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3"/>
  </p:notesMasterIdLst>
  <p:sldIdLst>
    <p:sldId id="256" r:id="rId2"/>
    <p:sldId id="258" r:id="rId3"/>
    <p:sldId id="271" r:id="rId4"/>
    <p:sldId id="272" r:id="rId5"/>
    <p:sldId id="278" r:id="rId6"/>
    <p:sldId id="257" r:id="rId7"/>
    <p:sldId id="259" r:id="rId8"/>
    <p:sldId id="260" r:id="rId9"/>
    <p:sldId id="262" r:id="rId10"/>
    <p:sldId id="263" r:id="rId11"/>
    <p:sldId id="264" r:id="rId12"/>
    <p:sldId id="265" r:id="rId13"/>
    <p:sldId id="274" r:id="rId14"/>
    <p:sldId id="275" r:id="rId15"/>
    <p:sldId id="277" r:id="rId16"/>
    <p:sldId id="276" r:id="rId17"/>
    <p:sldId id="268" r:id="rId18"/>
    <p:sldId id="280" r:id="rId19"/>
    <p:sldId id="273" r:id="rId20"/>
    <p:sldId id="269"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9"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2007_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2007_Workbook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US" dirty="0" smtClean="0"/>
              <a:t>Complaints </a:t>
            </a:r>
            <a:endParaRPr lang="en-US" dirty="0"/>
          </a:p>
        </c:rich>
      </c:tx>
      <c:layout/>
    </c:title>
    <c:plotArea>
      <c:layout/>
      <c:barChart>
        <c:barDir val="col"/>
        <c:grouping val="clustered"/>
        <c:ser>
          <c:idx val="0"/>
          <c:order val="0"/>
          <c:tx>
            <c:strRef>
              <c:f>Sheet1!$B$1</c:f>
              <c:strCache>
                <c:ptCount val="1"/>
                <c:pt idx="0">
                  <c:v>Complaints (Total)</c:v>
                </c:pt>
              </c:strCache>
            </c:strRef>
          </c:tx>
          <c:dLbls>
            <c:showVal val="1"/>
          </c:dLbls>
          <c:cat>
            <c:numRef>
              <c:f>Sheet1!$A$2:$A$6</c:f>
              <c:numCache>
                <c:formatCode>General</c:formatCode>
                <c:ptCount val="5"/>
                <c:pt idx="0">
                  <c:v>2005</c:v>
                </c:pt>
                <c:pt idx="1">
                  <c:v>2006</c:v>
                </c:pt>
                <c:pt idx="2">
                  <c:v>2007</c:v>
                </c:pt>
                <c:pt idx="3">
                  <c:v>2008</c:v>
                </c:pt>
                <c:pt idx="4">
                  <c:v>2009</c:v>
                </c:pt>
              </c:numCache>
            </c:numRef>
          </c:cat>
          <c:val>
            <c:numRef>
              <c:f>Sheet1!$B$2:$B$6</c:f>
              <c:numCache>
                <c:formatCode>#,##0</c:formatCode>
                <c:ptCount val="5"/>
                <c:pt idx="0">
                  <c:v>14838</c:v>
                </c:pt>
                <c:pt idx="1">
                  <c:v>18227</c:v>
                </c:pt>
                <c:pt idx="2">
                  <c:v>25027</c:v>
                </c:pt>
                <c:pt idx="3">
                  <c:v>90979</c:v>
                </c:pt>
                <c:pt idx="4">
                  <c:v>89410</c:v>
                </c:pt>
              </c:numCache>
            </c:numRef>
          </c:val>
        </c:ser>
        <c:ser>
          <c:idx val="1"/>
          <c:order val="1"/>
          <c:tx>
            <c:strRef>
              <c:f>Sheet1!$C$1</c:f>
              <c:strCache>
                <c:ptCount val="1"/>
                <c:pt idx="0">
                  <c:v>Complaints (Juvenile)</c:v>
                </c:pt>
              </c:strCache>
            </c:strRef>
          </c:tx>
          <c:dLbls>
            <c:showVal val="1"/>
          </c:dLbls>
          <c:cat>
            <c:numRef>
              <c:f>Sheet1!$A$2:$A$6</c:f>
              <c:numCache>
                <c:formatCode>General</c:formatCode>
                <c:ptCount val="5"/>
                <c:pt idx="0">
                  <c:v>2005</c:v>
                </c:pt>
                <c:pt idx="1">
                  <c:v>2006</c:v>
                </c:pt>
                <c:pt idx="2">
                  <c:v>2007</c:v>
                </c:pt>
                <c:pt idx="3">
                  <c:v>2008</c:v>
                </c:pt>
                <c:pt idx="4">
                  <c:v>2009</c:v>
                </c:pt>
              </c:numCache>
            </c:numRef>
          </c:cat>
          <c:val>
            <c:numRef>
              <c:f>Sheet1!$C$2:$C$6</c:f>
              <c:numCache>
                <c:formatCode>General</c:formatCode>
                <c:ptCount val="5"/>
                <c:pt idx="0">
                  <c:v>290</c:v>
                </c:pt>
                <c:pt idx="1">
                  <c:v>611</c:v>
                </c:pt>
                <c:pt idx="2" formatCode="#,##0">
                  <c:v>2832</c:v>
                </c:pt>
                <c:pt idx="3" formatCode="#,##0">
                  <c:v>21953</c:v>
                </c:pt>
                <c:pt idx="4" formatCode="#,##0">
                  <c:v>22169</c:v>
                </c:pt>
              </c:numCache>
            </c:numRef>
          </c:val>
        </c:ser>
        <c:axId val="73585024"/>
        <c:axId val="73586560"/>
      </c:barChart>
      <c:catAx>
        <c:axId val="73585024"/>
        <c:scaling>
          <c:orientation val="minMax"/>
        </c:scaling>
        <c:axPos val="b"/>
        <c:numFmt formatCode="General" sourceLinked="1"/>
        <c:tickLblPos val="nextTo"/>
        <c:crossAx val="73586560"/>
        <c:crosses val="autoZero"/>
        <c:auto val="1"/>
        <c:lblAlgn val="ctr"/>
        <c:lblOffset val="100"/>
      </c:catAx>
      <c:valAx>
        <c:axId val="73586560"/>
        <c:scaling>
          <c:orientation val="minMax"/>
        </c:scaling>
        <c:axPos val="l"/>
        <c:majorGridlines/>
        <c:numFmt formatCode="#,##0" sourceLinked="1"/>
        <c:tickLblPos val="nextTo"/>
        <c:crossAx val="73585024"/>
        <c:crosses val="autoZero"/>
        <c:crossBetween val="between"/>
      </c:valAx>
    </c:plotArea>
    <c:legend>
      <c:legendPos val="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stacked"/>
        <c:ser>
          <c:idx val="0"/>
          <c:order val="0"/>
          <c:tx>
            <c:strRef>
              <c:f>Sheet1!$B$1</c:f>
              <c:strCache>
                <c:ptCount val="1"/>
                <c:pt idx="0">
                  <c:v>Indictment</c:v>
                </c:pt>
              </c:strCache>
            </c:strRef>
          </c:tx>
          <c:dLbls>
            <c:showVal val="1"/>
          </c:dLbls>
          <c:cat>
            <c:numRef>
              <c:f>Sheet1!$A$2:$A$6</c:f>
              <c:numCache>
                <c:formatCode>General</c:formatCode>
                <c:ptCount val="5"/>
                <c:pt idx="0">
                  <c:v>2005</c:v>
                </c:pt>
                <c:pt idx="1">
                  <c:v>2006</c:v>
                </c:pt>
                <c:pt idx="2">
                  <c:v>2007</c:v>
                </c:pt>
                <c:pt idx="3">
                  <c:v>2008</c:v>
                </c:pt>
                <c:pt idx="4">
                  <c:v>2009</c:v>
                </c:pt>
              </c:numCache>
            </c:numRef>
          </c:cat>
          <c:val>
            <c:numRef>
              <c:f>Sheet1!$B$2:$B$6</c:f>
              <c:numCache>
                <c:formatCode>#,##0</c:formatCode>
                <c:ptCount val="5"/>
                <c:pt idx="0">
                  <c:v>1505</c:v>
                </c:pt>
                <c:pt idx="1">
                  <c:v>1496</c:v>
                </c:pt>
                <c:pt idx="2">
                  <c:v>1663</c:v>
                </c:pt>
                <c:pt idx="3">
                  <c:v>3983</c:v>
                </c:pt>
                <c:pt idx="4">
                  <c:v>4023</c:v>
                </c:pt>
              </c:numCache>
            </c:numRef>
          </c:val>
        </c:ser>
        <c:ser>
          <c:idx val="1"/>
          <c:order val="1"/>
          <c:tx>
            <c:strRef>
              <c:f>Sheet1!$C$1</c:f>
              <c:strCache>
                <c:ptCount val="1"/>
                <c:pt idx="0">
                  <c:v>Non-Prosecution</c:v>
                </c:pt>
              </c:strCache>
            </c:strRef>
          </c:tx>
          <c:dLbls>
            <c:showVal val="1"/>
          </c:dLbls>
          <c:cat>
            <c:numRef>
              <c:f>Sheet1!$A$2:$A$6</c:f>
              <c:numCache>
                <c:formatCode>General</c:formatCode>
                <c:ptCount val="5"/>
                <c:pt idx="0">
                  <c:v>2005</c:v>
                </c:pt>
                <c:pt idx="1">
                  <c:v>2006</c:v>
                </c:pt>
                <c:pt idx="2">
                  <c:v>2007</c:v>
                </c:pt>
                <c:pt idx="3">
                  <c:v>2008</c:v>
                </c:pt>
                <c:pt idx="4">
                  <c:v>2009</c:v>
                </c:pt>
              </c:numCache>
            </c:numRef>
          </c:cat>
          <c:val>
            <c:numRef>
              <c:f>Sheet1!$C$2:$C$6</c:f>
              <c:numCache>
                <c:formatCode>#,##0</c:formatCode>
                <c:ptCount val="5"/>
                <c:pt idx="0">
                  <c:v>13333</c:v>
                </c:pt>
                <c:pt idx="1">
                  <c:v>17731</c:v>
                </c:pt>
                <c:pt idx="2">
                  <c:v>23364</c:v>
                </c:pt>
                <c:pt idx="3">
                  <c:v>86996</c:v>
                </c:pt>
                <c:pt idx="4">
                  <c:v>85387</c:v>
                </c:pt>
              </c:numCache>
            </c:numRef>
          </c:val>
        </c:ser>
        <c:overlap val="100"/>
        <c:axId val="79310208"/>
        <c:axId val="79320192"/>
      </c:barChart>
      <c:catAx>
        <c:axId val="79310208"/>
        <c:scaling>
          <c:orientation val="minMax"/>
        </c:scaling>
        <c:axPos val="b"/>
        <c:numFmt formatCode="General" sourceLinked="1"/>
        <c:tickLblPos val="nextTo"/>
        <c:crossAx val="79320192"/>
        <c:crosses val="autoZero"/>
        <c:auto val="1"/>
        <c:lblAlgn val="ctr"/>
        <c:lblOffset val="100"/>
      </c:catAx>
      <c:valAx>
        <c:axId val="79320192"/>
        <c:scaling>
          <c:orientation val="minMax"/>
        </c:scaling>
        <c:axPos val="l"/>
        <c:majorGridlines/>
        <c:numFmt formatCode="#,##0" sourceLinked="1"/>
        <c:tickLblPos val="nextTo"/>
        <c:crossAx val="79310208"/>
        <c:crosses val="autoZero"/>
        <c:crossBetween val="between"/>
      </c:valAx>
    </c:plotArea>
    <c:legend>
      <c:legendPos val="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title>
      <c:layout/>
    </c:title>
    <c:view3D>
      <c:rotX val="30"/>
      <c:perspective val="30"/>
    </c:view3D>
    <c:plotArea>
      <c:layout/>
      <c:pie3DChart>
        <c:varyColors val="1"/>
        <c:ser>
          <c:idx val="0"/>
          <c:order val="0"/>
          <c:tx>
            <c:strRef>
              <c:f>Sheet1!$B$1</c:f>
              <c:strCache>
                <c:ptCount val="1"/>
                <c:pt idx="0">
                  <c:v>Non-Prosecution (2008)</c:v>
                </c:pt>
              </c:strCache>
            </c:strRef>
          </c:tx>
          <c:spPr>
            <a:effectLst>
              <a:outerShdw blurRad="50800" dist="101600" dir="8100000" algn="tr" rotWithShape="0">
                <a:prstClr val="black">
                  <a:alpha val="40000"/>
                </a:prstClr>
              </a:outerShdw>
            </a:effectLst>
          </c:spPr>
          <c:dLbls>
            <c:dLbl>
              <c:idx val="0"/>
              <c:layout/>
              <c:tx>
                <c:rich>
                  <a:bodyPr/>
                  <a:lstStyle/>
                  <a:p>
                    <a:r>
                      <a:rPr lang="en-US" sz="2400" b="1" dirty="0"/>
                      <a:t>Withdrawal
59%</a:t>
                    </a:r>
                  </a:p>
                </c:rich>
              </c:tx>
              <c:showCatName val="1"/>
              <c:showPercent val="1"/>
            </c:dLbl>
            <c:numFmt formatCode="General" sourceLinked="0"/>
            <c:showCatName val="1"/>
            <c:showPercent val="1"/>
            <c:showLeaderLines val="1"/>
          </c:dLbls>
          <c:cat>
            <c:strRef>
              <c:f>Sheet1!$A$2:$A$5</c:f>
              <c:strCache>
                <c:ptCount val="4"/>
                <c:pt idx="0">
                  <c:v>Withdrawal</c:v>
                </c:pt>
                <c:pt idx="1">
                  <c:v>Dismissal</c:v>
                </c:pt>
                <c:pt idx="2">
                  <c:v>Suspension of Indictment</c:v>
                </c:pt>
                <c:pt idx="3">
                  <c:v>Etc</c:v>
                </c:pt>
              </c:strCache>
            </c:strRef>
          </c:cat>
          <c:val>
            <c:numRef>
              <c:f>Sheet1!$B$2:$B$5</c:f>
              <c:numCache>
                <c:formatCode>#,##0</c:formatCode>
                <c:ptCount val="4"/>
                <c:pt idx="0">
                  <c:v>51255</c:v>
                </c:pt>
                <c:pt idx="1">
                  <c:v>12446</c:v>
                </c:pt>
                <c:pt idx="2">
                  <c:v>16520</c:v>
                </c:pt>
                <c:pt idx="3">
                  <c:v>6775</c:v>
                </c:pt>
              </c:numCache>
            </c:numRef>
          </c:val>
        </c:ser>
      </c:pie3DChart>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title>
      <c:layout/>
    </c:title>
    <c:view3D>
      <c:rotX val="30"/>
      <c:perspective val="30"/>
    </c:view3D>
    <c:plotArea>
      <c:layout/>
      <c:pie3DChart>
        <c:varyColors val="1"/>
        <c:ser>
          <c:idx val="0"/>
          <c:order val="0"/>
          <c:tx>
            <c:strRef>
              <c:f>Sheet1!$B$1</c:f>
              <c:strCache>
                <c:ptCount val="1"/>
                <c:pt idx="0">
                  <c:v>Complaints by</c:v>
                </c:pt>
              </c:strCache>
            </c:strRef>
          </c:tx>
          <c:explosion val="25"/>
          <c:dLbls>
            <c:dLbl>
              <c:idx val="0"/>
              <c:layout/>
              <c:tx>
                <c:rich>
                  <a:bodyPr/>
                  <a:lstStyle/>
                  <a:p>
                    <a:r>
                      <a:rPr lang="en-US" sz="2400" b="1" dirty="0"/>
                      <a:t>Law Firm, 63.00%</a:t>
                    </a:r>
                  </a:p>
                </c:rich>
              </c:tx>
              <c:showVal val="1"/>
              <c:showCatName val="1"/>
            </c:dLbl>
            <c:dLbl>
              <c:idx val="1"/>
              <c:layout/>
              <c:tx>
                <c:rich>
                  <a:bodyPr/>
                  <a:lstStyle/>
                  <a:p>
                    <a:r>
                      <a:rPr lang="en-US" b="1" u="none" dirty="0"/>
                      <a:t>Author</a:t>
                    </a:r>
                    <a:r>
                      <a:rPr lang="en-US" dirty="0"/>
                      <a:t>, 17.00%</a:t>
                    </a:r>
                  </a:p>
                </c:rich>
              </c:tx>
              <c:showVal val="1"/>
              <c:showCatName val="1"/>
            </c:dLbl>
            <c:dLbl>
              <c:idx val="2"/>
              <c:layout/>
              <c:tx>
                <c:rich>
                  <a:bodyPr/>
                  <a:lstStyle/>
                  <a:p>
                    <a:r>
                      <a:rPr lang="en-US" b="1" dirty="0"/>
                      <a:t>Collecting Society</a:t>
                    </a:r>
                    <a:r>
                      <a:rPr lang="en-US" dirty="0"/>
                      <a:t>, 14.10%</a:t>
                    </a:r>
                  </a:p>
                </c:rich>
              </c:tx>
              <c:showVal val="1"/>
              <c:showCatName val="1"/>
            </c:dLbl>
            <c:dLbl>
              <c:idx val="3"/>
              <c:layout/>
              <c:tx>
                <c:rich>
                  <a:bodyPr/>
                  <a:lstStyle/>
                  <a:p>
                    <a:r>
                      <a:rPr lang="en-US" b="1" dirty="0"/>
                      <a:t>Etc.</a:t>
                    </a:r>
                    <a:r>
                      <a:rPr lang="en-US" dirty="0"/>
                      <a:t>, 5.90%</a:t>
                    </a:r>
                  </a:p>
                </c:rich>
              </c:tx>
              <c:showVal val="1"/>
              <c:showCatName val="1"/>
            </c:dLbl>
            <c:showVal val="1"/>
            <c:showCatName val="1"/>
            <c:showLeaderLines val="1"/>
          </c:dLbls>
          <c:cat>
            <c:strRef>
              <c:f>Sheet1!$A$2:$A$5</c:f>
              <c:strCache>
                <c:ptCount val="4"/>
                <c:pt idx="0">
                  <c:v>Law Firm</c:v>
                </c:pt>
                <c:pt idx="1">
                  <c:v>Author</c:v>
                </c:pt>
                <c:pt idx="2">
                  <c:v>Collecting Society</c:v>
                </c:pt>
                <c:pt idx="3">
                  <c:v>Etc.</c:v>
                </c:pt>
              </c:strCache>
            </c:strRef>
          </c:cat>
          <c:val>
            <c:numRef>
              <c:f>Sheet1!$B$2:$B$5</c:f>
              <c:numCache>
                <c:formatCode>0.00%</c:formatCode>
                <c:ptCount val="4"/>
                <c:pt idx="0">
                  <c:v>0.63000000000000056</c:v>
                </c:pt>
                <c:pt idx="1">
                  <c:v>0.17</c:v>
                </c:pt>
                <c:pt idx="2">
                  <c:v>0.14100000000000001</c:v>
                </c:pt>
                <c:pt idx="3">
                  <c:v>5.9000000000000039E-2</c:v>
                </c:pt>
              </c:numCache>
            </c:numRef>
          </c:val>
        </c:ser>
      </c:pie3DChart>
    </c:plotArea>
    <c:legend>
      <c:legendPos val="b"/>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FB283-81F6-4CA9-BA8A-FCE0084EEB67}" type="datetimeFigureOut">
              <a:rPr lang="en-GB" smtClean="0"/>
              <a:pPr/>
              <a:t>17/06/2010</a:t>
            </a:fld>
            <a:endParaRPr lang="en-GB"/>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033BA-ECA6-44C1-B0ED-7383C3234E1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en-GB"/>
          </a:p>
        </p:txBody>
      </p:sp>
      <p:sp>
        <p:nvSpPr>
          <p:cNvPr id="4" name="날짜 개체 틀 3"/>
          <p:cNvSpPr>
            <a:spLocks noGrp="1"/>
          </p:cNvSpPr>
          <p:nvPr>
            <p:ph type="dt" sz="half" idx="10"/>
          </p:nvPr>
        </p:nvSpPr>
        <p:spPr/>
        <p:txBody>
          <a:bodyPr/>
          <a:lstStyle/>
          <a:p>
            <a:fld id="{BDBB53D3-31E4-4867-9471-4CB8E4C102A3}" type="datetime1">
              <a:rPr lang="en-GB" smtClean="0"/>
              <a:pPr/>
              <a:t>17/06/2010</a:t>
            </a:fld>
            <a:endParaRPr lang="en-GB"/>
          </a:p>
        </p:txBody>
      </p:sp>
      <p:sp>
        <p:nvSpPr>
          <p:cNvPr id="5" name="바닥글 개체 틀 4"/>
          <p:cNvSpPr>
            <a:spLocks noGrp="1"/>
          </p:cNvSpPr>
          <p:nvPr>
            <p:ph type="ftr" sz="quarter" idx="11"/>
          </p:nvPr>
        </p:nvSpPr>
        <p:spPr/>
        <p:txBody>
          <a:bodyPr/>
          <a:lstStyle/>
          <a:p>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GB"/>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날짜 개체 틀 3"/>
          <p:cNvSpPr>
            <a:spLocks noGrp="1"/>
          </p:cNvSpPr>
          <p:nvPr>
            <p:ph type="dt" sz="half" idx="10"/>
          </p:nvPr>
        </p:nvSpPr>
        <p:spPr/>
        <p:txBody>
          <a:bodyPr/>
          <a:lstStyle/>
          <a:p>
            <a:fld id="{F1A43077-44EC-4E38-AC52-E6C90C195BC0}" type="datetime1">
              <a:rPr lang="en-GB" smtClean="0"/>
              <a:pPr/>
              <a:t>17/06/2010</a:t>
            </a:fld>
            <a:endParaRPr lang="en-GB"/>
          </a:p>
        </p:txBody>
      </p:sp>
      <p:sp>
        <p:nvSpPr>
          <p:cNvPr id="5" name="바닥글 개체 틀 4"/>
          <p:cNvSpPr>
            <a:spLocks noGrp="1"/>
          </p:cNvSpPr>
          <p:nvPr>
            <p:ph type="ftr" sz="quarter" idx="11"/>
          </p:nvPr>
        </p:nvSpPr>
        <p:spPr/>
        <p:txBody>
          <a:bodyPr/>
          <a:lstStyle/>
          <a:p>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en-GB"/>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날짜 개체 틀 3"/>
          <p:cNvSpPr>
            <a:spLocks noGrp="1"/>
          </p:cNvSpPr>
          <p:nvPr>
            <p:ph type="dt" sz="half" idx="10"/>
          </p:nvPr>
        </p:nvSpPr>
        <p:spPr/>
        <p:txBody>
          <a:bodyPr/>
          <a:lstStyle/>
          <a:p>
            <a:fld id="{6812D40E-1B17-40F2-9F6C-B0D6C8A4BF48}" type="datetime1">
              <a:rPr lang="en-GB" smtClean="0"/>
              <a:pPr/>
              <a:t>17/06/2010</a:t>
            </a:fld>
            <a:endParaRPr lang="en-GB"/>
          </a:p>
        </p:txBody>
      </p:sp>
      <p:sp>
        <p:nvSpPr>
          <p:cNvPr id="5" name="바닥글 개체 틀 4"/>
          <p:cNvSpPr>
            <a:spLocks noGrp="1"/>
          </p:cNvSpPr>
          <p:nvPr>
            <p:ph type="ftr" sz="quarter" idx="11"/>
          </p:nvPr>
        </p:nvSpPr>
        <p:spPr/>
        <p:txBody>
          <a:bodyPr/>
          <a:lstStyle/>
          <a:p>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GB"/>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날짜 개체 틀 3"/>
          <p:cNvSpPr>
            <a:spLocks noGrp="1"/>
          </p:cNvSpPr>
          <p:nvPr>
            <p:ph type="dt" sz="half" idx="10"/>
          </p:nvPr>
        </p:nvSpPr>
        <p:spPr/>
        <p:txBody>
          <a:bodyPr/>
          <a:lstStyle/>
          <a:p>
            <a:fld id="{D9AA4627-6409-4553-B1AA-98CFB6D0DC34}" type="datetime1">
              <a:rPr lang="en-GB" smtClean="0"/>
              <a:pPr/>
              <a:t>17/06/2010</a:t>
            </a:fld>
            <a:endParaRPr lang="en-GB"/>
          </a:p>
        </p:txBody>
      </p:sp>
      <p:sp>
        <p:nvSpPr>
          <p:cNvPr id="5" name="바닥글 개체 틀 4"/>
          <p:cNvSpPr>
            <a:spLocks noGrp="1"/>
          </p:cNvSpPr>
          <p:nvPr>
            <p:ph type="ftr" sz="quarter" idx="11"/>
          </p:nvPr>
        </p:nvSpPr>
        <p:spPr/>
        <p:txBody>
          <a:bodyPr/>
          <a:lstStyle/>
          <a:p>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a:t>
            </a:fld>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3EC09BD-5C95-4681-8997-141A5DE24C4A}" type="datetime1">
              <a:rPr lang="en-GB" smtClean="0"/>
              <a:pPr/>
              <a:t>17/06/2010</a:t>
            </a:fld>
            <a:endParaRPr lang="en-GB"/>
          </a:p>
        </p:txBody>
      </p:sp>
      <p:sp>
        <p:nvSpPr>
          <p:cNvPr id="5" name="바닥글 개체 틀 4"/>
          <p:cNvSpPr>
            <a:spLocks noGrp="1"/>
          </p:cNvSpPr>
          <p:nvPr>
            <p:ph type="ftr" sz="quarter" idx="11"/>
          </p:nvPr>
        </p:nvSpPr>
        <p:spPr/>
        <p:txBody>
          <a:bodyPr/>
          <a:lstStyle/>
          <a:p>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GB"/>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날짜 개체 틀 4"/>
          <p:cNvSpPr>
            <a:spLocks noGrp="1"/>
          </p:cNvSpPr>
          <p:nvPr>
            <p:ph type="dt" sz="half" idx="10"/>
          </p:nvPr>
        </p:nvSpPr>
        <p:spPr/>
        <p:txBody>
          <a:bodyPr/>
          <a:lstStyle/>
          <a:p>
            <a:fld id="{E8630C61-6FD0-43FC-980A-3C8A4BE43CA4}" type="datetime1">
              <a:rPr lang="en-GB" smtClean="0"/>
              <a:pPr/>
              <a:t>17/06/2010</a:t>
            </a:fld>
            <a:endParaRPr lang="en-GB"/>
          </a:p>
        </p:txBody>
      </p:sp>
      <p:sp>
        <p:nvSpPr>
          <p:cNvPr id="6" name="바닥글 개체 틀 5"/>
          <p:cNvSpPr>
            <a:spLocks noGrp="1"/>
          </p:cNvSpPr>
          <p:nvPr>
            <p:ph type="ftr" sz="quarter" idx="11"/>
          </p:nvPr>
        </p:nvSpPr>
        <p:spPr/>
        <p:txBody>
          <a:bodyPr/>
          <a:lstStyle/>
          <a:p>
            <a:endParaRPr lang="en-GB"/>
          </a:p>
        </p:txBody>
      </p:sp>
      <p:sp>
        <p:nvSpPr>
          <p:cNvPr id="7" name="슬라이드 번호 개체 틀 6"/>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en-GB"/>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날짜 개체 틀 6"/>
          <p:cNvSpPr>
            <a:spLocks noGrp="1"/>
          </p:cNvSpPr>
          <p:nvPr>
            <p:ph type="dt" sz="half" idx="10"/>
          </p:nvPr>
        </p:nvSpPr>
        <p:spPr/>
        <p:txBody>
          <a:bodyPr/>
          <a:lstStyle/>
          <a:p>
            <a:fld id="{5CA14423-C443-4CD7-A91E-6D893C988791}" type="datetime1">
              <a:rPr lang="en-GB" smtClean="0"/>
              <a:pPr/>
              <a:t>17/06/2010</a:t>
            </a:fld>
            <a:endParaRPr lang="en-GB"/>
          </a:p>
        </p:txBody>
      </p:sp>
      <p:sp>
        <p:nvSpPr>
          <p:cNvPr id="8" name="바닥글 개체 틀 7"/>
          <p:cNvSpPr>
            <a:spLocks noGrp="1"/>
          </p:cNvSpPr>
          <p:nvPr>
            <p:ph type="ftr" sz="quarter" idx="11"/>
          </p:nvPr>
        </p:nvSpPr>
        <p:spPr/>
        <p:txBody>
          <a:bodyPr/>
          <a:lstStyle/>
          <a:p>
            <a:endParaRPr lang="en-GB"/>
          </a:p>
        </p:txBody>
      </p:sp>
      <p:sp>
        <p:nvSpPr>
          <p:cNvPr id="9" name="슬라이드 번호 개체 틀 8"/>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GB"/>
          </a:p>
        </p:txBody>
      </p:sp>
      <p:sp>
        <p:nvSpPr>
          <p:cNvPr id="3" name="날짜 개체 틀 2"/>
          <p:cNvSpPr>
            <a:spLocks noGrp="1"/>
          </p:cNvSpPr>
          <p:nvPr>
            <p:ph type="dt" sz="half" idx="10"/>
          </p:nvPr>
        </p:nvSpPr>
        <p:spPr/>
        <p:txBody>
          <a:bodyPr/>
          <a:lstStyle/>
          <a:p>
            <a:fld id="{4B10CD96-2C06-42D9-89CC-827C7262CBFA}" type="datetime1">
              <a:rPr lang="en-GB" smtClean="0"/>
              <a:pPr/>
              <a:t>17/06/2010</a:t>
            </a:fld>
            <a:endParaRPr lang="en-GB"/>
          </a:p>
        </p:txBody>
      </p:sp>
      <p:sp>
        <p:nvSpPr>
          <p:cNvPr id="4" name="바닥글 개체 틀 3"/>
          <p:cNvSpPr>
            <a:spLocks noGrp="1"/>
          </p:cNvSpPr>
          <p:nvPr>
            <p:ph type="ftr" sz="quarter" idx="11"/>
          </p:nvPr>
        </p:nvSpPr>
        <p:spPr/>
        <p:txBody>
          <a:bodyPr/>
          <a:lstStyle/>
          <a:p>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A21A2C7B-CAE5-4D23-AD82-FEC9757F0F11}" type="datetime1">
              <a:rPr lang="en-GB" smtClean="0"/>
              <a:pPr/>
              <a:t>17/06/2010</a:t>
            </a:fld>
            <a:endParaRPr lang="en-GB"/>
          </a:p>
        </p:txBody>
      </p:sp>
      <p:sp>
        <p:nvSpPr>
          <p:cNvPr id="3" name="바닥글 개체 틀 2"/>
          <p:cNvSpPr>
            <a:spLocks noGrp="1"/>
          </p:cNvSpPr>
          <p:nvPr>
            <p:ph type="ftr" sz="quarter" idx="11"/>
          </p:nvPr>
        </p:nvSpPr>
        <p:spPr/>
        <p:txBody>
          <a:bodyPr/>
          <a:lstStyle/>
          <a:p>
            <a:endParaRPr lang="en-GB"/>
          </a:p>
        </p:txBody>
      </p:sp>
      <p:sp>
        <p:nvSpPr>
          <p:cNvPr id="4" name="슬라이드 번호 개체 틀 3"/>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en-GB"/>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5CFF58F9-1ECC-4E98-9E57-CEB387E0B09F}" type="datetime1">
              <a:rPr lang="en-GB" smtClean="0"/>
              <a:pPr/>
              <a:t>17/06/2010</a:t>
            </a:fld>
            <a:endParaRPr lang="en-GB"/>
          </a:p>
        </p:txBody>
      </p:sp>
      <p:sp>
        <p:nvSpPr>
          <p:cNvPr id="6" name="바닥글 개체 틀 5"/>
          <p:cNvSpPr>
            <a:spLocks noGrp="1"/>
          </p:cNvSpPr>
          <p:nvPr>
            <p:ph type="ftr" sz="quarter" idx="11"/>
          </p:nvPr>
        </p:nvSpPr>
        <p:spPr/>
        <p:txBody>
          <a:bodyPr/>
          <a:lstStyle/>
          <a:p>
            <a:endParaRPr lang="en-GB"/>
          </a:p>
        </p:txBody>
      </p:sp>
      <p:sp>
        <p:nvSpPr>
          <p:cNvPr id="7" name="슬라이드 번호 개체 틀 6"/>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en-GB"/>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E14DACA-EE46-4C38-9985-C2F937E92271}" type="datetime1">
              <a:rPr lang="en-GB" smtClean="0"/>
              <a:pPr/>
              <a:t>17/06/2010</a:t>
            </a:fld>
            <a:endParaRPr lang="en-GB"/>
          </a:p>
        </p:txBody>
      </p:sp>
      <p:sp>
        <p:nvSpPr>
          <p:cNvPr id="6" name="바닥글 개체 틀 5"/>
          <p:cNvSpPr>
            <a:spLocks noGrp="1"/>
          </p:cNvSpPr>
          <p:nvPr>
            <p:ph type="ftr" sz="quarter" idx="11"/>
          </p:nvPr>
        </p:nvSpPr>
        <p:spPr/>
        <p:txBody>
          <a:bodyPr/>
          <a:lstStyle/>
          <a:p>
            <a:endParaRPr lang="en-GB"/>
          </a:p>
        </p:txBody>
      </p:sp>
      <p:sp>
        <p:nvSpPr>
          <p:cNvPr id="7" name="슬라이드 번호 개체 틀 6"/>
          <p:cNvSpPr>
            <a:spLocks noGrp="1"/>
          </p:cNvSpPr>
          <p:nvPr>
            <p:ph type="sldNum" sz="quarter" idx="12"/>
          </p:nvPr>
        </p:nvSpPr>
        <p:spPr/>
        <p:txBody>
          <a:bodyPr/>
          <a:lstStyle/>
          <a:p>
            <a:fld id="{C4EEBEFE-B14C-4156-B05F-DE3DF88AE94C}" type="slidenum">
              <a:rPr lang="en-GB" smtClean="0"/>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dirty="0" smtClean="0"/>
              <a:t>마스터 제목 스타일 편집</a:t>
            </a:r>
            <a:endParaRPr lang="en-GB" dirty="0"/>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dirty="0"/>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Times New Roman" pitchFamily="18" charset="0"/>
              </a:defRPr>
            </a:lvl1pPr>
          </a:lstStyle>
          <a:p>
            <a:fld id="{84C7301B-5898-4262-A77D-D3FCD68A5797}" type="datetime1">
              <a:rPr lang="en-GB" smtClean="0"/>
              <a:pPr/>
              <a:t>17/06/2010</a:t>
            </a:fld>
            <a:endParaRPr lang="en-GB" dirty="0"/>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EBEFE-B14C-4156-B05F-DE3DF88AE94C}" type="slidenum">
              <a:rPr lang="en-GB" smtClean="0"/>
              <a:pPr/>
              <a:t>‹#›</a:t>
            </a:fld>
            <a:endParaRPr lang="en-GB" dirty="0"/>
          </a:p>
        </p:txBody>
      </p:sp>
      <p:cxnSp>
        <p:nvCxnSpPr>
          <p:cNvPr id="8" name="직선 연결선 7"/>
          <p:cNvCxnSpPr/>
          <p:nvPr/>
        </p:nvCxnSpPr>
        <p:spPr>
          <a:xfrm>
            <a:off x="467544" y="1412776"/>
            <a:ext cx="8208912" cy="0"/>
          </a:xfrm>
          <a:prstGeom prst="line">
            <a:avLst/>
          </a:prstGeom>
          <a:ln w="38100" cmpd="sng">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fontScale="90000"/>
          </a:bodyPr>
          <a:lstStyle/>
          <a:p>
            <a:r>
              <a:rPr lang="en-GB" dirty="0" smtClean="0"/>
              <a:t>Anti-Counterfeiting Trade Agreement and Its Impacts on South Korea</a:t>
            </a:r>
            <a:endParaRPr lang="en-GB" dirty="0"/>
          </a:p>
        </p:txBody>
      </p:sp>
      <p:sp>
        <p:nvSpPr>
          <p:cNvPr id="3" name="부제목 2"/>
          <p:cNvSpPr>
            <a:spLocks noGrp="1"/>
          </p:cNvSpPr>
          <p:nvPr>
            <p:ph type="subTitle" idx="1"/>
          </p:nvPr>
        </p:nvSpPr>
        <p:spPr>
          <a:xfrm>
            <a:off x="1403648" y="4509120"/>
            <a:ext cx="6400800" cy="1752600"/>
          </a:xfrm>
        </p:spPr>
        <p:txBody>
          <a:bodyPr/>
          <a:lstStyle/>
          <a:p>
            <a:r>
              <a:rPr lang="en-US" dirty="0" err="1" smtClean="0"/>
              <a:t>Heesob</a:t>
            </a:r>
            <a:r>
              <a:rPr lang="en-US" dirty="0" smtClean="0"/>
              <a:t> Nam</a:t>
            </a:r>
          </a:p>
          <a:p>
            <a:r>
              <a:rPr lang="en-US" dirty="0" err="1" smtClean="0"/>
              <a:t>IPLeft</a:t>
            </a:r>
            <a:endParaRPr lang="en-US" dirty="0" smtClean="0"/>
          </a:p>
        </p:txBody>
      </p:sp>
      <p:sp>
        <p:nvSpPr>
          <p:cNvPr id="4" name="날짜 개체 틀 3"/>
          <p:cNvSpPr>
            <a:spLocks noGrp="1"/>
          </p:cNvSpPr>
          <p:nvPr>
            <p:ph type="dt" sz="half" idx="10"/>
          </p:nvPr>
        </p:nvSpPr>
        <p:spPr/>
        <p:txBody>
          <a:bodyPr/>
          <a:lstStyle/>
          <a:p>
            <a:fld id="{FE3B0BCB-7B18-41A7-920E-05D5C80C029A}" type="datetime1">
              <a:rPr lang="en-GB" smtClean="0"/>
              <a:pPr/>
              <a:t>17/06/2010</a:t>
            </a:fld>
            <a:endParaRPr lang="en-GB"/>
          </a:p>
        </p:txBody>
      </p:sp>
      <p:sp>
        <p:nvSpPr>
          <p:cNvPr id="5" name="슬라이드 번호 개체 틀 4"/>
          <p:cNvSpPr>
            <a:spLocks noGrp="1"/>
          </p:cNvSpPr>
          <p:nvPr>
            <p:ph type="sldNum" sz="quarter" idx="12"/>
          </p:nvPr>
        </p:nvSpPr>
        <p:spPr/>
        <p:txBody>
          <a:bodyPr/>
          <a:lstStyle/>
          <a:p>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274638"/>
            <a:ext cx="9144000" cy="1143000"/>
          </a:xfrm>
        </p:spPr>
        <p:txBody>
          <a:bodyPr>
            <a:normAutofit fontScale="90000"/>
          </a:bodyPr>
          <a:lstStyle/>
          <a:p>
            <a:r>
              <a:rPr lang="en-US" dirty="0" smtClean="0"/>
              <a:t>Civil Enforcement - Provisional Measures</a:t>
            </a:r>
            <a:endParaRPr lang="en-GB" dirty="0"/>
          </a:p>
        </p:txBody>
      </p:sp>
      <p:sp>
        <p:nvSpPr>
          <p:cNvPr id="3" name="내용 개체 틀 2"/>
          <p:cNvSpPr>
            <a:spLocks noGrp="1"/>
          </p:cNvSpPr>
          <p:nvPr>
            <p:ph idx="1"/>
          </p:nvPr>
        </p:nvSpPr>
        <p:spPr/>
        <p:txBody>
          <a:bodyPr/>
          <a:lstStyle/>
          <a:p>
            <a:r>
              <a:rPr lang="en-US" dirty="0" smtClean="0"/>
              <a:t>Provisional measures </a:t>
            </a:r>
            <a:r>
              <a:rPr lang="en-US" i="1" dirty="0" smtClean="0"/>
              <a:t>inaudita altera parte</a:t>
            </a:r>
          </a:p>
          <a:p>
            <a:pPr lvl="1">
              <a:buFont typeface="Wingdings" pitchFamily="2" charset="2"/>
              <a:buChar char="§"/>
            </a:pPr>
            <a:r>
              <a:rPr lang="en-US" dirty="0" smtClean="0"/>
              <a:t>Hearing procedural is required in provisional civil proceeding unless the purpose of the provisional measure is attained.</a:t>
            </a:r>
          </a:p>
        </p:txBody>
      </p:sp>
      <p:sp>
        <p:nvSpPr>
          <p:cNvPr id="4" name="날짜 개체 틀 3"/>
          <p:cNvSpPr>
            <a:spLocks noGrp="1"/>
          </p:cNvSpPr>
          <p:nvPr>
            <p:ph type="dt" sz="half" idx="10"/>
          </p:nvPr>
        </p:nvSpPr>
        <p:spPr/>
        <p:txBody>
          <a:bodyPr/>
          <a:lstStyle/>
          <a:p>
            <a:fld id="{7F4CA659-6236-45D9-918D-FA048AAD16FB}"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9</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Border Measures</a:t>
            </a:r>
            <a:endParaRPr lang="en-GB" dirty="0"/>
          </a:p>
        </p:txBody>
      </p:sp>
      <p:sp>
        <p:nvSpPr>
          <p:cNvPr id="3" name="내용 개체 틀 2"/>
          <p:cNvSpPr>
            <a:spLocks noGrp="1"/>
          </p:cNvSpPr>
          <p:nvPr>
            <p:ph idx="1"/>
          </p:nvPr>
        </p:nvSpPr>
        <p:spPr/>
        <p:txBody>
          <a:bodyPr/>
          <a:lstStyle/>
          <a:p>
            <a:r>
              <a:rPr lang="en-US" dirty="0" smtClean="0"/>
              <a:t>Trade Commission: all IPRs, quasi-judicial proceeding, seldom used.</a:t>
            </a:r>
          </a:p>
          <a:p>
            <a:r>
              <a:rPr lang="en-US" dirty="0" smtClean="0"/>
              <a:t>Customs Office: trademark and copyright, administrative proceeding, widely used.</a:t>
            </a:r>
          </a:p>
          <a:p>
            <a:r>
              <a:rPr lang="en-US" dirty="0" smtClean="0"/>
              <a:t>In either procedure, an importer of suspected goods is informed of the initiation of the procedure, and has a right to present an opinion and to appeal. </a:t>
            </a:r>
          </a:p>
        </p:txBody>
      </p:sp>
      <p:sp>
        <p:nvSpPr>
          <p:cNvPr id="4" name="날짜 개체 틀 3"/>
          <p:cNvSpPr>
            <a:spLocks noGrp="1"/>
          </p:cNvSpPr>
          <p:nvPr>
            <p:ph type="dt" sz="half" idx="10"/>
          </p:nvPr>
        </p:nvSpPr>
        <p:spPr/>
        <p:txBody>
          <a:bodyPr/>
          <a:lstStyle/>
          <a:p>
            <a:fld id="{9185E56E-9BA2-4474-8254-17D8F1438757}"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10</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dirty="0" smtClean="0"/>
              <a:t>Criminal Enforcement (1)</a:t>
            </a:r>
            <a:endParaRPr lang="en-GB" dirty="0"/>
          </a:p>
        </p:txBody>
      </p:sp>
      <p:sp>
        <p:nvSpPr>
          <p:cNvPr id="3" name="내용 개체 틀 2"/>
          <p:cNvSpPr>
            <a:spLocks noGrp="1"/>
          </p:cNvSpPr>
          <p:nvPr>
            <p:ph idx="1"/>
          </p:nvPr>
        </p:nvSpPr>
        <p:spPr/>
        <p:txBody>
          <a:bodyPr>
            <a:normAutofit lnSpcReduction="10000"/>
          </a:bodyPr>
          <a:lstStyle/>
          <a:p>
            <a:r>
              <a:rPr lang="en-US" dirty="0" smtClean="0"/>
              <a:t>Low threshold in </a:t>
            </a:r>
            <a:r>
              <a:rPr lang="en-US" dirty="0" smtClean="0"/>
              <a:t>ACTA.</a:t>
            </a:r>
            <a:endParaRPr lang="en-US" dirty="0" smtClean="0"/>
          </a:p>
          <a:p>
            <a:r>
              <a:rPr lang="en-US" dirty="0" smtClean="0"/>
              <a:t>TM or copyright infringement on a commercial scale.</a:t>
            </a:r>
          </a:p>
          <a:p>
            <a:pPr lvl="1">
              <a:buFont typeface="Wingdings" pitchFamily="2" charset="2"/>
              <a:buChar char="§"/>
            </a:pPr>
            <a:r>
              <a:rPr lang="en-US" dirty="0" smtClean="0"/>
              <a:t>no direct or indirect motivation of financial gain; for purposes of commercial advantage or financial gain (Art 12.14:1).</a:t>
            </a:r>
          </a:p>
          <a:p>
            <a:pPr lvl="1">
              <a:buFont typeface="Wingdings" pitchFamily="2" charset="2"/>
              <a:buChar char="§"/>
            </a:pPr>
            <a:r>
              <a:rPr lang="en-US" dirty="0" smtClean="0"/>
              <a:t>Financial gain: including the receipt or expectation of receipt of anything of value.</a:t>
            </a:r>
          </a:p>
          <a:p>
            <a:r>
              <a:rPr lang="en-US" dirty="0" smtClean="0"/>
              <a:t>Downloading a piece of music file.</a:t>
            </a:r>
          </a:p>
          <a:p>
            <a:endParaRPr lang="en-GB" dirty="0"/>
          </a:p>
        </p:txBody>
      </p:sp>
      <p:sp>
        <p:nvSpPr>
          <p:cNvPr id="4" name="날짜 개체 틀 3"/>
          <p:cNvSpPr>
            <a:spLocks noGrp="1"/>
          </p:cNvSpPr>
          <p:nvPr>
            <p:ph type="dt" sz="half" idx="10"/>
          </p:nvPr>
        </p:nvSpPr>
        <p:spPr/>
        <p:txBody>
          <a:bodyPr/>
          <a:lstStyle/>
          <a:p>
            <a:fld id="{8D9F5326-B954-4C53-A88E-077554CEDFA3}"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11</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Criminal Enforcement (2)</a:t>
            </a:r>
            <a:endParaRPr lang="en-GB" dirty="0"/>
          </a:p>
        </p:txBody>
      </p:sp>
      <p:graphicFrame>
        <p:nvGraphicFramePr>
          <p:cNvPr id="4" name="내용 개체 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날짜 개체 틀 4"/>
          <p:cNvSpPr>
            <a:spLocks noGrp="1"/>
          </p:cNvSpPr>
          <p:nvPr>
            <p:ph type="dt" sz="half" idx="10"/>
          </p:nvPr>
        </p:nvSpPr>
        <p:spPr/>
        <p:txBody>
          <a:bodyPr/>
          <a:lstStyle/>
          <a:p>
            <a:fld id="{C747B055-CEC6-4B2D-B2C0-FB3002A525DD}" type="datetime1">
              <a:rPr lang="en-GB" smtClean="0"/>
              <a:pPr/>
              <a:t>17/06/2010</a:t>
            </a:fld>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12</a:t>
            </a:fld>
            <a:endParaRPr lang="en-GB" dirty="0"/>
          </a:p>
        </p:txBody>
      </p:sp>
      <p:sp>
        <p:nvSpPr>
          <p:cNvPr id="7" name="바닥글 개체 틀 6"/>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Criminal </a:t>
            </a:r>
            <a:r>
              <a:rPr lang="en-US" dirty="0" smtClean="0"/>
              <a:t>Enforcement (3)</a:t>
            </a:r>
            <a:endParaRPr lang="en-GB" dirty="0"/>
          </a:p>
        </p:txBody>
      </p:sp>
      <p:graphicFrame>
        <p:nvGraphicFramePr>
          <p:cNvPr id="6" name="내용 개체 틀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날짜 개체 틀 3"/>
          <p:cNvSpPr>
            <a:spLocks noGrp="1"/>
          </p:cNvSpPr>
          <p:nvPr>
            <p:ph type="dt" sz="half" idx="10"/>
          </p:nvPr>
        </p:nvSpPr>
        <p:spPr/>
        <p:txBody>
          <a:bodyPr/>
          <a:lstStyle/>
          <a:p>
            <a:fld id="{780483E2-A072-42A7-8562-07956887A6A6}"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13</a:t>
            </a:fld>
            <a:endParaRPr lang="en-GB" dirty="0"/>
          </a:p>
        </p:txBody>
      </p:sp>
      <p:sp>
        <p:nvSpPr>
          <p:cNvPr id="7" name="바닥글 개체 틀 6"/>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Criminal </a:t>
            </a:r>
            <a:r>
              <a:rPr lang="en-US" dirty="0" smtClean="0"/>
              <a:t>Enforcement (4)</a:t>
            </a:r>
            <a:endParaRPr lang="en-GB" dirty="0"/>
          </a:p>
        </p:txBody>
      </p:sp>
      <p:graphicFrame>
        <p:nvGraphicFramePr>
          <p:cNvPr id="4" name="내용 개체 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날짜 개체 틀 4"/>
          <p:cNvSpPr>
            <a:spLocks noGrp="1"/>
          </p:cNvSpPr>
          <p:nvPr>
            <p:ph type="dt" sz="half" idx="10"/>
          </p:nvPr>
        </p:nvSpPr>
        <p:spPr/>
        <p:txBody>
          <a:bodyPr/>
          <a:lstStyle/>
          <a:p>
            <a:fld id="{44E990B7-D18D-4504-8BF7-7BF74ABCCC8D}" type="datetime1">
              <a:rPr lang="en-GB" smtClean="0"/>
              <a:pPr/>
              <a:t>17/06/2010</a:t>
            </a:fld>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14</a:t>
            </a:fld>
            <a:endParaRPr lang="en-GB" dirty="0"/>
          </a:p>
        </p:txBody>
      </p:sp>
      <p:sp>
        <p:nvSpPr>
          <p:cNvPr id="7" name="바닥글 개체 틀 6"/>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Criminal Enforcement </a:t>
            </a:r>
            <a:r>
              <a:rPr lang="en-US" dirty="0" smtClean="0"/>
              <a:t>(5)</a:t>
            </a:r>
            <a:endParaRPr lang="en-GB" dirty="0"/>
          </a:p>
        </p:txBody>
      </p:sp>
      <p:graphicFrame>
        <p:nvGraphicFramePr>
          <p:cNvPr id="4" name="내용 개체 틀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날짜 개체 틀 4"/>
          <p:cNvSpPr>
            <a:spLocks noGrp="1"/>
          </p:cNvSpPr>
          <p:nvPr>
            <p:ph type="dt" sz="half" idx="10"/>
          </p:nvPr>
        </p:nvSpPr>
        <p:spPr/>
        <p:txBody>
          <a:bodyPr/>
          <a:lstStyle/>
          <a:p>
            <a:fld id="{02B85043-5CB3-41FB-AAB3-CDEC468FE57F}" type="datetime1">
              <a:rPr lang="en-GB" smtClean="0"/>
              <a:pPr/>
              <a:t>17/06/2010</a:t>
            </a:fld>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15</a:t>
            </a:fld>
            <a:endParaRPr lang="en-GB" dirty="0"/>
          </a:p>
        </p:txBody>
      </p:sp>
      <p:sp>
        <p:nvSpPr>
          <p:cNvPr id="7" name="바닥글 개체 틀 6"/>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dirty="0" smtClean="0"/>
              <a:t>Internet </a:t>
            </a:r>
            <a:r>
              <a:rPr lang="en-US" dirty="0" smtClean="0"/>
              <a:t>Enforcement: </a:t>
            </a:r>
            <a:r>
              <a:rPr lang="en-US" dirty="0" smtClean="0"/>
              <a:t>3 </a:t>
            </a:r>
            <a:r>
              <a:rPr lang="en-US" dirty="0" smtClean="0"/>
              <a:t>Strikes (1)</a:t>
            </a:r>
            <a:endParaRPr lang="en-GB" dirty="0"/>
          </a:p>
        </p:txBody>
      </p:sp>
      <p:sp>
        <p:nvSpPr>
          <p:cNvPr id="3" name="내용 개체 틀 2"/>
          <p:cNvSpPr>
            <a:spLocks noGrp="1"/>
          </p:cNvSpPr>
          <p:nvPr>
            <p:ph idx="1"/>
          </p:nvPr>
        </p:nvSpPr>
        <p:spPr/>
        <p:txBody>
          <a:bodyPr>
            <a:normAutofit fontScale="92500" lnSpcReduction="10000"/>
          </a:bodyPr>
          <a:lstStyle/>
          <a:p>
            <a:r>
              <a:rPr lang="en-US" dirty="0" smtClean="0"/>
              <a:t>ACTA: Not mandatory but encouraging three strikes rules.</a:t>
            </a:r>
          </a:p>
          <a:p>
            <a:r>
              <a:rPr lang="en-US" dirty="0" smtClean="0"/>
              <a:t>Korean three strikes rule (order by MCST)</a:t>
            </a:r>
          </a:p>
          <a:p>
            <a:pPr lvl="1">
              <a:buFont typeface="Wingdings" pitchFamily="2" charset="2"/>
              <a:buChar char="§"/>
            </a:pPr>
            <a:r>
              <a:rPr lang="en-GB" dirty="0" smtClean="0"/>
              <a:t>Suspension for a period shorter than 6 months of a user account of a repeat infringer (Article 133bis, Para 2)</a:t>
            </a:r>
          </a:p>
          <a:p>
            <a:pPr lvl="1">
              <a:buFont typeface="Wingdings" pitchFamily="2" charset="2"/>
              <a:buChar char="§"/>
            </a:pPr>
            <a:r>
              <a:rPr lang="en-GB" dirty="0" smtClean="0"/>
              <a:t>Shutting </a:t>
            </a:r>
            <a:r>
              <a:rPr lang="en-GB" dirty="0"/>
              <a:t>down for a period shorter than 6 months a web site </a:t>
            </a:r>
            <a:r>
              <a:rPr lang="en-GB" dirty="0" smtClean="0"/>
              <a:t>that </a:t>
            </a:r>
            <a:r>
              <a:rPr lang="en-GB" dirty="0"/>
              <a:t>allows a file uploading and has been ordered by MCST at least three times to stop an illegal filing sharing (Para 4). </a:t>
            </a:r>
            <a:endParaRPr lang="en-GB" dirty="0" smtClean="0"/>
          </a:p>
          <a:p>
            <a:pPr lvl="1">
              <a:buFont typeface="Wingdings" pitchFamily="2" charset="2"/>
              <a:buChar char="§"/>
            </a:pPr>
            <a:r>
              <a:rPr lang="en-US" dirty="0" smtClean="0"/>
              <a:t>Until now, there is no case for the MCST </a:t>
            </a:r>
            <a:r>
              <a:rPr lang="en-US" dirty="0" smtClean="0"/>
              <a:t>to order ISPs the </a:t>
            </a:r>
            <a:r>
              <a:rPr lang="en-US" dirty="0" smtClean="0"/>
              <a:t>suspension or shutting down.</a:t>
            </a:r>
            <a:endParaRPr lang="en-GB" dirty="0"/>
          </a:p>
        </p:txBody>
      </p:sp>
      <p:sp>
        <p:nvSpPr>
          <p:cNvPr id="4" name="날짜 개체 틀 3"/>
          <p:cNvSpPr>
            <a:spLocks noGrp="1"/>
          </p:cNvSpPr>
          <p:nvPr>
            <p:ph type="dt" sz="half" idx="10"/>
          </p:nvPr>
        </p:nvSpPr>
        <p:spPr/>
        <p:txBody>
          <a:bodyPr/>
          <a:lstStyle/>
          <a:p>
            <a:fld id="{F49F5E01-3CAE-49F7-87F1-6190162F7861}"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16</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dirty="0" smtClean="0"/>
              <a:t>Internet Enforcement: 3 Strikes (2)</a:t>
            </a:r>
            <a:endParaRPr lang="en-GB" dirty="0"/>
          </a:p>
        </p:txBody>
      </p:sp>
      <p:sp>
        <p:nvSpPr>
          <p:cNvPr id="3" name="내용 개체 틀 2"/>
          <p:cNvSpPr>
            <a:spLocks noGrp="1"/>
          </p:cNvSpPr>
          <p:nvPr>
            <p:ph idx="1"/>
          </p:nvPr>
        </p:nvSpPr>
        <p:spPr>
          <a:xfrm>
            <a:off x="457200" y="1600201"/>
            <a:ext cx="8229600" cy="2404864"/>
          </a:xfrm>
        </p:spPr>
        <p:txBody>
          <a:bodyPr/>
          <a:lstStyle/>
          <a:p>
            <a:r>
              <a:rPr lang="en-US" dirty="0" smtClean="0"/>
              <a:t>The number of repeat infringers</a:t>
            </a:r>
          </a:p>
          <a:p>
            <a:endParaRPr lang="en-GB" dirty="0"/>
          </a:p>
        </p:txBody>
      </p:sp>
      <p:sp>
        <p:nvSpPr>
          <p:cNvPr id="4" name="날짜 개체 틀 3"/>
          <p:cNvSpPr>
            <a:spLocks noGrp="1"/>
          </p:cNvSpPr>
          <p:nvPr>
            <p:ph type="dt" sz="half" idx="10"/>
          </p:nvPr>
        </p:nvSpPr>
        <p:spPr/>
        <p:txBody>
          <a:bodyPr/>
          <a:lstStyle/>
          <a:p>
            <a:fld id="{D9AA4627-6409-4553-B1AA-98CFB6D0DC34}" type="datetime1">
              <a:rPr lang="en-GB" smtClean="0"/>
              <a:pPr/>
              <a:t>17/06/2010</a:t>
            </a:fld>
            <a:endParaRPr lang="en-GB"/>
          </a:p>
        </p:txBody>
      </p:sp>
      <p:sp>
        <p:nvSpPr>
          <p:cNvPr id="5" name="바닥글 개체 틀 4"/>
          <p:cNvSpPr>
            <a:spLocks noGrp="1"/>
          </p:cNvSpPr>
          <p:nvPr>
            <p:ph type="ftr" sz="quarter" idx="11"/>
          </p:nvPr>
        </p:nvSpPr>
        <p:spPr/>
        <p:txBody>
          <a:bodyPr/>
          <a:lstStyle/>
          <a:p>
            <a:endParaRPr lang="en-GB"/>
          </a:p>
        </p:txBody>
      </p:sp>
      <p:sp>
        <p:nvSpPr>
          <p:cNvPr id="6" name="슬라이드 번호 개체 틀 5"/>
          <p:cNvSpPr>
            <a:spLocks noGrp="1"/>
          </p:cNvSpPr>
          <p:nvPr>
            <p:ph type="sldNum" sz="quarter" idx="12"/>
          </p:nvPr>
        </p:nvSpPr>
        <p:spPr/>
        <p:txBody>
          <a:bodyPr/>
          <a:lstStyle/>
          <a:p>
            <a:fld id="{C4EEBEFE-B14C-4156-B05F-DE3DF88AE94C}" type="slidenum">
              <a:rPr lang="en-GB" smtClean="0"/>
              <a:pPr/>
              <a:t>17</a:t>
            </a:fld>
            <a:endParaRPr lang="en-GB" dirty="0"/>
          </a:p>
        </p:txBody>
      </p:sp>
      <p:graphicFrame>
        <p:nvGraphicFramePr>
          <p:cNvPr id="7" name="표 6"/>
          <p:cNvGraphicFramePr>
            <a:graphicFrameLocks noGrp="1"/>
          </p:cNvGraphicFramePr>
          <p:nvPr/>
        </p:nvGraphicFramePr>
        <p:xfrm>
          <a:off x="611560" y="2348880"/>
          <a:ext cx="7992888" cy="1394219"/>
        </p:xfrm>
        <a:graphic>
          <a:graphicData uri="http://schemas.openxmlformats.org/drawingml/2006/table">
            <a:tbl>
              <a:tblPr firstRow="1" bandRow="1">
                <a:tableStyleId>{5C22544A-7EE6-4342-B048-85BDC9FD1C3A}</a:tableStyleId>
              </a:tblPr>
              <a:tblGrid>
                <a:gridCol w="999111"/>
                <a:gridCol w="999111"/>
                <a:gridCol w="999111"/>
                <a:gridCol w="999111"/>
                <a:gridCol w="999111"/>
                <a:gridCol w="999111"/>
                <a:gridCol w="999111"/>
                <a:gridCol w="999111"/>
              </a:tblGrid>
              <a:tr h="652877">
                <a:tc>
                  <a:txBody>
                    <a:bodyPr/>
                    <a:lstStyle/>
                    <a:p>
                      <a:r>
                        <a:rPr lang="en-US" sz="2400" dirty="0" smtClean="0"/>
                        <a:t>Jul   09</a:t>
                      </a:r>
                      <a:endParaRPr lang="en-GB" sz="2400" dirty="0"/>
                    </a:p>
                  </a:txBody>
                  <a:tcPr/>
                </a:tc>
                <a:tc>
                  <a:txBody>
                    <a:bodyPr/>
                    <a:lstStyle/>
                    <a:p>
                      <a:r>
                        <a:rPr lang="en-US" sz="2400" dirty="0" smtClean="0"/>
                        <a:t>Aug </a:t>
                      </a:r>
                      <a:r>
                        <a:rPr lang="en-US" sz="2400" baseline="0" dirty="0" smtClean="0"/>
                        <a:t>09</a:t>
                      </a:r>
                      <a:endParaRPr lang="en-GB" sz="2400" dirty="0"/>
                    </a:p>
                  </a:txBody>
                  <a:tcPr/>
                </a:tc>
                <a:tc>
                  <a:txBody>
                    <a:bodyPr/>
                    <a:lstStyle/>
                    <a:p>
                      <a:r>
                        <a:rPr lang="en-US" sz="2400" dirty="0" smtClean="0"/>
                        <a:t>Sep 09</a:t>
                      </a:r>
                      <a:endParaRPr lang="en-GB" sz="2400" dirty="0"/>
                    </a:p>
                  </a:txBody>
                  <a:tcPr/>
                </a:tc>
                <a:tc>
                  <a:txBody>
                    <a:bodyPr/>
                    <a:lstStyle/>
                    <a:p>
                      <a:r>
                        <a:rPr lang="en-US" sz="2400" dirty="0" smtClean="0"/>
                        <a:t>Oct  09</a:t>
                      </a:r>
                      <a:endParaRPr lang="en-GB" sz="2400" dirty="0"/>
                    </a:p>
                  </a:txBody>
                  <a:tcPr/>
                </a:tc>
                <a:tc>
                  <a:txBody>
                    <a:bodyPr/>
                    <a:lstStyle/>
                    <a:p>
                      <a:r>
                        <a:rPr lang="en-US" sz="2400" dirty="0" smtClean="0"/>
                        <a:t>Nov 09</a:t>
                      </a:r>
                      <a:endParaRPr lang="en-GB" sz="2400" dirty="0"/>
                    </a:p>
                  </a:txBody>
                  <a:tcPr/>
                </a:tc>
                <a:tc>
                  <a:txBody>
                    <a:bodyPr/>
                    <a:lstStyle/>
                    <a:p>
                      <a:r>
                        <a:rPr lang="en-US" sz="2400" dirty="0" smtClean="0"/>
                        <a:t>Dec 09</a:t>
                      </a:r>
                      <a:endParaRPr lang="en-GB" sz="2400" dirty="0"/>
                    </a:p>
                  </a:txBody>
                  <a:tcPr/>
                </a:tc>
                <a:tc>
                  <a:txBody>
                    <a:bodyPr/>
                    <a:lstStyle/>
                    <a:p>
                      <a:r>
                        <a:rPr lang="en-US" sz="2400" dirty="0" smtClean="0"/>
                        <a:t>Jan  10</a:t>
                      </a:r>
                      <a:endParaRPr lang="en-GB" sz="2400" dirty="0"/>
                    </a:p>
                  </a:txBody>
                  <a:tcPr/>
                </a:tc>
                <a:tc>
                  <a:txBody>
                    <a:bodyPr/>
                    <a:lstStyle/>
                    <a:p>
                      <a:r>
                        <a:rPr lang="en-US" sz="2400" dirty="0" smtClean="0"/>
                        <a:t>Feb 10</a:t>
                      </a:r>
                      <a:endParaRPr lang="en-GB" sz="2400" dirty="0"/>
                    </a:p>
                  </a:txBody>
                  <a:tcPr/>
                </a:tc>
              </a:tr>
              <a:tr h="571259">
                <a:tc>
                  <a:txBody>
                    <a:bodyPr/>
                    <a:lstStyle/>
                    <a:p>
                      <a:pPr algn="ctr"/>
                      <a:r>
                        <a:rPr lang="en-US" sz="2400" dirty="0" smtClean="0"/>
                        <a:t>0</a:t>
                      </a:r>
                      <a:endParaRPr lang="en-GB" sz="2400" dirty="0"/>
                    </a:p>
                  </a:txBody>
                  <a:tcPr/>
                </a:tc>
                <a:tc>
                  <a:txBody>
                    <a:bodyPr/>
                    <a:lstStyle/>
                    <a:p>
                      <a:pPr algn="ctr"/>
                      <a:r>
                        <a:rPr lang="en-US" sz="2400" dirty="0" smtClean="0"/>
                        <a:t>0</a:t>
                      </a:r>
                      <a:endParaRPr lang="en-GB" sz="2400" dirty="0"/>
                    </a:p>
                  </a:txBody>
                  <a:tcPr/>
                </a:tc>
                <a:tc>
                  <a:txBody>
                    <a:bodyPr/>
                    <a:lstStyle/>
                    <a:p>
                      <a:pPr algn="ctr"/>
                      <a:r>
                        <a:rPr lang="en-US" sz="2400" dirty="0" smtClean="0"/>
                        <a:t>4</a:t>
                      </a:r>
                      <a:endParaRPr lang="en-GB" sz="2400" dirty="0"/>
                    </a:p>
                  </a:txBody>
                  <a:tcPr/>
                </a:tc>
                <a:tc>
                  <a:txBody>
                    <a:bodyPr/>
                    <a:lstStyle/>
                    <a:p>
                      <a:pPr algn="ctr"/>
                      <a:r>
                        <a:rPr lang="en-US" sz="2400" dirty="0" smtClean="0"/>
                        <a:t>5</a:t>
                      </a:r>
                      <a:endParaRPr lang="en-GB" sz="2400" dirty="0"/>
                    </a:p>
                  </a:txBody>
                  <a:tcPr/>
                </a:tc>
                <a:tc>
                  <a:txBody>
                    <a:bodyPr/>
                    <a:lstStyle/>
                    <a:p>
                      <a:pPr algn="ctr"/>
                      <a:r>
                        <a:rPr lang="en-US" sz="2400" dirty="0" smtClean="0"/>
                        <a:t>2</a:t>
                      </a:r>
                      <a:endParaRPr lang="en-GB" sz="2400" dirty="0"/>
                    </a:p>
                  </a:txBody>
                  <a:tcPr/>
                </a:tc>
                <a:tc>
                  <a:txBody>
                    <a:bodyPr/>
                    <a:lstStyle/>
                    <a:p>
                      <a:pPr algn="ctr"/>
                      <a:r>
                        <a:rPr lang="en-US" sz="2400" dirty="0" smtClean="0"/>
                        <a:t>2</a:t>
                      </a:r>
                      <a:endParaRPr lang="en-GB" sz="2400" dirty="0"/>
                    </a:p>
                  </a:txBody>
                  <a:tcPr/>
                </a:tc>
                <a:tc>
                  <a:txBody>
                    <a:bodyPr/>
                    <a:lstStyle/>
                    <a:p>
                      <a:pPr algn="ctr"/>
                      <a:r>
                        <a:rPr lang="en-US" sz="2400" dirty="0" smtClean="0"/>
                        <a:t>7</a:t>
                      </a:r>
                      <a:endParaRPr lang="en-GB" sz="2400" dirty="0"/>
                    </a:p>
                  </a:txBody>
                  <a:tcPr/>
                </a:tc>
                <a:tc>
                  <a:txBody>
                    <a:bodyPr/>
                    <a:lstStyle/>
                    <a:p>
                      <a:pPr algn="ctr"/>
                      <a:r>
                        <a:rPr lang="en-US" sz="2400" dirty="0" smtClean="0"/>
                        <a:t>4</a:t>
                      </a:r>
                      <a:endParaRPr lang="en-GB" sz="2400" dirty="0"/>
                    </a:p>
                  </a:txBody>
                  <a:tcPr/>
                </a:tc>
              </a:tr>
            </a:tbl>
          </a:graphicData>
        </a:graphic>
      </p:graphicFrame>
      <p:sp>
        <p:nvSpPr>
          <p:cNvPr id="8" name="내용 개체 틀 2"/>
          <p:cNvSpPr txBox="1">
            <a:spLocks/>
          </p:cNvSpPr>
          <p:nvPr/>
        </p:nvSpPr>
        <p:spPr>
          <a:xfrm>
            <a:off x="395536" y="3933056"/>
            <a:ext cx="8229600" cy="240486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Works</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lang="en-US" sz="3200" dirty="0" smtClean="0">
                <a:latin typeface="Times New Roman" pitchFamily="18" charset="0"/>
                <a:cs typeface="Times New Roman" pitchFamily="18" charset="0"/>
              </a:rPr>
              <a:t>repeatedly infringed</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aphicFrame>
        <p:nvGraphicFramePr>
          <p:cNvPr id="9" name="표 8"/>
          <p:cNvGraphicFramePr>
            <a:graphicFrameLocks noGrp="1"/>
          </p:cNvGraphicFramePr>
          <p:nvPr/>
        </p:nvGraphicFramePr>
        <p:xfrm>
          <a:off x="683568" y="4581128"/>
          <a:ext cx="7848873" cy="1512168"/>
        </p:xfrm>
        <a:graphic>
          <a:graphicData uri="http://schemas.openxmlformats.org/drawingml/2006/table">
            <a:tbl>
              <a:tblPr firstRow="1" bandRow="1">
                <a:tableStyleId>{5C22544A-7EE6-4342-B048-85BDC9FD1C3A}</a:tableStyleId>
              </a:tblPr>
              <a:tblGrid>
                <a:gridCol w="2616291"/>
                <a:gridCol w="2616291"/>
                <a:gridCol w="2616291"/>
              </a:tblGrid>
              <a:tr h="504056">
                <a:tc gridSpan="3">
                  <a:txBody>
                    <a:bodyPr/>
                    <a:lstStyle/>
                    <a:p>
                      <a:r>
                        <a:rPr lang="en-US" sz="2000" dirty="0" smtClean="0"/>
                        <a:t>Detected by the Copyright Commission from July 2009</a:t>
                      </a:r>
                      <a:r>
                        <a:rPr lang="en-US" sz="2000" baseline="0" dirty="0" smtClean="0"/>
                        <a:t> to February 2010</a:t>
                      </a:r>
                      <a:endParaRPr lang="en-GB" sz="2000" dirty="0"/>
                    </a:p>
                  </a:txBody>
                  <a:tcPr/>
                </a:tc>
                <a:tc hMerge="1">
                  <a:txBody>
                    <a:bodyPr/>
                    <a:lstStyle/>
                    <a:p>
                      <a:endParaRPr lang="en-GB" dirty="0"/>
                    </a:p>
                  </a:txBody>
                  <a:tcPr/>
                </a:tc>
                <a:tc hMerge="1">
                  <a:txBody>
                    <a:bodyPr/>
                    <a:lstStyle/>
                    <a:p>
                      <a:endParaRPr lang="en-GB" dirty="0"/>
                    </a:p>
                  </a:txBody>
                  <a:tcPr/>
                </a:tc>
              </a:tr>
              <a:tr h="504056">
                <a:tc>
                  <a:txBody>
                    <a:bodyPr/>
                    <a:lstStyle/>
                    <a:p>
                      <a:pPr algn="ctr"/>
                      <a:r>
                        <a:rPr lang="en-US" sz="2400" dirty="0" smtClean="0"/>
                        <a:t>Software</a:t>
                      </a:r>
                      <a:endParaRPr lang="en-GB" sz="2400" dirty="0"/>
                    </a:p>
                  </a:txBody>
                  <a:tcPr/>
                </a:tc>
                <a:tc>
                  <a:txBody>
                    <a:bodyPr/>
                    <a:lstStyle/>
                    <a:p>
                      <a:pPr algn="ctr"/>
                      <a:r>
                        <a:rPr lang="en-US" sz="2400" dirty="0" smtClean="0"/>
                        <a:t>Audio-Visual Work</a:t>
                      </a:r>
                      <a:endParaRPr lang="en-GB" sz="2400" dirty="0"/>
                    </a:p>
                  </a:txBody>
                  <a:tcPr/>
                </a:tc>
                <a:tc>
                  <a:txBody>
                    <a:bodyPr/>
                    <a:lstStyle/>
                    <a:p>
                      <a:pPr algn="ctr"/>
                      <a:r>
                        <a:rPr lang="en-US" sz="2400" dirty="0" smtClean="0"/>
                        <a:t>Printed</a:t>
                      </a:r>
                      <a:r>
                        <a:rPr lang="en-US" sz="2400" baseline="0" dirty="0" smtClean="0"/>
                        <a:t> Work</a:t>
                      </a:r>
                      <a:endParaRPr lang="en-GB" sz="2400" dirty="0"/>
                    </a:p>
                  </a:txBody>
                  <a:tcPr/>
                </a:tc>
              </a:tr>
              <a:tr h="504056">
                <a:tc>
                  <a:txBody>
                    <a:bodyPr/>
                    <a:lstStyle/>
                    <a:p>
                      <a:pPr algn="ctr"/>
                      <a:r>
                        <a:rPr lang="en-US" sz="2400" dirty="0" smtClean="0"/>
                        <a:t>6 (96/16)</a:t>
                      </a:r>
                      <a:endParaRPr lang="en-GB" sz="2400" dirty="0"/>
                    </a:p>
                  </a:txBody>
                  <a:tcPr/>
                </a:tc>
                <a:tc>
                  <a:txBody>
                    <a:bodyPr/>
                    <a:lstStyle/>
                    <a:p>
                      <a:pPr algn="ctr"/>
                      <a:r>
                        <a:rPr lang="en-US" sz="2400" dirty="0" smtClean="0"/>
                        <a:t>4.8 (48/10)</a:t>
                      </a:r>
                      <a:endParaRPr lang="en-GB" sz="2400" dirty="0"/>
                    </a:p>
                  </a:txBody>
                  <a:tcPr/>
                </a:tc>
                <a:tc>
                  <a:txBody>
                    <a:bodyPr/>
                    <a:lstStyle/>
                    <a:p>
                      <a:pPr algn="ctr"/>
                      <a:r>
                        <a:rPr lang="en-US" sz="2400" dirty="0" smtClean="0"/>
                        <a:t>33.7 (101/3)</a:t>
                      </a:r>
                      <a:endParaRPr lang="en-GB" sz="2400" dirty="0"/>
                    </a:p>
                  </a:txBody>
                  <a:tcPr/>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표 5"/>
          <p:cNvGraphicFramePr>
            <a:graphicFrameLocks noGrp="1"/>
          </p:cNvGraphicFramePr>
          <p:nvPr/>
        </p:nvGraphicFramePr>
        <p:xfrm>
          <a:off x="611560" y="376064"/>
          <a:ext cx="8208912" cy="2764904"/>
        </p:xfrm>
        <a:graphic>
          <a:graphicData uri="http://schemas.openxmlformats.org/drawingml/2006/table">
            <a:tbl>
              <a:tblPr firstRow="1" bandRow="1">
                <a:tableStyleId>{5C22544A-7EE6-4342-B048-85BDC9FD1C3A}</a:tableStyleId>
              </a:tblPr>
              <a:tblGrid>
                <a:gridCol w="936104"/>
                <a:gridCol w="2088232"/>
                <a:gridCol w="2232248"/>
                <a:gridCol w="1584176"/>
                <a:gridCol w="1368152"/>
              </a:tblGrid>
              <a:tr h="936104">
                <a:tc>
                  <a:txBody>
                    <a:bodyPr/>
                    <a:lstStyle/>
                    <a:p>
                      <a:r>
                        <a:rPr lang="en-US" dirty="0" smtClean="0"/>
                        <a:t>year</a:t>
                      </a:r>
                      <a:endParaRPr lang="en-GB" dirty="0"/>
                    </a:p>
                  </a:txBody>
                  <a:tcPr/>
                </a:tc>
                <a:tc>
                  <a:txBody>
                    <a:bodyPr/>
                    <a:lstStyle/>
                    <a:p>
                      <a:r>
                        <a:rPr lang="en-US" dirty="0" smtClean="0"/>
                        <a:t>Recommendations</a:t>
                      </a:r>
                    </a:p>
                    <a:p>
                      <a:r>
                        <a:rPr lang="en-US" dirty="0" smtClean="0"/>
                        <a:t>(warning)</a:t>
                      </a:r>
                      <a:endParaRPr lang="en-GB" dirty="0"/>
                    </a:p>
                  </a:txBody>
                  <a:tcPr/>
                </a:tc>
                <a:tc>
                  <a:txBody>
                    <a:bodyPr/>
                    <a:lstStyle/>
                    <a:p>
                      <a:r>
                        <a:rPr lang="en-US" dirty="0" smtClean="0"/>
                        <a:t>Recommendations</a:t>
                      </a:r>
                    </a:p>
                    <a:p>
                      <a:r>
                        <a:rPr lang="en-US" dirty="0" smtClean="0"/>
                        <a:t>(Delete </a:t>
                      </a:r>
                      <a:r>
                        <a:rPr lang="en-US" baseline="0" dirty="0" smtClean="0"/>
                        <a:t> or Cease to Transmit)</a:t>
                      </a:r>
                      <a:endParaRPr lang="en-GB" dirty="0"/>
                    </a:p>
                  </a:txBody>
                  <a:tcPr/>
                </a:tc>
                <a:tc>
                  <a:txBody>
                    <a:bodyPr/>
                    <a:lstStyle/>
                    <a:p>
                      <a:r>
                        <a:rPr lang="en-US" dirty="0" smtClean="0"/>
                        <a:t>Suspension</a:t>
                      </a:r>
                      <a:r>
                        <a:rPr lang="en-US" baseline="0" dirty="0" smtClean="0"/>
                        <a:t> of User Account</a:t>
                      </a:r>
                      <a:endParaRPr lang="en-GB" dirty="0"/>
                    </a:p>
                  </a:txBody>
                  <a:tcPr/>
                </a:tc>
                <a:tc>
                  <a:txBody>
                    <a:bodyPr/>
                    <a:lstStyle/>
                    <a:p>
                      <a:r>
                        <a:rPr lang="en-US" dirty="0" smtClean="0"/>
                        <a:t>Total</a:t>
                      </a:r>
                      <a:endParaRPr lang="en-GB" dirty="0"/>
                    </a:p>
                  </a:txBody>
                  <a:tcPr/>
                </a:tc>
              </a:tr>
              <a:tr h="144016">
                <a:tc>
                  <a:txBody>
                    <a:bodyPr/>
                    <a:lstStyle/>
                    <a:p>
                      <a:r>
                        <a:rPr lang="en-US" dirty="0" smtClean="0"/>
                        <a:t>2009 (from July</a:t>
                      </a:r>
                      <a:r>
                        <a:rPr lang="en-US" baseline="0" dirty="0" smtClean="0"/>
                        <a:t> 23)</a:t>
                      </a:r>
                      <a:endParaRPr lang="en-GB" dirty="0"/>
                    </a:p>
                  </a:txBody>
                  <a:tcPr/>
                </a:tc>
                <a:tc>
                  <a:txBody>
                    <a:bodyPr/>
                    <a:lstStyle/>
                    <a:p>
                      <a:r>
                        <a:rPr lang="en-US" sz="2400" dirty="0" smtClean="0"/>
                        <a:t>12,420</a:t>
                      </a:r>
                      <a:endParaRPr lang="en-GB" sz="2400" dirty="0"/>
                    </a:p>
                  </a:txBody>
                  <a:tcPr/>
                </a:tc>
                <a:tc>
                  <a:txBody>
                    <a:bodyPr/>
                    <a:lstStyle/>
                    <a:p>
                      <a:r>
                        <a:rPr lang="en-US" sz="2400" dirty="0" smtClean="0"/>
                        <a:t>11,974</a:t>
                      </a:r>
                      <a:endParaRPr lang="en-GB" sz="2400" dirty="0"/>
                    </a:p>
                  </a:txBody>
                  <a:tcPr/>
                </a:tc>
                <a:tc>
                  <a:txBody>
                    <a:bodyPr/>
                    <a:lstStyle/>
                    <a:p>
                      <a:r>
                        <a:rPr lang="en-US" sz="2400" dirty="0" smtClean="0"/>
                        <a:t>0</a:t>
                      </a:r>
                      <a:endParaRPr lang="en-GB" sz="2400" dirty="0"/>
                    </a:p>
                  </a:txBody>
                  <a:tcPr/>
                </a:tc>
                <a:tc>
                  <a:txBody>
                    <a:bodyPr/>
                    <a:lstStyle/>
                    <a:p>
                      <a:r>
                        <a:rPr lang="en-US" sz="2400" dirty="0" smtClean="0"/>
                        <a:t>24,394</a:t>
                      </a:r>
                      <a:endParaRPr lang="en-GB" sz="2400" dirty="0"/>
                    </a:p>
                  </a:txBody>
                  <a:tcPr/>
                </a:tc>
              </a:tr>
              <a:tr h="381744">
                <a:tc>
                  <a:txBody>
                    <a:bodyPr/>
                    <a:lstStyle/>
                    <a:p>
                      <a:r>
                        <a:rPr lang="en-US" dirty="0" smtClean="0"/>
                        <a:t>2010 (to Jan. 31)</a:t>
                      </a:r>
                      <a:endParaRPr lang="en-GB" dirty="0"/>
                    </a:p>
                  </a:txBody>
                  <a:tcPr/>
                </a:tc>
                <a:tc>
                  <a:txBody>
                    <a:bodyPr/>
                    <a:lstStyle/>
                    <a:p>
                      <a:r>
                        <a:rPr lang="en-US" sz="2400" dirty="0" smtClean="0"/>
                        <a:t>2,555</a:t>
                      </a:r>
                      <a:endParaRPr lang="en-GB" sz="2400" dirty="0"/>
                    </a:p>
                  </a:txBody>
                  <a:tcPr/>
                </a:tc>
                <a:tc>
                  <a:txBody>
                    <a:bodyPr/>
                    <a:lstStyle/>
                    <a:p>
                      <a:r>
                        <a:rPr lang="en-US" sz="2400" dirty="0" smtClean="0"/>
                        <a:t>2,500</a:t>
                      </a:r>
                      <a:endParaRPr lang="en-GB" sz="2400" dirty="0"/>
                    </a:p>
                  </a:txBody>
                  <a:tcPr/>
                </a:tc>
                <a:tc>
                  <a:txBody>
                    <a:bodyPr/>
                    <a:lstStyle/>
                    <a:p>
                      <a:r>
                        <a:rPr lang="en-US" sz="2400" dirty="0" smtClean="0"/>
                        <a:t>0</a:t>
                      </a:r>
                      <a:endParaRPr lang="en-GB" sz="2400" dirty="0"/>
                    </a:p>
                  </a:txBody>
                  <a:tcPr/>
                </a:tc>
                <a:tc>
                  <a:txBody>
                    <a:bodyPr/>
                    <a:lstStyle/>
                    <a:p>
                      <a:r>
                        <a:rPr lang="en-US" sz="2400" dirty="0" smtClean="0"/>
                        <a:t>5,055</a:t>
                      </a:r>
                      <a:endParaRPr lang="en-GB" sz="2400" dirty="0"/>
                    </a:p>
                  </a:txBody>
                  <a:tcPr/>
                </a:tc>
              </a:tr>
            </a:tbl>
          </a:graphicData>
        </a:graphic>
      </p:graphicFrame>
      <p:graphicFrame>
        <p:nvGraphicFramePr>
          <p:cNvPr id="7" name="표 6"/>
          <p:cNvGraphicFramePr>
            <a:graphicFrameLocks noGrp="1"/>
          </p:cNvGraphicFramePr>
          <p:nvPr/>
        </p:nvGraphicFramePr>
        <p:xfrm>
          <a:off x="683568" y="3284984"/>
          <a:ext cx="8208912" cy="2307704"/>
        </p:xfrm>
        <a:graphic>
          <a:graphicData uri="http://schemas.openxmlformats.org/drawingml/2006/table">
            <a:tbl>
              <a:tblPr firstRow="1" bandRow="1">
                <a:tableStyleId>{5C22544A-7EE6-4342-B048-85BDC9FD1C3A}</a:tableStyleId>
              </a:tblPr>
              <a:tblGrid>
                <a:gridCol w="936104"/>
                <a:gridCol w="2088232"/>
                <a:gridCol w="2232248"/>
                <a:gridCol w="1512168"/>
                <a:gridCol w="1440160"/>
              </a:tblGrid>
              <a:tr h="936104">
                <a:tc>
                  <a:txBody>
                    <a:bodyPr/>
                    <a:lstStyle/>
                    <a:p>
                      <a:r>
                        <a:rPr lang="en-US" dirty="0" smtClean="0"/>
                        <a:t>year</a:t>
                      </a:r>
                      <a:endParaRPr lang="en-GB" dirty="0"/>
                    </a:p>
                  </a:txBody>
                  <a:tcPr/>
                </a:tc>
                <a:tc>
                  <a:txBody>
                    <a:bodyPr/>
                    <a:lstStyle/>
                    <a:p>
                      <a:r>
                        <a:rPr lang="en-US" dirty="0" smtClean="0"/>
                        <a:t>Measures by ISPs</a:t>
                      </a:r>
                    </a:p>
                    <a:p>
                      <a:r>
                        <a:rPr lang="en-US" dirty="0" smtClean="0"/>
                        <a:t>(warning)</a:t>
                      </a:r>
                      <a:endParaRPr lang="en-GB" dirty="0"/>
                    </a:p>
                  </a:txBody>
                  <a:tcPr/>
                </a:tc>
                <a:tc>
                  <a:txBody>
                    <a:bodyPr/>
                    <a:lstStyle/>
                    <a:p>
                      <a:r>
                        <a:rPr lang="en-US" dirty="0" smtClean="0"/>
                        <a:t>Recommendations</a:t>
                      </a:r>
                    </a:p>
                    <a:p>
                      <a:r>
                        <a:rPr lang="en-US" dirty="0" smtClean="0"/>
                        <a:t>(Delete </a:t>
                      </a:r>
                      <a:r>
                        <a:rPr lang="en-US" baseline="0" dirty="0" smtClean="0"/>
                        <a:t> or Cease to Transmit)</a:t>
                      </a:r>
                      <a:endParaRPr lang="en-GB" dirty="0"/>
                    </a:p>
                  </a:txBody>
                  <a:tcPr/>
                </a:tc>
                <a:tc>
                  <a:txBody>
                    <a:bodyPr/>
                    <a:lstStyle/>
                    <a:p>
                      <a:r>
                        <a:rPr lang="en-US" dirty="0" smtClean="0"/>
                        <a:t>Suspension</a:t>
                      </a:r>
                      <a:r>
                        <a:rPr lang="en-US" baseline="0" dirty="0" smtClean="0"/>
                        <a:t> of User Account</a:t>
                      </a:r>
                      <a:endParaRPr lang="en-GB" dirty="0"/>
                    </a:p>
                  </a:txBody>
                  <a:tcPr/>
                </a:tc>
                <a:tc>
                  <a:txBody>
                    <a:bodyPr/>
                    <a:lstStyle/>
                    <a:p>
                      <a:r>
                        <a:rPr lang="en-US" dirty="0" smtClean="0"/>
                        <a:t>Total</a:t>
                      </a:r>
                      <a:endParaRPr lang="en-GB" dirty="0"/>
                    </a:p>
                  </a:txBody>
                  <a:tcPr/>
                </a:tc>
              </a:tr>
              <a:tr h="144016">
                <a:tc>
                  <a:txBody>
                    <a:bodyPr/>
                    <a:lstStyle/>
                    <a:p>
                      <a:r>
                        <a:rPr lang="en-US" dirty="0" smtClean="0"/>
                        <a:t>2009 (from July</a:t>
                      </a:r>
                      <a:r>
                        <a:rPr lang="en-US" baseline="0" dirty="0" smtClean="0"/>
                        <a:t> 23)</a:t>
                      </a:r>
                      <a:endParaRPr lang="en-GB" dirty="0"/>
                    </a:p>
                  </a:txBody>
                  <a:tcPr/>
                </a:tc>
                <a:tc>
                  <a:txBody>
                    <a:bodyPr/>
                    <a:lstStyle/>
                    <a:p>
                      <a:r>
                        <a:rPr lang="en-US" sz="2400" dirty="0" smtClean="0"/>
                        <a:t>12,237</a:t>
                      </a:r>
                      <a:endParaRPr lang="en-GB" sz="2400" dirty="0"/>
                    </a:p>
                  </a:txBody>
                  <a:tcPr/>
                </a:tc>
                <a:tc>
                  <a:txBody>
                    <a:bodyPr/>
                    <a:lstStyle/>
                    <a:p>
                      <a:r>
                        <a:rPr lang="en-US" sz="2400" dirty="0" smtClean="0"/>
                        <a:t>11,793</a:t>
                      </a:r>
                      <a:endParaRPr lang="en-GB" sz="2400" dirty="0"/>
                    </a:p>
                  </a:txBody>
                  <a:tcPr/>
                </a:tc>
                <a:tc>
                  <a:txBody>
                    <a:bodyPr/>
                    <a:lstStyle/>
                    <a:p>
                      <a:r>
                        <a:rPr lang="en-US" sz="2400" dirty="0" smtClean="0"/>
                        <a:t>0</a:t>
                      </a:r>
                      <a:endParaRPr lang="en-GB" sz="2400" dirty="0"/>
                    </a:p>
                  </a:txBody>
                  <a:tcPr/>
                </a:tc>
                <a:tc>
                  <a:txBody>
                    <a:bodyPr/>
                    <a:lstStyle/>
                    <a:p>
                      <a:r>
                        <a:rPr lang="en-US" sz="2400" dirty="0" smtClean="0"/>
                        <a:t>24,030</a:t>
                      </a:r>
                      <a:endParaRPr lang="en-GB" sz="2400" dirty="0"/>
                    </a:p>
                  </a:txBody>
                  <a:tcPr/>
                </a:tc>
              </a:tr>
              <a:tr h="381744">
                <a:tc>
                  <a:txBody>
                    <a:bodyPr/>
                    <a:lstStyle/>
                    <a:p>
                      <a:r>
                        <a:rPr lang="en-US" dirty="0" smtClean="0"/>
                        <a:t>2010</a:t>
                      </a:r>
                      <a:endParaRPr lang="en-GB" dirty="0"/>
                    </a:p>
                  </a:txBody>
                  <a:tcPr/>
                </a:tc>
                <a:tc>
                  <a:txBody>
                    <a:bodyPr/>
                    <a:lstStyle/>
                    <a:p>
                      <a:r>
                        <a:rPr lang="en-US" sz="2400" dirty="0" smtClean="0"/>
                        <a:t>2,549</a:t>
                      </a:r>
                      <a:endParaRPr lang="en-GB" sz="2400" dirty="0"/>
                    </a:p>
                  </a:txBody>
                  <a:tcPr/>
                </a:tc>
                <a:tc>
                  <a:txBody>
                    <a:bodyPr/>
                    <a:lstStyle/>
                    <a:p>
                      <a:r>
                        <a:rPr lang="en-US" sz="2400" dirty="0" smtClean="0"/>
                        <a:t>2,494</a:t>
                      </a:r>
                      <a:endParaRPr lang="en-GB" sz="2400" dirty="0"/>
                    </a:p>
                  </a:txBody>
                  <a:tcPr/>
                </a:tc>
                <a:tc>
                  <a:txBody>
                    <a:bodyPr/>
                    <a:lstStyle/>
                    <a:p>
                      <a:r>
                        <a:rPr lang="en-US" sz="2400" dirty="0" smtClean="0"/>
                        <a:t>0</a:t>
                      </a:r>
                      <a:endParaRPr lang="en-GB" sz="2400" dirty="0"/>
                    </a:p>
                  </a:txBody>
                  <a:tcPr/>
                </a:tc>
                <a:tc>
                  <a:txBody>
                    <a:bodyPr/>
                    <a:lstStyle/>
                    <a:p>
                      <a:r>
                        <a:rPr lang="en-US" sz="2400" dirty="0" smtClean="0"/>
                        <a:t>5,043</a:t>
                      </a:r>
                      <a:endParaRPr lang="en-GB" sz="2400" dirty="0"/>
                    </a:p>
                  </a:txBody>
                  <a:tcPr/>
                </a:tc>
              </a:tr>
            </a:tbl>
          </a:graphicData>
        </a:graphic>
      </p:graphicFrame>
      <p:sp>
        <p:nvSpPr>
          <p:cNvPr id="8" name="TextBox 7"/>
          <p:cNvSpPr txBox="1"/>
          <p:nvPr/>
        </p:nvSpPr>
        <p:spPr>
          <a:xfrm>
            <a:off x="683568" y="5661248"/>
            <a:ext cx="7992888" cy="646331"/>
          </a:xfrm>
          <a:prstGeom prst="rect">
            <a:avLst/>
          </a:prstGeom>
          <a:noFill/>
        </p:spPr>
        <p:txBody>
          <a:bodyPr wrap="square" rtlCol="0">
            <a:spAutoFit/>
          </a:bodyPr>
          <a:lstStyle/>
          <a:p>
            <a:r>
              <a:rPr lang="en-US" sz="3600" b="1" dirty="0" smtClean="0">
                <a:solidFill>
                  <a:srgbClr val="FF0000"/>
                </a:solidFill>
                <a:sym typeface="Wingdings" pitchFamily="2" charset="2"/>
              </a:rPr>
              <a:t> </a:t>
            </a:r>
            <a:r>
              <a:rPr lang="en-US" sz="3600" b="1" dirty="0" smtClean="0">
                <a:solidFill>
                  <a:srgbClr val="FF0000"/>
                </a:solidFill>
              </a:rPr>
              <a:t>100% Compliance by ISPs</a:t>
            </a:r>
            <a:endParaRPr lang="en-GB" sz="3600" b="1" dirty="0">
              <a:solidFill>
                <a:srgbClr val="FF0000"/>
              </a:solidFill>
            </a:endParaRPr>
          </a:p>
        </p:txBody>
      </p:sp>
      <p:sp>
        <p:nvSpPr>
          <p:cNvPr id="5" name="날짜 개체 틀 4"/>
          <p:cNvSpPr>
            <a:spLocks noGrp="1"/>
          </p:cNvSpPr>
          <p:nvPr>
            <p:ph type="dt" sz="half" idx="10"/>
          </p:nvPr>
        </p:nvSpPr>
        <p:spPr/>
        <p:txBody>
          <a:bodyPr/>
          <a:lstStyle/>
          <a:p>
            <a:fld id="{6791FDD3-078A-405F-861A-82E58835F42E}" type="datetime1">
              <a:rPr lang="en-GB" smtClean="0"/>
              <a:pPr/>
              <a:t>17/06/2010</a:t>
            </a:fld>
            <a:endParaRPr lang="en-GB"/>
          </a:p>
        </p:txBody>
      </p:sp>
      <p:sp>
        <p:nvSpPr>
          <p:cNvPr id="9" name="슬라이드 번호 개체 틀 8"/>
          <p:cNvSpPr>
            <a:spLocks noGrp="1"/>
          </p:cNvSpPr>
          <p:nvPr>
            <p:ph type="sldNum" sz="quarter" idx="12"/>
          </p:nvPr>
        </p:nvSpPr>
        <p:spPr/>
        <p:txBody>
          <a:bodyPr/>
          <a:lstStyle/>
          <a:p>
            <a:fld id="{C4EEBEFE-B14C-4156-B05F-DE3DF88AE94C}" type="slidenum">
              <a:rPr lang="en-GB" smtClean="0"/>
              <a:pPr/>
              <a:t>18</a:t>
            </a:fld>
            <a:endParaRPr lang="en-GB" dirty="0"/>
          </a:p>
        </p:txBody>
      </p:sp>
      <p:sp>
        <p:nvSpPr>
          <p:cNvPr id="10" name="바닥글 개체 틀 9"/>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Contents</a:t>
            </a:r>
            <a:endParaRPr lang="en-GB" dirty="0"/>
          </a:p>
        </p:txBody>
      </p:sp>
      <p:sp>
        <p:nvSpPr>
          <p:cNvPr id="3" name="내용 개체 틀 2"/>
          <p:cNvSpPr>
            <a:spLocks noGrp="1"/>
          </p:cNvSpPr>
          <p:nvPr>
            <p:ph idx="1"/>
          </p:nvPr>
        </p:nvSpPr>
        <p:spPr/>
        <p:txBody>
          <a:bodyPr/>
          <a:lstStyle/>
          <a:p>
            <a:r>
              <a:rPr lang="en-US" dirty="0" smtClean="0"/>
              <a:t>General Observations</a:t>
            </a:r>
          </a:p>
          <a:p>
            <a:r>
              <a:rPr lang="en-US" dirty="0" smtClean="0"/>
              <a:t>Civil Enforcement</a:t>
            </a:r>
          </a:p>
          <a:p>
            <a:r>
              <a:rPr lang="en-US" dirty="0" smtClean="0"/>
              <a:t>Border Measures</a:t>
            </a:r>
          </a:p>
          <a:p>
            <a:r>
              <a:rPr lang="en-US" dirty="0" smtClean="0"/>
              <a:t>Criminal Enforcement</a:t>
            </a:r>
          </a:p>
          <a:p>
            <a:r>
              <a:rPr lang="en-US" dirty="0" smtClean="0"/>
              <a:t>Internet Enforcement</a:t>
            </a:r>
          </a:p>
          <a:p>
            <a:r>
              <a:rPr lang="en-US" dirty="0" smtClean="0"/>
              <a:t>Conclusion and Suggestions</a:t>
            </a:r>
            <a:endParaRPr lang="en-GB" dirty="0"/>
          </a:p>
        </p:txBody>
      </p:sp>
      <p:sp>
        <p:nvSpPr>
          <p:cNvPr id="4" name="날짜 개체 틀 3"/>
          <p:cNvSpPr>
            <a:spLocks noGrp="1"/>
          </p:cNvSpPr>
          <p:nvPr>
            <p:ph type="dt" sz="half" idx="10"/>
          </p:nvPr>
        </p:nvSpPr>
        <p:spPr/>
        <p:txBody>
          <a:bodyPr/>
          <a:lstStyle/>
          <a:p>
            <a:fld id="{396852CB-0160-4DB7-830D-FAC485551C53}"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1</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Internet Enforcement - TPM</a:t>
            </a:r>
            <a:endParaRPr lang="en-GB" dirty="0"/>
          </a:p>
        </p:txBody>
      </p:sp>
      <p:sp>
        <p:nvSpPr>
          <p:cNvPr id="3" name="내용 개체 틀 2"/>
          <p:cNvSpPr>
            <a:spLocks noGrp="1"/>
          </p:cNvSpPr>
          <p:nvPr>
            <p:ph idx="1"/>
          </p:nvPr>
        </p:nvSpPr>
        <p:spPr/>
        <p:txBody>
          <a:bodyPr/>
          <a:lstStyle/>
          <a:p>
            <a:r>
              <a:rPr lang="en-US" dirty="0" smtClean="0"/>
              <a:t>The Copyright Act defines TPM as measures to effectively prevent an infringement of rights </a:t>
            </a:r>
            <a:r>
              <a:rPr lang="en-US" dirty="0" smtClean="0">
                <a:sym typeface="Wingdings" pitchFamily="2" charset="2"/>
              </a:rPr>
              <a:t> Access control measures are not TPM.</a:t>
            </a:r>
          </a:p>
          <a:p>
            <a:r>
              <a:rPr lang="en-US" dirty="0" smtClean="0">
                <a:sym typeface="Wingdings" pitchFamily="2" charset="2"/>
              </a:rPr>
              <a:t>Circumvention of TPM </a:t>
            </a:r>
            <a:r>
              <a:rPr lang="en-US" i="1" dirty="0" smtClean="0">
                <a:sym typeface="Wingdings" pitchFamily="2" charset="2"/>
              </a:rPr>
              <a:t>per se</a:t>
            </a:r>
            <a:r>
              <a:rPr lang="en-US" dirty="0" smtClean="0">
                <a:sym typeface="Wingdings" pitchFamily="2" charset="2"/>
              </a:rPr>
              <a:t> is not prohibited.</a:t>
            </a:r>
          </a:p>
          <a:p>
            <a:r>
              <a:rPr lang="en-US" dirty="0" smtClean="0">
                <a:sym typeface="Wingdings" pitchFamily="2" charset="2"/>
              </a:rPr>
              <a:t>Prohibited act is trafficking circumvention device.</a:t>
            </a:r>
          </a:p>
          <a:p>
            <a:endParaRPr lang="en-GB" dirty="0"/>
          </a:p>
        </p:txBody>
      </p:sp>
      <p:sp>
        <p:nvSpPr>
          <p:cNvPr id="4" name="날짜 개체 틀 3"/>
          <p:cNvSpPr>
            <a:spLocks noGrp="1"/>
          </p:cNvSpPr>
          <p:nvPr>
            <p:ph type="dt" sz="half" idx="10"/>
          </p:nvPr>
        </p:nvSpPr>
        <p:spPr/>
        <p:txBody>
          <a:bodyPr/>
          <a:lstStyle/>
          <a:p>
            <a:fld id="{87B7AA29-90E9-40F7-8CC3-2B1FBAD7F6D4}"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19</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Conclusion and Suggestion</a:t>
            </a:r>
            <a:endParaRPr lang="en-GB" dirty="0"/>
          </a:p>
        </p:txBody>
      </p:sp>
      <p:sp>
        <p:nvSpPr>
          <p:cNvPr id="3" name="내용 개체 틀 2"/>
          <p:cNvSpPr>
            <a:spLocks noGrp="1"/>
          </p:cNvSpPr>
          <p:nvPr>
            <p:ph idx="1"/>
          </p:nvPr>
        </p:nvSpPr>
        <p:spPr/>
        <p:txBody>
          <a:bodyPr>
            <a:normAutofit/>
          </a:bodyPr>
          <a:lstStyle/>
          <a:p>
            <a:r>
              <a:rPr lang="en-US" dirty="0" smtClean="0"/>
              <a:t>Unduly </a:t>
            </a:r>
            <a:r>
              <a:rPr lang="en-US" dirty="0" smtClean="0"/>
              <a:t>biased protection of IPR holders</a:t>
            </a:r>
          </a:p>
          <a:p>
            <a:r>
              <a:rPr lang="en-US" dirty="0" smtClean="0"/>
              <a:t>Conflict with basic principle of civil laws</a:t>
            </a:r>
          </a:p>
          <a:p>
            <a:r>
              <a:rPr lang="en-US" dirty="0" smtClean="0"/>
              <a:t>Undermine national obligation under the international human rights </a:t>
            </a:r>
            <a:r>
              <a:rPr lang="en-US" dirty="0" smtClean="0"/>
              <a:t>law: </a:t>
            </a:r>
            <a:r>
              <a:rPr lang="en-US" dirty="0" smtClean="0">
                <a:sym typeface="Wingdings" pitchFamily="2" charset="2"/>
              </a:rPr>
              <a:t>Right to fair trial (Art 10 UDHR, Art 14 CCPR)</a:t>
            </a:r>
            <a:endParaRPr lang="en-US" dirty="0" smtClean="0"/>
          </a:p>
          <a:p>
            <a:r>
              <a:rPr lang="en-US" dirty="0" smtClean="0"/>
              <a:t>Redefine </a:t>
            </a:r>
            <a:r>
              <a:rPr lang="en-US" dirty="0" smtClean="0"/>
              <a:t>counterfeit and </a:t>
            </a:r>
            <a:r>
              <a:rPr lang="en-US" dirty="0" smtClean="0"/>
              <a:t>piracy.</a:t>
            </a:r>
            <a:endParaRPr lang="en-GB" dirty="0"/>
          </a:p>
        </p:txBody>
      </p:sp>
      <p:sp>
        <p:nvSpPr>
          <p:cNvPr id="4" name="날짜 개체 틀 3"/>
          <p:cNvSpPr>
            <a:spLocks noGrp="1"/>
          </p:cNvSpPr>
          <p:nvPr>
            <p:ph type="dt" sz="half" idx="10"/>
          </p:nvPr>
        </p:nvSpPr>
        <p:spPr/>
        <p:txBody>
          <a:bodyPr/>
          <a:lstStyle/>
          <a:p>
            <a:fld id="{079D7BA8-A0C4-4559-A91D-C59F70779500}"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20</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dirty="0" smtClean="0"/>
              <a:t>Little Attention and Why?</a:t>
            </a:r>
            <a:endParaRPr lang="en-GB" dirty="0"/>
          </a:p>
        </p:txBody>
      </p:sp>
      <p:sp>
        <p:nvSpPr>
          <p:cNvPr id="3" name="내용 개체 틀 2"/>
          <p:cNvSpPr>
            <a:spLocks noGrp="1"/>
          </p:cNvSpPr>
          <p:nvPr>
            <p:ph idx="1"/>
          </p:nvPr>
        </p:nvSpPr>
        <p:spPr>
          <a:xfrm>
            <a:off x="457200" y="1600200"/>
            <a:ext cx="8229600" cy="4997152"/>
          </a:xfrm>
        </p:spPr>
        <p:txBody>
          <a:bodyPr>
            <a:normAutofit fontScale="92500" lnSpcReduction="20000"/>
          </a:bodyPr>
          <a:lstStyle/>
          <a:p>
            <a:r>
              <a:rPr lang="en-US" dirty="0" smtClean="0"/>
              <a:t>Indifference among policy makers, scholars and industries.</a:t>
            </a:r>
          </a:p>
          <a:p>
            <a:r>
              <a:rPr lang="en-US" dirty="0"/>
              <a:t>S</a:t>
            </a:r>
            <a:r>
              <a:rPr lang="en-US" dirty="0" smtClean="0"/>
              <a:t>tronger domestic standards for the IP protection and enforcement (stricter criminal sanction, three strikes rue, stricter obligation to certain types of ISPs (P2P).</a:t>
            </a:r>
          </a:p>
          <a:p>
            <a:r>
              <a:rPr lang="en-US" dirty="0" smtClean="0"/>
              <a:t>IPRs as tools for industrial and economic growth.</a:t>
            </a:r>
          </a:p>
          <a:p>
            <a:r>
              <a:rPr lang="en-US" dirty="0" smtClean="0"/>
              <a:t>US-Korea FTA: signed on June 30, 2007, including higher enforcement standards than ACTA.</a:t>
            </a:r>
          </a:p>
          <a:p>
            <a:r>
              <a:rPr lang="en-US" dirty="0" smtClean="0"/>
              <a:t>EU-Korea FTA: initialed on October 15, 2009 focusing on stronger IPRs enforcement rules.</a:t>
            </a:r>
            <a:endParaRPr lang="en-GB" dirty="0"/>
          </a:p>
        </p:txBody>
      </p:sp>
      <p:sp>
        <p:nvSpPr>
          <p:cNvPr id="4" name="날짜 개체 틀 3"/>
          <p:cNvSpPr>
            <a:spLocks noGrp="1"/>
          </p:cNvSpPr>
          <p:nvPr>
            <p:ph type="dt" sz="half" idx="10"/>
          </p:nvPr>
        </p:nvSpPr>
        <p:spPr/>
        <p:txBody>
          <a:bodyPr/>
          <a:lstStyle/>
          <a:p>
            <a:fld id="{E2C336C6-9A9C-4F4D-B3F1-4AA0D82A2453}"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2</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US-Korea FTA</a:t>
            </a:r>
            <a:endParaRPr lang="en-GB" dirty="0"/>
          </a:p>
        </p:txBody>
      </p:sp>
      <p:sp>
        <p:nvSpPr>
          <p:cNvPr id="3" name="내용 개체 틀 2"/>
          <p:cNvSpPr>
            <a:spLocks noGrp="1"/>
          </p:cNvSpPr>
          <p:nvPr>
            <p:ph idx="1"/>
          </p:nvPr>
        </p:nvSpPr>
        <p:spPr/>
        <p:txBody>
          <a:bodyPr>
            <a:normAutofit lnSpcReduction="10000"/>
          </a:bodyPr>
          <a:lstStyle/>
          <a:p>
            <a:r>
              <a:rPr lang="en-US" dirty="0" smtClean="0"/>
              <a:t>Statutory </a:t>
            </a:r>
            <a:r>
              <a:rPr lang="en-US" dirty="0" smtClean="0"/>
              <a:t>damages.</a:t>
            </a:r>
            <a:endParaRPr lang="en-US" dirty="0" smtClean="0"/>
          </a:p>
          <a:p>
            <a:r>
              <a:rPr lang="en-US" dirty="0" smtClean="0"/>
              <a:t>Camcorder provision: criminal procedure against any person who knowingly uses or “attempts” to use an audiovisual recording device (Art. 18.10:29).</a:t>
            </a:r>
          </a:p>
          <a:p>
            <a:r>
              <a:rPr lang="en-US" dirty="0" smtClean="0"/>
              <a:t>Side Letter (Online Piracy Prevention): shutting down Internet sites that permit unauthorized reproduction, distribution or transmission of copyrighted work.</a:t>
            </a:r>
            <a:endParaRPr lang="en-GB" dirty="0"/>
          </a:p>
        </p:txBody>
      </p:sp>
      <p:sp>
        <p:nvSpPr>
          <p:cNvPr id="4" name="날짜 개체 틀 3"/>
          <p:cNvSpPr>
            <a:spLocks noGrp="1"/>
          </p:cNvSpPr>
          <p:nvPr>
            <p:ph type="dt" sz="half" idx="10"/>
          </p:nvPr>
        </p:nvSpPr>
        <p:spPr/>
        <p:txBody>
          <a:bodyPr/>
          <a:lstStyle/>
          <a:p>
            <a:fld id="{92500967-937F-4860-9F36-3A5A0BADD149}"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3</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EU-Korea FTA</a:t>
            </a:r>
            <a:endParaRPr lang="en-GB" dirty="0"/>
          </a:p>
        </p:txBody>
      </p:sp>
      <p:sp>
        <p:nvSpPr>
          <p:cNvPr id="3" name="내용 개체 틀 2"/>
          <p:cNvSpPr>
            <a:spLocks noGrp="1"/>
          </p:cNvSpPr>
          <p:nvPr>
            <p:ph idx="1"/>
          </p:nvPr>
        </p:nvSpPr>
        <p:spPr/>
        <p:txBody>
          <a:bodyPr/>
          <a:lstStyle/>
          <a:p>
            <a:r>
              <a:rPr lang="en-US" dirty="0" smtClean="0"/>
              <a:t>Permanent or interlocutory injunction against intermediaries whose services are used by a third party to infringe IPRs (excluding patent).</a:t>
            </a:r>
          </a:p>
          <a:p>
            <a:r>
              <a:rPr lang="en-US" dirty="0" smtClean="0"/>
              <a:t>Expanding border measures (by customs authorities) patents, plant variety rights, industrial designs and geographical </a:t>
            </a:r>
            <a:r>
              <a:rPr lang="en-US" dirty="0" smtClean="0"/>
              <a:t>indications.</a:t>
            </a:r>
            <a:endParaRPr lang="en-GB" dirty="0"/>
          </a:p>
        </p:txBody>
      </p:sp>
      <p:sp>
        <p:nvSpPr>
          <p:cNvPr id="4" name="날짜 개체 틀 3"/>
          <p:cNvSpPr>
            <a:spLocks noGrp="1"/>
          </p:cNvSpPr>
          <p:nvPr>
            <p:ph type="dt" sz="half" idx="10"/>
          </p:nvPr>
        </p:nvSpPr>
        <p:spPr/>
        <p:txBody>
          <a:bodyPr/>
          <a:lstStyle/>
          <a:p>
            <a:fld id="{0A995E7D-4AF9-4501-9245-EF5617734ED9}"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4</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Civil Enforcement – Injunction (1)</a:t>
            </a:r>
            <a:endParaRPr lang="en-GB" dirty="0"/>
          </a:p>
        </p:txBody>
      </p:sp>
      <p:sp>
        <p:nvSpPr>
          <p:cNvPr id="3" name="내용 개체 틀 2"/>
          <p:cNvSpPr>
            <a:spLocks noGrp="1"/>
          </p:cNvSpPr>
          <p:nvPr>
            <p:ph idx="1"/>
          </p:nvPr>
        </p:nvSpPr>
        <p:spPr/>
        <p:txBody>
          <a:bodyPr>
            <a:normAutofit fontScale="92500" lnSpcReduction="10000"/>
          </a:bodyPr>
          <a:lstStyle/>
          <a:p>
            <a:r>
              <a:rPr lang="en-US" dirty="0" smtClean="0"/>
              <a:t>IP laws: Injunction against “those who are infringing or likely to infringe protected rights” (Art 126 Patent Act, Art 65 Trademark Act, Art 123 Copyright Act and Art 10 Unfair Competition Prevention Act).</a:t>
            </a:r>
          </a:p>
          <a:p>
            <a:r>
              <a:rPr lang="en-US" dirty="0" smtClean="0"/>
              <a:t>Civil Act: Abetting or aiding intermediaries are liable for damages (Art 760(3) of the Civil Act)</a:t>
            </a:r>
          </a:p>
          <a:p>
            <a:r>
              <a:rPr lang="en-US" dirty="0" smtClean="0"/>
              <a:t>Services being used by a third party to infringe IPRs </a:t>
            </a:r>
            <a:r>
              <a:rPr lang="en-US" dirty="0" smtClean="0">
                <a:sym typeface="Wingdings" pitchFamily="2" charset="2"/>
              </a:rPr>
              <a:t> Insufficient for establishing the liability of intermediaries.</a:t>
            </a:r>
            <a:endParaRPr lang="en-GB" dirty="0"/>
          </a:p>
        </p:txBody>
      </p:sp>
      <p:sp>
        <p:nvSpPr>
          <p:cNvPr id="4" name="날짜 개체 틀 3"/>
          <p:cNvSpPr>
            <a:spLocks noGrp="1"/>
          </p:cNvSpPr>
          <p:nvPr>
            <p:ph type="dt" sz="half" idx="10"/>
          </p:nvPr>
        </p:nvSpPr>
        <p:spPr/>
        <p:txBody>
          <a:bodyPr/>
          <a:lstStyle/>
          <a:p>
            <a:fld id="{C67D2668-2DB9-4F5F-BDE4-C9D1E386138E}"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5</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Civil Enforcement – Injunction (2)</a:t>
            </a:r>
            <a:endParaRPr lang="en-GB" dirty="0"/>
          </a:p>
        </p:txBody>
      </p:sp>
      <p:sp>
        <p:nvSpPr>
          <p:cNvPr id="3" name="내용 개체 틀 2"/>
          <p:cNvSpPr>
            <a:spLocks noGrp="1"/>
          </p:cNvSpPr>
          <p:nvPr>
            <p:ph idx="1"/>
          </p:nvPr>
        </p:nvSpPr>
        <p:spPr/>
        <p:txBody>
          <a:bodyPr>
            <a:normAutofit fontScale="92500"/>
          </a:bodyPr>
          <a:lstStyle/>
          <a:p>
            <a:r>
              <a:rPr lang="en-US" dirty="0" smtClean="0"/>
              <a:t>In </a:t>
            </a:r>
            <a:r>
              <a:rPr lang="en-US" i="1" dirty="0" err="1" smtClean="0"/>
              <a:t>Soribada</a:t>
            </a:r>
            <a:r>
              <a:rPr lang="en-US" dirty="0" smtClean="0"/>
              <a:t> case (Seoul Higher Court 2003</a:t>
            </a:r>
            <a:r>
              <a:rPr lang="en-US" i="1" dirty="0" smtClean="0"/>
              <a:t>Na</a:t>
            </a:r>
            <a:r>
              <a:rPr lang="en-US" dirty="0" smtClean="0"/>
              <a:t>21140), the Korean Courts held that a P2P service provider for MP3 music file is liable for copyright infringement because the provider:</a:t>
            </a:r>
          </a:p>
          <a:p>
            <a:pPr lvl="1">
              <a:buFont typeface="Wingdings" pitchFamily="2" charset="2"/>
              <a:buChar char="§"/>
            </a:pPr>
            <a:r>
              <a:rPr lang="en-US" dirty="0" smtClean="0"/>
              <a:t>knew or should known users’ infringement;</a:t>
            </a:r>
          </a:p>
          <a:p>
            <a:pPr lvl="1">
              <a:buFont typeface="Wingdings" pitchFamily="2" charset="2"/>
              <a:buChar char="§"/>
            </a:pPr>
            <a:r>
              <a:rPr lang="en-US" dirty="0" smtClean="0"/>
              <a:t>can control illegal file sharing;</a:t>
            </a:r>
          </a:p>
          <a:p>
            <a:pPr lvl="1">
              <a:buFont typeface="Wingdings" pitchFamily="2" charset="2"/>
              <a:buChar char="§"/>
            </a:pPr>
            <a:r>
              <a:rPr lang="en-US" dirty="0" smtClean="0"/>
              <a:t>Plan to make profit from the service;</a:t>
            </a:r>
          </a:p>
          <a:p>
            <a:pPr lvl="1">
              <a:buFont typeface="Wingdings" pitchFamily="2" charset="2"/>
              <a:buChar char="§"/>
            </a:pPr>
            <a:r>
              <a:rPr lang="en-US" dirty="0" smtClean="0"/>
              <a:t>Did nothing but displaying a notice; and</a:t>
            </a:r>
          </a:p>
          <a:p>
            <a:pPr lvl="1">
              <a:buFont typeface="Wingdings" pitchFamily="2" charset="2"/>
              <a:buChar char="§"/>
            </a:pPr>
            <a:r>
              <a:rPr lang="en-US" dirty="0" smtClean="0"/>
              <a:t>Aid the users’ copyright infringement.</a:t>
            </a:r>
          </a:p>
          <a:p>
            <a:pPr lvl="1">
              <a:buFont typeface="Wingdings" pitchFamily="2" charset="2"/>
              <a:buChar char="§"/>
            </a:pPr>
            <a:endParaRPr lang="en-GB" dirty="0"/>
          </a:p>
        </p:txBody>
      </p:sp>
      <p:sp>
        <p:nvSpPr>
          <p:cNvPr id="4" name="날짜 개체 틀 3"/>
          <p:cNvSpPr>
            <a:spLocks noGrp="1"/>
          </p:cNvSpPr>
          <p:nvPr>
            <p:ph type="dt" sz="half" idx="10"/>
          </p:nvPr>
        </p:nvSpPr>
        <p:spPr/>
        <p:txBody>
          <a:bodyPr/>
          <a:lstStyle/>
          <a:p>
            <a:fld id="{686F6CEF-1869-495F-8054-3664F98A4B45}"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6</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Civil Enforcement – Injunction (3)</a:t>
            </a:r>
            <a:endParaRPr lang="en-GB" dirty="0"/>
          </a:p>
        </p:txBody>
      </p:sp>
      <p:sp>
        <p:nvSpPr>
          <p:cNvPr id="3" name="내용 개체 틀 2"/>
          <p:cNvSpPr>
            <a:spLocks noGrp="1"/>
          </p:cNvSpPr>
          <p:nvPr>
            <p:ph idx="1"/>
          </p:nvPr>
        </p:nvSpPr>
        <p:spPr>
          <a:xfrm>
            <a:off x="457200" y="1600200"/>
            <a:ext cx="8229600" cy="4925144"/>
          </a:xfrm>
        </p:spPr>
        <p:txBody>
          <a:bodyPr>
            <a:normAutofit fontScale="92500" lnSpcReduction="20000"/>
          </a:bodyPr>
          <a:lstStyle/>
          <a:p>
            <a:r>
              <a:rPr lang="en-US" dirty="0" smtClean="0"/>
              <a:t>In </a:t>
            </a:r>
            <a:r>
              <a:rPr lang="en-US" i="1" dirty="0" smtClean="0"/>
              <a:t>G market v. Adidas </a:t>
            </a:r>
            <a:r>
              <a:rPr lang="en-US" dirty="0" smtClean="0"/>
              <a:t>case (Seoul Higher Court 2009</a:t>
            </a:r>
            <a:r>
              <a:rPr lang="en-US" i="1" dirty="0" smtClean="0"/>
              <a:t>Ra</a:t>
            </a:r>
            <a:r>
              <a:rPr lang="en-US" dirty="0" smtClean="0"/>
              <a:t>1941), the courts denied general monitoring or filtering obligation to prevent trademark infringements taking place in an online open market place. </a:t>
            </a:r>
          </a:p>
          <a:p>
            <a:r>
              <a:rPr lang="en-US" dirty="0" smtClean="0"/>
              <a:t>G market is obligated to prevent the trademark infringement only when: (1) he obtains actual knowledge as a result of clear indications by the right holder, or it is objectively evident that trademark infringing goods are sold through his service; and (2) the prevention is possible both in technological and economical senses.</a:t>
            </a:r>
            <a:endParaRPr lang="en-GB" dirty="0"/>
          </a:p>
        </p:txBody>
      </p:sp>
      <p:sp>
        <p:nvSpPr>
          <p:cNvPr id="4" name="날짜 개체 틀 3"/>
          <p:cNvSpPr>
            <a:spLocks noGrp="1"/>
          </p:cNvSpPr>
          <p:nvPr>
            <p:ph type="dt" sz="half" idx="10"/>
          </p:nvPr>
        </p:nvSpPr>
        <p:spPr/>
        <p:txBody>
          <a:bodyPr/>
          <a:lstStyle/>
          <a:p>
            <a:fld id="{16ED7385-38CB-4DE0-9BC9-F22058AA9D03}"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7</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Civil Enforcement - Damages</a:t>
            </a:r>
            <a:endParaRPr lang="en-GB" dirty="0"/>
          </a:p>
        </p:txBody>
      </p:sp>
      <p:sp>
        <p:nvSpPr>
          <p:cNvPr id="3" name="내용 개체 틀 2"/>
          <p:cNvSpPr>
            <a:spLocks noGrp="1"/>
          </p:cNvSpPr>
          <p:nvPr>
            <p:ph idx="1"/>
          </p:nvPr>
        </p:nvSpPr>
        <p:spPr/>
        <p:txBody>
          <a:bodyPr>
            <a:normAutofit lnSpcReduction="10000"/>
          </a:bodyPr>
          <a:lstStyle/>
          <a:p>
            <a:r>
              <a:rPr lang="en-US" dirty="0" smtClean="0"/>
              <a:t>Pre-established damages </a:t>
            </a:r>
            <a:r>
              <a:rPr lang="en-US" dirty="0" smtClean="0">
                <a:sym typeface="Wingdings" pitchFamily="2" charset="2"/>
              </a:rPr>
              <a:t> </a:t>
            </a:r>
            <a:r>
              <a:rPr lang="en-US" dirty="0" smtClean="0"/>
              <a:t>alien concept in civil law tradition.</a:t>
            </a:r>
          </a:p>
          <a:p>
            <a:r>
              <a:rPr lang="en-GB" dirty="0"/>
              <a:t>The principle of damages relief is a full compensation of actual </a:t>
            </a:r>
            <a:r>
              <a:rPr lang="en-GB" dirty="0" smtClean="0"/>
              <a:t>injury </a:t>
            </a:r>
            <a:r>
              <a:rPr lang="en-GB" dirty="0"/>
              <a:t>caused by an unlawful </a:t>
            </a:r>
            <a:r>
              <a:rPr lang="en-GB" dirty="0" smtClean="0"/>
              <a:t>act </a:t>
            </a:r>
            <a:r>
              <a:rPr lang="en-GB" dirty="0" smtClean="0">
                <a:sym typeface="Wingdings" pitchFamily="2" charset="2"/>
              </a:rPr>
              <a:t> causal link between injury and unlawful act.</a:t>
            </a:r>
            <a:endParaRPr lang="en-GB" dirty="0" smtClean="0"/>
          </a:p>
          <a:p>
            <a:r>
              <a:rPr lang="en-GB" dirty="0" smtClean="0"/>
              <a:t>Also </a:t>
            </a:r>
            <a:r>
              <a:rPr lang="en-GB" dirty="0"/>
              <a:t>is alien the damages liability of innocent infringers who </a:t>
            </a:r>
            <a:r>
              <a:rPr lang="en-GB" dirty="0" smtClean="0"/>
              <a:t>only have </a:t>
            </a:r>
            <a:r>
              <a:rPr lang="en-GB" dirty="0"/>
              <a:t>a burden to pay unfair profit.</a:t>
            </a:r>
          </a:p>
        </p:txBody>
      </p:sp>
      <p:sp>
        <p:nvSpPr>
          <p:cNvPr id="4" name="날짜 개체 틀 3"/>
          <p:cNvSpPr>
            <a:spLocks noGrp="1"/>
          </p:cNvSpPr>
          <p:nvPr>
            <p:ph type="dt" sz="half" idx="10"/>
          </p:nvPr>
        </p:nvSpPr>
        <p:spPr/>
        <p:txBody>
          <a:bodyPr/>
          <a:lstStyle/>
          <a:p>
            <a:fld id="{9D3710B1-295D-42DA-BFB5-0021D8D5ED4A}" type="datetime1">
              <a:rPr lang="en-GB" smtClean="0"/>
              <a:pPr/>
              <a:t>17/06/2010</a:t>
            </a:fld>
            <a:endParaRPr lang="en-GB"/>
          </a:p>
        </p:txBody>
      </p:sp>
      <p:sp>
        <p:nvSpPr>
          <p:cNvPr id="5" name="슬라이드 번호 개체 틀 4"/>
          <p:cNvSpPr>
            <a:spLocks noGrp="1"/>
          </p:cNvSpPr>
          <p:nvPr>
            <p:ph type="sldNum" sz="quarter" idx="12"/>
          </p:nvPr>
        </p:nvSpPr>
        <p:spPr/>
        <p:txBody>
          <a:bodyPr/>
          <a:lstStyle/>
          <a:p>
            <a:fld id="{C4EEBEFE-B14C-4156-B05F-DE3DF88AE94C}" type="slidenum">
              <a:rPr lang="en-GB" smtClean="0"/>
              <a:pPr/>
              <a:t>8</a:t>
            </a:fld>
            <a:endParaRPr lang="en-GB" dirty="0"/>
          </a:p>
        </p:txBody>
      </p:sp>
      <p:sp>
        <p:nvSpPr>
          <p:cNvPr id="6" name="바닥글 개체 틀 5"/>
          <p:cNvSpPr>
            <a:spLocks noGrp="1"/>
          </p:cNvSpPr>
          <p:nvPr>
            <p:ph type="ftr" sz="quarter" idx="11"/>
          </p:nvPr>
        </p:nvSpPr>
        <p:spPr/>
        <p:txBody>
          <a:bodyPr/>
          <a:lstStyle/>
          <a:p>
            <a:endParaRPr lang="en-GB"/>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4631</TotalTime>
  <Words>1102</Words>
  <Application>Microsoft Office PowerPoint</Application>
  <PresentationFormat>화면 슬라이드 쇼(4:3)</PresentationFormat>
  <Paragraphs>183</Paragraphs>
  <Slides>21</Slides>
  <Notes>0</Notes>
  <HiddenSlides>0</HiddenSlides>
  <MMClips>0</MMClips>
  <ScaleCrop>false</ScaleCrop>
  <HeadingPairs>
    <vt:vector size="4" baseType="variant">
      <vt:variant>
        <vt:lpstr>테마</vt:lpstr>
      </vt:variant>
      <vt:variant>
        <vt:i4>1</vt:i4>
      </vt:variant>
      <vt:variant>
        <vt:lpstr>슬라이드 제목</vt:lpstr>
      </vt:variant>
      <vt:variant>
        <vt:i4>21</vt:i4>
      </vt:variant>
    </vt:vector>
  </HeadingPairs>
  <TitlesOfParts>
    <vt:vector size="22" baseType="lpstr">
      <vt:lpstr>Office 테마</vt:lpstr>
      <vt:lpstr>Anti-Counterfeiting Trade Agreement and Its Impacts on South Korea</vt:lpstr>
      <vt:lpstr>Contents</vt:lpstr>
      <vt:lpstr>Little Attention and Why?</vt:lpstr>
      <vt:lpstr>US-Korea FTA</vt:lpstr>
      <vt:lpstr>EU-Korea FTA</vt:lpstr>
      <vt:lpstr>Civil Enforcement – Injunction (1)</vt:lpstr>
      <vt:lpstr>Civil Enforcement – Injunction (2)</vt:lpstr>
      <vt:lpstr>Civil Enforcement – Injunction (3)</vt:lpstr>
      <vt:lpstr>Civil Enforcement - Damages</vt:lpstr>
      <vt:lpstr>Civil Enforcement - Provisional Measures</vt:lpstr>
      <vt:lpstr>Border Measures</vt:lpstr>
      <vt:lpstr>Criminal Enforcement (1)</vt:lpstr>
      <vt:lpstr>Criminal Enforcement (2)</vt:lpstr>
      <vt:lpstr>Criminal Enforcement (3)</vt:lpstr>
      <vt:lpstr>Criminal Enforcement (4)</vt:lpstr>
      <vt:lpstr>Criminal Enforcement (5)</vt:lpstr>
      <vt:lpstr>Internet Enforcement: 3 Strikes (1)</vt:lpstr>
      <vt:lpstr>Internet Enforcement: 3 Strikes (2)</vt:lpstr>
      <vt:lpstr>슬라이드 18</vt:lpstr>
      <vt:lpstr>Internet Enforcement - TPM</vt:lpstr>
      <vt:lpstr>Conclusion and Suggestion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hurips</dc:creator>
  <cp:lastModifiedBy>hurips</cp:lastModifiedBy>
  <cp:revision>173</cp:revision>
  <dcterms:created xsi:type="dcterms:W3CDTF">2010-06-12T18:29:00Z</dcterms:created>
  <dcterms:modified xsi:type="dcterms:W3CDTF">2010-06-17T18:10:42Z</dcterms:modified>
</cp:coreProperties>
</file>