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4" r:id="rId3"/>
    <p:sldId id="277" r:id="rId4"/>
    <p:sldId id="278" r:id="rId5"/>
    <p:sldId id="279" r:id="rId6"/>
    <p:sldId id="260" r:id="rId7"/>
    <p:sldId id="261" r:id="rId8"/>
    <p:sldId id="262" r:id="rId9"/>
    <p:sldId id="263" r:id="rId10"/>
    <p:sldId id="258" r:id="rId11"/>
    <p:sldId id="259" r:id="rId12"/>
    <p:sldId id="257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2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ko-KR"/>
  <c:chart>
    <c:plotArea>
      <c:layout>
        <c:manualLayout>
          <c:layoutTarget val="inner"/>
          <c:xMode val="edge"/>
          <c:yMode val="edge"/>
          <c:x val="7.5576443569553814E-2"/>
          <c:y val="6.0078001968503957E-2"/>
          <c:w val="0.72776722440944885"/>
          <c:h val="0.76167601683029484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수입</c:v>
                </c:pt>
              </c:strCache>
            </c:strRef>
          </c:tx>
          <c:spPr>
            <a:ln w="3175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20.459999999999994</c:v>
                </c:pt>
                <c:pt idx="1">
                  <c:v>17.350000000000001</c:v>
                </c:pt>
                <c:pt idx="2">
                  <c:v>23.82</c:v>
                </c:pt>
                <c:pt idx="3">
                  <c:v>31.85</c:v>
                </c:pt>
                <c:pt idx="4">
                  <c:v>31.45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지급</c:v>
                </c:pt>
              </c:strCache>
            </c:strRef>
          </c:tx>
          <c:spPr>
            <a:ln w="317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46.5</c:v>
                </c:pt>
                <c:pt idx="1">
                  <c:v>51.34</c:v>
                </c:pt>
                <c:pt idx="2">
                  <c:v>56.56</c:v>
                </c:pt>
                <c:pt idx="3">
                  <c:v>70.489999999999995</c:v>
                </c:pt>
                <c:pt idx="4">
                  <c:v>89.64</c:v>
                </c:pt>
              </c:numCache>
            </c:numRef>
          </c:val>
        </c:ser>
        <c:marker val="1"/>
        <c:axId val="98253824"/>
        <c:axId val="119501568"/>
      </c:lineChart>
      <c:catAx>
        <c:axId val="98253824"/>
        <c:scaling>
          <c:orientation val="minMax"/>
        </c:scaling>
        <c:axPos val="b"/>
        <c:numFmt formatCode="General" sourceLinked="1"/>
        <c:tickLblPos val="nextTo"/>
        <c:crossAx val="119501568"/>
        <c:crosses val="autoZero"/>
        <c:auto val="1"/>
        <c:lblAlgn val="ctr"/>
        <c:lblOffset val="100"/>
      </c:catAx>
      <c:valAx>
        <c:axId val="119501568"/>
        <c:scaling>
          <c:orientation val="minMax"/>
        </c:scaling>
        <c:axPos val="l"/>
        <c:majorGridlines/>
        <c:numFmt formatCode="General" sourceLinked="1"/>
        <c:tickLblPos val="nextTo"/>
        <c:crossAx val="98253824"/>
        <c:crosses val="autoZero"/>
        <c:crossBetween val="between"/>
      </c:valAx>
      <c:spPr>
        <a:ln w="12700"/>
      </c:spPr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ko-KR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FB1021-D4C0-41F7-AF03-A44461F41D10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43503370-D81E-4FCD-8C7F-CAB94669FDC2}">
      <dgm:prSet phldrT="[텍스트]"/>
      <dgm:spPr>
        <a:scene3d>
          <a:camera prst="orthographicFront"/>
          <a:lightRig rig="threePt" dir="t"/>
        </a:scene3d>
        <a:sp3d prstMaterial="matte"/>
      </dgm:spPr>
      <dgm:t>
        <a:bodyPr/>
        <a:lstStyle/>
        <a:p>
          <a:pPr latinLnBrk="1"/>
          <a:r>
            <a:rPr lang="ko-KR" altLang="en-US" dirty="0" smtClean="0"/>
            <a:t>창출</a:t>
          </a:r>
          <a:endParaRPr lang="ko-KR" altLang="en-US" dirty="0"/>
        </a:p>
      </dgm:t>
    </dgm:pt>
    <dgm:pt modelId="{39958452-C9F1-45AD-9E39-173C331ED58F}" type="parTrans" cxnId="{6488906A-4FFB-4209-BC33-4993713551BC}">
      <dgm:prSet/>
      <dgm:spPr/>
      <dgm:t>
        <a:bodyPr/>
        <a:lstStyle/>
        <a:p>
          <a:pPr latinLnBrk="1"/>
          <a:endParaRPr lang="ko-KR" altLang="en-US"/>
        </a:p>
      </dgm:t>
    </dgm:pt>
    <dgm:pt modelId="{06F95375-0B5D-4CF2-88BD-25A91AEC7208}" type="sibTrans" cxnId="{6488906A-4FFB-4209-BC33-4993713551BC}">
      <dgm:prSet/>
      <dgm:spPr>
        <a:solidFill>
          <a:srgbClr val="FFFF00"/>
        </a:solidFill>
        <a:ln>
          <a:solidFill>
            <a:srgbClr val="0070C0"/>
          </a:solidFill>
        </a:ln>
        <a:scene3d>
          <a:camera prst="orthographicFront"/>
          <a:lightRig rig="threePt" dir="t"/>
        </a:scene3d>
        <a:sp3d prstMaterial="matte"/>
      </dgm:spPr>
      <dgm:t>
        <a:bodyPr/>
        <a:lstStyle/>
        <a:p>
          <a:pPr latinLnBrk="1"/>
          <a:endParaRPr lang="ko-KR" altLang="en-US"/>
        </a:p>
      </dgm:t>
    </dgm:pt>
    <dgm:pt modelId="{F7818D4A-BE32-423E-80C7-D1FD6A1A3A52}">
      <dgm:prSet phldrT="[텍스트]"/>
      <dgm:spPr>
        <a:scene3d>
          <a:camera prst="orthographicFront"/>
          <a:lightRig rig="threePt" dir="t"/>
        </a:scene3d>
        <a:sp3d prstMaterial="matte"/>
      </dgm:spPr>
      <dgm:t>
        <a:bodyPr/>
        <a:lstStyle/>
        <a:p>
          <a:pPr latinLnBrk="1"/>
          <a:r>
            <a:rPr lang="ko-KR" altLang="en-US" dirty="0" smtClean="0"/>
            <a:t>보호</a:t>
          </a:r>
          <a:endParaRPr lang="ko-KR" altLang="en-US" dirty="0"/>
        </a:p>
      </dgm:t>
    </dgm:pt>
    <dgm:pt modelId="{245F4CF3-90B6-487A-93A1-B590211BF098}" type="parTrans" cxnId="{4D273D97-1D9B-49F4-9B1D-6D7F3DB2DABF}">
      <dgm:prSet/>
      <dgm:spPr/>
      <dgm:t>
        <a:bodyPr/>
        <a:lstStyle/>
        <a:p>
          <a:pPr latinLnBrk="1"/>
          <a:endParaRPr lang="ko-KR" altLang="en-US"/>
        </a:p>
      </dgm:t>
    </dgm:pt>
    <dgm:pt modelId="{E19F56E2-C161-4343-8CFF-E81829B44461}" type="sibTrans" cxnId="{4D273D97-1D9B-49F4-9B1D-6D7F3DB2DABF}">
      <dgm:prSet/>
      <dgm:spPr>
        <a:solidFill>
          <a:srgbClr val="FFFF00"/>
        </a:solidFill>
        <a:ln w="9525">
          <a:solidFill>
            <a:srgbClr val="0070C0"/>
          </a:solidFill>
        </a:ln>
        <a:scene3d>
          <a:camera prst="orthographicFront"/>
          <a:lightRig rig="threePt" dir="t"/>
        </a:scene3d>
        <a:sp3d prstMaterial="matte"/>
      </dgm:spPr>
      <dgm:t>
        <a:bodyPr/>
        <a:lstStyle/>
        <a:p>
          <a:pPr latinLnBrk="1"/>
          <a:endParaRPr lang="ko-KR" altLang="en-US"/>
        </a:p>
      </dgm:t>
    </dgm:pt>
    <dgm:pt modelId="{CE0F89EA-7BBF-485E-A113-4709CD686CCE}">
      <dgm:prSet phldrT="[텍스트]"/>
      <dgm:spPr>
        <a:scene3d>
          <a:camera prst="orthographicFront"/>
          <a:lightRig rig="threePt" dir="t"/>
        </a:scene3d>
        <a:sp3d prstMaterial="matte"/>
      </dgm:spPr>
      <dgm:t>
        <a:bodyPr/>
        <a:lstStyle/>
        <a:p>
          <a:pPr latinLnBrk="1"/>
          <a:r>
            <a:rPr lang="ko-KR" altLang="en-US" dirty="0" smtClean="0"/>
            <a:t>활용</a:t>
          </a:r>
          <a:endParaRPr lang="ko-KR" altLang="en-US" dirty="0"/>
        </a:p>
      </dgm:t>
    </dgm:pt>
    <dgm:pt modelId="{19CABAFD-4BA7-48C9-9B4F-C3BEE3E4CB30}" type="parTrans" cxnId="{78CF75FE-D515-4F51-9FAA-7D209FC5166F}">
      <dgm:prSet/>
      <dgm:spPr/>
      <dgm:t>
        <a:bodyPr/>
        <a:lstStyle/>
        <a:p>
          <a:pPr latinLnBrk="1"/>
          <a:endParaRPr lang="ko-KR" altLang="en-US"/>
        </a:p>
      </dgm:t>
    </dgm:pt>
    <dgm:pt modelId="{2EF34571-F647-4A81-8CB3-EDBEC6AC3F61}" type="sibTrans" cxnId="{78CF75FE-D515-4F51-9FAA-7D209FC5166F}">
      <dgm:prSet/>
      <dgm:spPr>
        <a:solidFill>
          <a:srgbClr val="FFFF00"/>
        </a:solidFill>
        <a:ln>
          <a:solidFill>
            <a:srgbClr val="0070C0"/>
          </a:solidFill>
        </a:ln>
        <a:scene3d>
          <a:camera prst="orthographicFront"/>
          <a:lightRig rig="threePt" dir="t"/>
        </a:scene3d>
        <a:sp3d prstMaterial="matte"/>
      </dgm:spPr>
      <dgm:t>
        <a:bodyPr/>
        <a:lstStyle/>
        <a:p>
          <a:pPr latinLnBrk="1"/>
          <a:endParaRPr lang="ko-KR" altLang="en-US"/>
        </a:p>
      </dgm:t>
    </dgm:pt>
    <dgm:pt modelId="{716F86E1-99AC-4BEB-9AE7-C9341F89B524}" type="pres">
      <dgm:prSet presAssocID="{41FB1021-D4C0-41F7-AF03-A44461F41D1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775D12F-F972-4F1C-AF2E-5C5602F9C593}" type="pres">
      <dgm:prSet presAssocID="{43503370-D81E-4FCD-8C7F-CAB94669FDC2}" presName="node" presStyleLbl="node1" presStyleIdx="0" presStyleCnt="3" custRadScaleRad="93269" custRadScaleInc="-113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D90A721-9005-4FCE-ADA8-49CE28AA5257}" type="pres">
      <dgm:prSet presAssocID="{06F95375-0B5D-4CF2-88BD-25A91AEC7208}" presName="sibTrans" presStyleLbl="sibTrans2D1" presStyleIdx="0" presStyleCnt="3" custAng="21579620" custScaleX="495711" custScaleY="288625" custLinFactX="52208" custLinFactNeighborX="100000" custLinFactNeighborY="-81177"/>
      <dgm:spPr>
        <a:prstGeom prst="circularArrow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75D44F14-FEE0-448E-9853-956592D6A935}" type="pres">
      <dgm:prSet presAssocID="{06F95375-0B5D-4CF2-88BD-25A91AEC7208}" presName="connectorText" presStyleLbl="sibTrans2D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5DC1AE24-EA54-46A8-8A19-5B012E8DC740}" type="pres">
      <dgm:prSet presAssocID="{F7818D4A-BE32-423E-80C7-D1FD6A1A3A52}" presName="node" presStyleLbl="node1" presStyleIdx="1" presStyleCnt="3" custRadScaleRad="115452" custRadScaleInc="-2575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66487D1-650D-4DFE-9991-2248058B7A50}" type="pres">
      <dgm:prSet presAssocID="{E19F56E2-C161-4343-8CFF-E81829B44461}" presName="sibTrans" presStyleLbl="sibTrans2D1" presStyleIdx="1" presStyleCnt="3" custAng="10800003" custFlipVert="1" custFlipHor="1" custScaleX="271105" custScaleY="302698" custLinFactNeighborX="-105" custLinFactNeighborY="94543"/>
      <dgm:spPr>
        <a:prstGeom prst="circularArrow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D1387640-DC51-4ADE-9E7A-11BC45650659}" type="pres">
      <dgm:prSet presAssocID="{E19F56E2-C161-4343-8CFF-E81829B44461}" presName="connectorText" presStyleLbl="sibTrans2D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59E84ACB-8DBF-4C71-99A7-66894D2AE113}" type="pres">
      <dgm:prSet presAssocID="{CE0F89EA-7BBF-485E-A113-4709CD686CCE}" presName="node" presStyleLbl="node1" presStyleIdx="2" presStyleCnt="3" custRadScaleRad="108509" custRadScaleInc="2416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30D2D15-3358-4E6E-887A-9EF429E23283}" type="pres">
      <dgm:prSet presAssocID="{2EF34571-F647-4A81-8CB3-EDBEC6AC3F61}" presName="sibTrans" presStyleLbl="sibTrans2D1" presStyleIdx="2" presStyleCnt="3" custScaleX="560434" custScaleY="299216" custLinFactX="-69770" custLinFactNeighborX="-100000" custLinFactNeighborY="-98791"/>
      <dgm:spPr>
        <a:prstGeom prst="circularArrow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B2A97259-489A-496E-BA7E-07C61DBFF762}" type="pres">
      <dgm:prSet presAssocID="{2EF34571-F647-4A81-8CB3-EDBEC6AC3F61}" presName="connectorText" presStyleLbl="sibTrans2D1" presStyleIdx="2" presStyleCnt="3"/>
      <dgm:spPr/>
      <dgm:t>
        <a:bodyPr/>
        <a:lstStyle/>
        <a:p>
          <a:pPr latinLnBrk="1"/>
          <a:endParaRPr lang="ko-KR" altLang="en-US"/>
        </a:p>
      </dgm:t>
    </dgm:pt>
  </dgm:ptLst>
  <dgm:cxnLst>
    <dgm:cxn modelId="{6488906A-4FFB-4209-BC33-4993713551BC}" srcId="{41FB1021-D4C0-41F7-AF03-A44461F41D10}" destId="{43503370-D81E-4FCD-8C7F-CAB94669FDC2}" srcOrd="0" destOrd="0" parTransId="{39958452-C9F1-45AD-9E39-173C331ED58F}" sibTransId="{06F95375-0B5D-4CF2-88BD-25A91AEC7208}"/>
    <dgm:cxn modelId="{C924008C-F81B-41CD-90DF-4194DB3429E7}" type="presOf" srcId="{06F95375-0B5D-4CF2-88BD-25A91AEC7208}" destId="{75D44F14-FEE0-448E-9853-956592D6A935}" srcOrd="1" destOrd="0" presId="urn:microsoft.com/office/officeart/2005/8/layout/cycle2"/>
    <dgm:cxn modelId="{39E75DC8-FCB8-4562-A800-6839F21579FD}" type="presOf" srcId="{CE0F89EA-7BBF-485E-A113-4709CD686CCE}" destId="{59E84ACB-8DBF-4C71-99A7-66894D2AE113}" srcOrd="0" destOrd="0" presId="urn:microsoft.com/office/officeart/2005/8/layout/cycle2"/>
    <dgm:cxn modelId="{78CF75FE-D515-4F51-9FAA-7D209FC5166F}" srcId="{41FB1021-D4C0-41F7-AF03-A44461F41D10}" destId="{CE0F89EA-7BBF-485E-A113-4709CD686CCE}" srcOrd="2" destOrd="0" parTransId="{19CABAFD-4BA7-48C9-9B4F-C3BEE3E4CB30}" sibTransId="{2EF34571-F647-4A81-8CB3-EDBEC6AC3F61}"/>
    <dgm:cxn modelId="{4D273D97-1D9B-49F4-9B1D-6D7F3DB2DABF}" srcId="{41FB1021-D4C0-41F7-AF03-A44461F41D10}" destId="{F7818D4A-BE32-423E-80C7-D1FD6A1A3A52}" srcOrd="1" destOrd="0" parTransId="{245F4CF3-90B6-487A-93A1-B590211BF098}" sibTransId="{E19F56E2-C161-4343-8CFF-E81829B44461}"/>
    <dgm:cxn modelId="{013BE575-767D-449A-A5F3-9B2EF7414067}" type="presOf" srcId="{41FB1021-D4C0-41F7-AF03-A44461F41D10}" destId="{716F86E1-99AC-4BEB-9AE7-C9341F89B524}" srcOrd="0" destOrd="0" presId="urn:microsoft.com/office/officeart/2005/8/layout/cycle2"/>
    <dgm:cxn modelId="{62D39A0D-22E5-4BE1-929F-406077F5DA97}" type="presOf" srcId="{2EF34571-F647-4A81-8CB3-EDBEC6AC3F61}" destId="{B30D2D15-3358-4E6E-887A-9EF429E23283}" srcOrd="0" destOrd="0" presId="urn:microsoft.com/office/officeart/2005/8/layout/cycle2"/>
    <dgm:cxn modelId="{DBF41029-5DC9-45B6-A625-42DF3445A30A}" type="presOf" srcId="{E19F56E2-C161-4343-8CFF-E81829B44461}" destId="{D1387640-DC51-4ADE-9E7A-11BC45650659}" srcOrd="1" destOrd="0" presId="urn:microsoft.com/office/officeart/2005/8/layout/cycle2"/>
    <dgm:cxn modelId="{CFAA5C16-ED09-47F0-8392-FCCAD9F0A075}" type="presOf" srcId="{2EF34571-F647-4A81-8CB3-EDBEC6AC3F61}" destId="{B2A97259-489A-496E-BA7E-07C61DBFF762}" srcOrd="1" destOrd="0" presId="urn:microsoft.com/office/officeart/2005/8/layout/cycle2"/>
    <dgm:cxn modelId="{70ED5649-2DA7-4526-A7AF-1FB21A7B0AC1}" type="presOf" srcId="{43503370-D81E-4FCD-8C7F-CAB94669FDC2}" destId="{6775D12F-F972-4F1C-AF2E-5C5602F9C593}" srcOrd="0" destOrd="0" presId="urn:microsoft.com/office/officeart/2005/8/layout/cycle2"/>
    <dgm:cxn modelId="{DF5C1044-21D3-4C1F-9C62-D19E08BFE665}" type="presOf" srcId="{E19F56E2-C161-4343-8CFF-E81829B44461}" destId="{A66487D1-650D-4DFE-9991-2248058B7A50}" srcOrd="0" destOrd="0" presId="urn:microsoft.com/office/officeart/2005/8/layout/cycle2"/>
    <dgm:cxn modelId="{868C8F03-9A5A-4C52-8488-70B6876E693B}" type="presOf" srcId="{F7818D4A-BE32-423E-80C7-D1FD6A1A3A52}" destId="{5DC1AE24-EA54-46A8-8A19-5B012E8DC740}" srcOrd="0" destOrd="0" presId="urn:microsoft.com/office/officeart/2005/8/layout/cycle2"/>
    <dgm:cxn modelId="{62CAD13C-3589-488A-9F01-1EA043F64F6C}" type="presOf" srcId="{06F95375-0B5D-4CF2-88BD-25A91AEC7208}" destId="{3D90A721-9005-4FCE-ADA8-49CE28AA5257}" srcOrd="0" destOrd="0" presId="urn:microsoft.com/office/officeart/2005/8/layout/cycle2"/>
    <dgm:cxn modelId="{0E0F27B5-758F-4197-BF66-0226E70181E7}" type="presParOf" srcId="{716F86E1-99AC-4BEB-9AE7-C9341F89B524}" destId="{6775D12F-F972-4F1C-AF2E-5C5602F9C593}" srcOrd="0" destOrd="0" presId="urn:microsoft.com/office/officeart/2005/8/layout/cycle2"/>
    <dgm:cxn modelId="{F62F194D-10B7-4390-BCC8-D7F0EF577567}" type="presParOf" srcId="{716F86E1-99AC-4BEB-9AE7-C9341F89B524}" destId="{3D90A721-9005-4FCE-ADA8-49CE28AA5257}" srcOrd="1" destOrd="0" presId="urn:microsoft.com/office/officeart/2005/8/layout/cycle2"/>
    <dgm:cxn modelId="{F14A2A80-DE9B-4A6E-9DE5-1141441C4CF4}" type="presParOf" srcId="{3D90A721-9005-4FCE-ADA8-49CE28AA5257}" destId="{75D44F14-FEE0-448E-9853-956592D6A935}" srcOrd="0" destOrd="0" presId="urn:microsoft.com/office/officeart/2005/8/layout/cycle2"/>
    <dgm:cxn modelId="{D10F2C40-E14D-4F8F-9A20-BC34AF22C76B}" type="presParOf" srcId="{716F86E1-99AC-4BEB-9AE7-C9341F89B524}" destId="{5DC1AE24-EA54-46A8-8A19-5B012E8DC740}" srcOrd="2" destOrd="0" presId="urn:microsoft.com/office/officeart/2005/8/layout/cycle2"/>
    <dgm:cxn modelId="{4E4C5EC9-A70A-4A10-987A-A03661F2175D}" type="presParOf" srcId="{716F86E1-99AC-4BEB-9AE7-C9341F89B524}" destId="{A66487D1-650D-4DFE-9991-2248058B7A50}" srcOrd="3" destOrd="0" presId="urn:microsoft.com/office/officeart/2005/8/layout/cycle2"/>
    <dgm:cxn modelId="{84C0B01C-FE43-4E87-80A8-0653D9BCE3A9}" type="presParOf" srcId="{A66487D1-650D-4DFE-9991-2248058B7A50}" destId="{D1387640-DC51-4ADE-9E7A-11BC45650659}" srcOrd="0" destOrd="0" presId="urn:microsoft.com/office/officeart/2005/8/layout/cycle2"/>
    <dgm:cxn modelId="{3565ECF6-AFB4-4C61-B8EF-65418B9DB07A}" type="presParOf" srcId="{716F86E1-99AC-4BEB-9AE7-C9341F89B524}" destId="{59E84ACB-8DBF-4C71-99A7-66894D2AE113}" srcOrd="4" destOrd="0" presId="urn:microsoft.com/office/officeart/2005/8/layout/cycle2"/>
    <dgm:cxn modelId="{840C9DC8-04D8-48A5-8651-BE2E547F6D23}" type="presParOf" srcId="{716F86E1-99AC-4BEB-9AE7-C9341F89B524}" destId="{B30D2D15-3358-4E6E-887A-9EF429E23283}" srcOrd="5" destOrd="0" presId="urn:microsoft.com/office/officeart/2005/8/layout/cycle2"/>
    <dgm:cxn modelId="{8BC93D6F-C868-453A-A035-6D8610767037}" type="presParOf" srcId="{B30D2D15-3358-4E6E-887A-9EF429E23283}" destId="{B2A97259-489A-496E-BA7E-07C61DBFF762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75D12F-F972-4F1C-AF2E-5C5602F9C593}">
      <dsp:nvSpPr>
        <dsp:cNvPr id="0" name=""/>
        <dsp:cNvSpPr/>
      </dsp:nvSpPr>
      <dsp:spPr>
        <a:xfrm>
          <a:off x="2160244" y="103567"/>
          <a:ext cx="1766270" cy="17662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400" kern="1200" dirty="0" smtClean="0"/>
            <a:t>창출</a:t>
          </a:r>
          <a:endParaRPr lang="ko-KR" altLang="en-US" sz="4400" kern="1200" dirty="0"/>
        </a:p>
      </dsp:txBody>
      <dsp:txXfrm>
        <a:off x="2160244" y="103567"/>
        <a:ext cx="1766270" cy="1766270"/>
      </dsp:txXfrm>
    </dsp:sp>
    <dsp:sp modelId="{3D90A721-9005-4FCE-ADA8-49CE28AA5257}">
      <dsp:nvSpPr>
        <dsp:cNvPr id="0" name=""/>
        <dsp:cNvSpPr/>
      </dsp:nvSpPr>
      <dsp:spPr>
        <a:xfrm rot="2817067">
          <a:off x="3503287" y="570012"/>
          <a:ext cx="2053544" cy="1720540"/>
        </a:xfrm>
        <a:prstGeom prst="circularArrow">
          <a:avLst/>
        </a:prstGeom>
        <a:solidFill>
          <a:srgbClr val="FFFF00"/>
        </a:solidFill>
        <a:ln>
          <a:solidFill>
            <a:srgbClr val="0070C0"/>
          </a:solidFill>
        </a:ln>
        <a:effectLst/>
        <a:scene3d>
          <a:camera prst="orthographicFront"/>
          <a:lightRig rig="threePt" dir="t"/>
        </a:scene3d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3600" kern="1200"/>
        </a:p>
      </dsp:txBody>
      <dsp:txXfrm rot="2817067">
        <a:off x="3503287" y="570012"/>
        <a:ext cx="2053544" cy="1720540"/>
      </dsp:txXfrm>
    </dsp:sp>
    <dsp:sp modelId="{5DC1AE24-EA54-46A8-8A19-5B012E8DC740}">
      <dsp:nvSpPr>
        <dsp:cNvPr id="0" name=""/>
        <dsp:cNvSpPr/>
      </dsp:nvSpPr>
      <dsp:spPr>
        <a:xfrm>
          <a:off x="3888427" y="1975776"/>
          <a:ext cx="1766270" cy="17662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400" kern="1200" dirty="0" smtClean="0"/>
            <a:t>보호</a:t>
          </a:r>
          <a:endParaRPr lang="ko-KR" altLang="en-US" sz="4400" kern="1200" dirty="0"/>
        </a:p>
      </dsp:txBody>
      <dsp:txXfrm>
        <a:off x="3888427" y="1975776"/>
        <a:ext cx="1766270" cy="1766270"/>
      </dsp:txXfrm>
    </dsp:sp>
    <dsp:sp modelId="{A66487D1-650D-4DFE-9991-2248058B7A50}">
      <dsp:nvSpPr>
        <dsp:cNvPr id="0" name=""/>
        <dsp:cNvSpPr/>
      </dsp:nvSpPr>
      <dsp:spPr>
        <a:xfrm rot="6" flipH="1" flipV="1">
          <a:off x="2026948" y="2520280"/>
          <a:ext cx="2221522" cy="1804432"/>
        </a:xfrm>
        <a:prstGeom prst="circularArrow">
          <a:avLst/>
        </a:prstGeom>
        <a:solidFill>
          <a:srgbClr val="FFFF00"/>
        </a:solidFill>
        <a:ln w="9525">
          <a:solidFill>
            <a:srgbClr val="0070C0"/>
          </a:solidFill>
        </a:ln>
        <a:effectLst/>
        <a:scene3d>
          <a:camera prst="orthographicFront"/>
          <a:lightRig rig="threePt" dir="t"/>
        </a:scene3d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3600" kern="1200"/>
        </a:p>
      </dsp:txBody>
      <dsp:txXfrm rot="6" flipH="1" flipV="1">
        <a:off x="2026948" y="2520280"/>
        <a:ext cx="2221522" cy="1804432"/>
      </dsp:txXfrm>
    </dsp:sp>
    <dsp:sp modelId="{59E84ACB-8DBF-4C71-99A7-66894D2AE113}">
      <dsp:nvSpPr>
        <dsp:cNvPr id="0" name=""/>
        <dsp:cNvSpPr/>
      </dsp:nvSpPr>
      <dsp:spPr>
        <a:xfrm>
          <a:off x="576058" y="1975773"/>
          <a:ext cx="1766270" cy="17662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400" kern="1200" dirty="0" smtClean="0"/>
            <a:t>활용</a:t>
          </a:r>
          <a:endParaRPr lang="ko-KR" altLang="en-US" sz="4400" kern="1200" dirty="0"/>
        </a:p>
      </dsp:txBody>
      <dsp:txXfrm>
        <a:off x="576058" y="1975773"/>
        <a:ext cx="1766270" cy="1766270"/>
      </dsp:txXfrm>
    </dsp:sp>
    <dsp:sp modelId="{B30D2D15-3358-4E6E-887A-9EF429E23283}">
      <dsp:nvSpPr>
        <dsp:cNvPr id="0" name=""/>
        <dsp:cNvSpPr/>
      </dsp:nvSpPr>
      <dsp:spPr>
        <a:xfrm rot="18614195">
          <a:off x="608005" y="449916"/>
          <a:ext cx="2038335" cy="1783675"/>
        </a:xfrm>
        <a:prstGeom prst="circularArrow">
          <a:avLst/>
        </a:prstGeom>
        <a:solidFill>
          <a:srgbClr val="FFFF00"/>
        </a:solidFill>
        <a:ln>
          <a:solidFill>
            <a:srgbClr val="0070C0"/>
          </a:solidFill>
        </a:ln>
        <a:effectLst/>
        <a:scene3d>
          <a:camera prst="orthographicFront"/>
          <a:lightRig rig="threePt" dir="t"/>
        </a:scene3d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3600" kern="1200"/>
        </a:p>
      </dsp:txBody>
      <dsp:txXfrm rot="18614195">
        <a:off x="608005" y="449916"/>
        <a:ext cx="2038335" cy="1783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FA0F5-B1D7-4D03-8051-4D0179D8FE13}" type="datetimeFigureOut">
              <a:rPr lang="ko-KR" altLang="en-US" smtClean="0"/>
              <a:t>2011-09-27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CB557-C040-4E40-BC7C-2B5FD19F934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5E9E34-C4D8-443C-BBB9-6D2C13CEC91C}" type="datetimeFigureOut">
              <a:rPr lang="ko-KR" altLang="en-US" smtClean="0"/>
              <a:pPr/>
              <a:t>2011-09-27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F43FBC-62FF-4BCC-8BC6-9C2F66B6E3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dirty="0" smtClean="0"/>
              <a:t>마스터 부제목 스타일 편집</a:t>
            </a:r>
            <a:endParaRPr kumimoji="0" 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B1B6-67EF-46E8-B6DB-41F6E499DB03}" type="datetime1">
              <a:rPr lang="ko-KR" altLang="en-US" smtClean="0"/>
              <a:pPr/>
              <a:t>2011-09-27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0517-97DE-4E72-BE35-D897E77FB082}" type="datetime1">
              <a:rPr lang="ko-KR" altLang="en-US" smtClean="0"/>
              <a:pPr/>
              <a:t>2011-09-27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E7E2-EC95-47F4-BD82-E5E4ACD2AEFD}" type="datetime1">
              <a:rPr lang="ko-KR" altLang="en-US" smtClean="0"/>
              <a:pPr/>
              <a:t>2011-09-27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 b="1">
                <a:solidFill>
                  <a:srgbClr val="0070C0"/>
                </a:solidFill>
                <a:latin typeface="Times New Roman" pitchFamily="18" charset="0"/>
                <a:ea typeface="휴먼명조" pitchFamily="2" charset="-127"/>
                <a:cs typeface="Times New Roman" pitchFamily="18" charset="0"/>
              </a:defRPr>
            </a:lvl1pPr>
            <a:lvl2pPr>
              <a:buSzPct val="120000"/>
              <a:defRPr>
                <a:latin typeface="Times New Roman" pitchFamily="18" charset="0"/>
                <a:ea typeface="휴먼명조" pitchFamily="2" charset="-127"/>
                <a:cs typeface="Times New Roman" pitchFamily="18" charset="0"/>
              </a:defRPr>
            </a:lvl2pPr>
            <a:lvl3pPr>
              <a:buSzPct val="120000"/>
              <a:defRPr>
                <a:latin typeface="Times New Roman" pitchFamily="18" charset="0"/>
                <a:ea typeface="휴먼명조" pitchFamily="2" charset="-127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ea typeface="휴먼명조" pitchFamily="2" charset="-127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ea typeface="휴먼명조" pitchFamily="2" charset="-127"/>
                <a:cs typeface="Times New Roman" pitchFamily="18" charset="0"/>
              </a:defRPr>
            </a:lvl5pPr>
          </a:lstStyle>
          <a:p>
            <a:pPr lvl="0" eaLnBrk="1" latinLnBrk="0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dirty="0" smtClean="0"/>
              <a:t>둘째 수준</a:t>
            </a:r>
          </a:p>
          <a:p>
            <a:pPr lvl="2" eaLnBrk="1" latinLnBrk="0" hangingPunct="1"/>
            <a:r>
              <a:rPr lang="ko-KR" altLang="en-US" dirty="0" smtClean="0"/>
              <a:t>셋째 수준</a:t>
            </a:r>
          </a:p>
          <a:p>
            <a:pPr lvl="3" eaLnBrk="1" latinLnBrk="0" hangingPunct="1"/>
            <a:r>
              <a:rPr lang="ko-KR" altLang="en-US" dirty="0" smtClean="0"/>
              <a:t>넷째 수준</a:t>
            </a:r>
          </a:p>
          <a:p>
            <a:pPr lvl="4" eaLnBrk="1" latinLnBrk="0" hangingPunct="1"/>
            <a:r>
              <a:rPr lang="ko-KR" altLang="en-US" dirty="0" smtClean="0"/>
              <a:t>다섯째 수준</a:t>
            </a:r>
            <a:endParaRPr kumimoji="0" 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F8DD2-3839-4336-9942-9CE21B13E7FD}" type="datetime1">
              <a:rPr lang="ko-KR" altLang="en-US" smtClean="0"/>
              <a:pPr/>
              <a:t>2011-09-27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>
                <a:latin typeface="Times New Roman" pitchFamily="18" charset="0"/>
                <a:ea typeface="문체부 제목 돋음체" pitchFamily="49" charset="-127"/>
                <a:cs typeface="Times New Roman" pitchFamily="18" charset="0"/>
              </a:defRPr>
            </a:lvl1pPr>
          </a:lstStyle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323528" y="1196752"/>
            <a:ext cx="8568952" cy="0"/>
          </a:xfrm>
          <a:prstGeom prst="line">
            <a:avLst/>
          </a:prstGeom>
          <a:ln w="28575" cmpd="thinThick"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53FA2B98-6B20-44DA-8D91-7918F4CB7D60}" type="datetime1">
              <a:rPr lang="ko-KR" altLang="en-US" smtClean="0"/>
              <a:pPr/>
              <a:t>2011-09-27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94B2C-5EC2-4721-912A-291A59DE7933}" type="datetime1">
              <a:rPr lang="ko-KR" altLang="en-US" smtClean="0"/>
              <a:pPr/>
              <a:t>2011-09-27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8C09-BE40-46D7-9EB1-17DF1B403C4B}" type="datetime1">
              <a:rPr lang="ko-KR" altLang="en-US" smtClean="0"/>
              <a:pPr/>
              <a:t>2011-09-27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8BE2-0B83-4E50-92FB-0F706F10839C}" type="datetime1">
              <a:rPr lang="ko-KR" altLang="en-US" smtClean="0"/>
              <a:pPr/>
              <a:t>2011-09-27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756A-728C-4801-9726-0E1CBFFC4C93}" type="datetime1">
              <a:rPr lang="ko-KR" altLang="en-US" smtClean="0"/>
              <a:pPr/>
              <a:t>2011-09-27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45BB-E15E-42A2-8542-B5C6F5742D26}" type="datetime1">
              <a:rPr lang="ko-KR" altLang="en-US" smtClean="0"/>
              <a:pPr/>
              <a:t>2011-09-27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F115-FCA8-47B5-AFCF-531D7CD0621A}" type="datetime1">
              <a:rPr lang="ko-KR" altLang="en-US" smtClean="0"/>
              <a:pPr/>
              <a:t>2011-09-27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8145A01-A397-43E7-8D5D-C3E0BB415780}" type="datetime1">
              <a:rPr lang="ko-KR" altLang="en-US" smtClean="0"/>
              <a:pPr/>
              <a:t>2011-09-27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2161359-9464-42CC-946D-EF45A99A099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FTA </a:t>
            </a:r>
            <a:r>
              <a:rPr lang="ko-KR" altLang="en-US" dirty="0" smtClean="0"/>
              <a:t>시대의 지재권 전략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47864" y="5590981"/>
            <a:ext cx="2592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HY나무B" pitchFamily="18" charset="-127"/>
                <a:ea typeface="HY나무B" pitchFamily="18" charset="-127"/>
                <a:cs typeface="Times New Roman" pitchFamily="18" charset="0"/>
              </a:rPr>
              <a:t>2011</a:t>
            </a:r>
            <a:r>
              <a:rPr lang="ko-KR" altLang="en-US" sz="2000" dirty="0" smtClean="0">
                <a:latin typeface="HY나무B" pitchFamily="18" charset="-127"/>
                <a:ea typeface="HY나무B" pitchFamily="18" charset="-127"/>
                <a:cs typeface="Times New Roman" pitchFamily="18" charset="0"/>
              </a:rPr>
              <a:t>년 </a:t>
            </a:r>
            <a:r>
              <a:rPr lang="en-US" altLang="ko-KR" sz="2000" dirty="0" smtClean="0">
                <a:latin typeface="HY나무B" pitchFamily="18" charset="-127"/>
                <a:ea typeface="HY나무B" pitchFamily="18" charset="-127"/>
                <a:cs typeface="Times New Roman" pitchFamily="18" charset="0"/>
              </a:rPr>
              <a:t>9</a:t>
            </a:r>
            <a:r>
              <a:rPr lang="ko-KR" altLang="en-US" sz="2000" dirty="0" smtClean="0">
                <a:latin typeface="HY나무B" pitchFamily="18" charset="-127"/>
                <a:ea typeface="HY나무B" pitchFamily="18" charset="-127"/>
                <a:cs typeface="Times New Roman" pitchFamily="18" charset="0"/>
              </a:rPr>
              <a:t>월</a:t>
            </a:r>
            <a:endParaRPr lang="en-US" altLang="ko-KR" sz="2000" dirty="0" smtClean="0">
              <a:latin typeface="HY나무B" pitchFamily="18" charset="-127"/>
              <a:ea typeface="HY나무B" pitchFamily="18" charset="-127"/>
              <a:cs typeface="Times New Roman" pitchFamily="18" charset="0"/>
            </a:endParaRPr>
          </a:p>
          <a:p>
            <a:pPr algn="ctr"/>
            <a:r>
              <a:rPr lang="ko-KR" altLang="en-US" sz="2000" dirty="0" smtClean="0">
                <a:latin typeface="HY나무B" pitchFamily="18" charset="-127"/>
                <a:ea typeface="HY나무B" pitchFamily="18" charset="-127"/>
                <a:cs typeface="Times New Roman" pitchFamily="18" charset="0"/>
              </a:rPr>
              <a:t>남희섭</a:t>
            </a:r>
            <a:endParaRPr lang="ko-KR" altLang="en-US" sz="2000" dirty="0">
              <a:latin typeface="HY나무B" pitchFamily="18" charset="-127"/>
              <a:ea typeface="HY나무B" pitchFamily="18" charset="-127"/>
              <a:cs typeface="Times New Roman" pitchFamily="18" charset="0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b="0" dirty="0" smtClean="0">
                <a:solidFill>
                  <a:schemeClr val="tx1"/>
                </a:solidFill>
              </a:rPr>
              <a:t>FTA</a:t>
            </a:r>
            <a:r>
              <a:rPr lang="ko-KR" altLang="en-US" b="0" dirty="0" smtClean="0">
                <a:solidFill>
                  <a:schemeClr val="tx1"/>
                </a:solidFill>
              </a:rPr>
              <a:t>는 일부 경제 선진국의 국가경쟁력강화 전략 </a:t>
            </a:r>
            <a:r>
              <a:rPr lang="en-US" altLang="ko-KR" b="0" dirty="0" smtClean="0">
                <a:solidFill>
                  <a:schemeClr val="tx1"/>
                </a:solidFill>
              </a:rPr>
              <a:t>(</a:t>
            </a:r>
            <a:r>
              <a:rPr lang="ko-KR" altLang="en-US" b="0" dirty="0" smtClean="0">
                <a:solidFill>
                  <a:schemeClr val="tx1"/>
                </a:solidFill>
              </a:rPr>
              <a:t>미국</a:t>
            </a:r>
            <a:r>
              <a:rPr lang="en-US" altLang="ko-KR" b="0" dirty="0" smtClean="0">
                <a:solidFill>
                  <a:schemeClr val="tx1"/>
                </a:solidFill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</a:rPr>
              <a:t>유럽연합</a:t>
            </a:r>
            <a:r>
              <a:rPr lang="en-US" altLang="ko-KR" b="0" dirty="0" smtClean="0">
                <a:solidFill>
                  <a:schemeClr val="tx1"/>
                </a:solidFill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</a:rPr>
              <a:t>일본</a:t>
            </a:r>
            <a:r>
              <a:rPr lang="en-US" altLang="ko-KR" b="0" dirty="0" smtClean="0">
                <a:solidFill>
                  <a:schemeClr val="tx1"/>
                </a:solidFill>
              </a:rPr>
              <a:t>).</a:t>
            </a:r>
          </a:p>
          <a:p>
            <a:r>
              <a:rPr lang="ko-KR" altLang="en-US" b="0" dirty="0" smtClean="0">
                <a:solidFill>
                  <a:schemeClr val="tx1"/>
                </a:solidFill>
                <a:sym typeface="Wingdings" pitchFamily="2" charset="2"/>
              </a:rPr>
              <a:t>해외시장개방</a:t>
            </a:r>
            <a:r>
              <a:rPr lang="en-US" altLang="ko-KR" b="0" dirty="0" smtClean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sym typeface="Wingdings" pitchFamily="2" charset="2"/>
              </a:rPr>
              <a:t>제</a:t>
            </a:r>
            <a:r>
              <a:rPr lang="en-US" altLang="ko-KR" b="0" dirty="0" smtClean="0">
                <a:solidFill>
                  <a:schemeClr val="tx1"/>
                </a:solidFill>
                <a:sym typeface="Wingdings" pitchFamily="2" charset="2"/>
              </a:rPr>
              <a:t>3</a:t>
            </a:r>
            <a:r>
              <a:rPr lang="ko-KR" altLang="en-US" b="0" dirty="0" smtClean="0">
                <a:solidFill>
                  <a:schemeClr val="tx1"/>
                </a:solidFill>
                <a:sym typeface="Wingdings" pitchFamily="2" charset="2"/>
              </a:rPr>
              <a:t>국 경쟁배제</a:t>
            </a:r>
            <a:r>
              <a:rPr lang="en-US" altLang="ko-KR" b="0" dirty="0" smtClean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sym typeface="Wingdings" pitchFamily="2" charset="2"/>
              </a:rPr>
              <a:t>선진국 산업집단을 위한 지대</a:t>
            </a:r>
            <a:r>
              <a:rPr lang="en-US" altLang="ko-KR" b="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ko-KR" altLang="en-US" b="0" dirty="0" smtClean="0">
                <a:solidFill>
                  <a:schemeClr val="tx1"/>
                </a:solidFill>
                <a:sym typeface="Wingdings" pitchFamily="2" charset="2"/>
              </a:rPr>
              <a:t>창출</a:t>
            </a:r>
            <a:r>
              <a:rPr lang="en-US" altLang="ko-KR" b="0" dirty="0" smtClean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sym typeface="Wingdings" pitchFamily="2" charset="2"/>
              </a:rPr>
              <a:t>지재권 비교우위 기업들의 독점이윤 확대</a:t>
            </a:r>
            <a:r>
              <a:rPr lang="en-US" altLang="ko-KR" b="0" dirty="0" smtClean="0">
                <a:solidFill>
                  <a:schemeClr val="tx1"/>
                </a:solidFill>
                <a:sym typeface="Wingdings" pitchFamily="2" charset="2"/>
              </a:rPr>
              <a:t>.</a:t>
            </a:r>
          </a:p>
          <a:p>
            <a:r>
              <a:rPr lang="en-US" altLang="ko-KR" b="0" dirty="0" smtClean="0">
                <a:solidFill>
                  <a:schemeClr val="tx1"/>
                </a:solidFill>
                <a:sym typeface="Wingdings" pitchFamily="2" charset="2"/>
              </a:rPr>
              <a:t>FTA</a:t>
            </a:r>
            <a:r>
              <a:rPr lang="ko-KR" altLang="en-US" b="0" dirty="0" smtClean="0">
                <a:solidFill>
                  <a:schemeClr val="tx1"/>
                </a:solidFill>
                <a:sym typeface="Wingdings" pitchFamily="2" charset="2"/>
              </a:rPr>
              <a:t>는 </a:t>
            </a:r>
            <a:r>
              <a:rPr lang="en-US" altLang="ko-KR" b="0" dirty="0" smtClean="0">
                <a:solidFill>
                  <a:schemeClr val="tx1"/>
                </a:solidFill>
                <a:sym typeface="Wingdings" pitchFamily="2" charset="2"/>
              </a:rPr>
              <a:t>Multilateral, Plurilateral, Bilateral Forum </a:t>
            </a:r>
            <a:r>
              <a:rPr lang="ko-KR" altLang="en-US" b="0" dirty="0" smtClean="0">
                <a:solidFill>
                  <a:schemeClr val="tx1"/>
                </a:solidFill>
                <a:sym typeface="Wingdings" pitchFamily="2" charset="2"/>
              </a:rPr>
              <a:t>중 하나</a:t>
            </a:r>
            <a:r>
              <a:rPr lang="en-US" altLang="ko-KR" b="0" dirty="0" smtClean="0">
                <a:solidFill>
                  <a:schemeClr val="tx1"/>
                </a:solidFill>
                <a:sym typeface="Wingdings" pitchFamily="2" charset="2"/>
              </a:rPr>
              <a:t>(WTO/TRIPS, ACTA, NAFTA, FTA, TPP)</a:t>
            </a:r>
          </a:p>
          <a:p>
            <a:r>
              <a:rPr lang="ko-KR" altLang="en-US" b="0" dirty="0" smtClean="0">
                <a:solidFill>
                  <a:schemeClr val="tx1"/>
                </a:solidFill>
                <a:sym typeface="Wingdings" pitchFamily="2" charset="2"/>
              </a:rPr>
              <a:t>한국은 참여정부 수세적</a:t>
            </a:r>
            <a:r>
              <a:rPr lang="en-US" altLang="ko-KR" b="0" dirty="0" smtClean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sym typeface="Wingdings" pitchFamily="2" charset="2"/>
              </a:rPr>
              <a:t>방어적 입장 </a:t>
            </a:r>
            <a:r>
              <a:rPr lang="en-US" altLang="ko-KR" b="0" dirty="0" smtClean="0">
                <a:solidFill>
                  <a:schemeClr val="tx1"/>
                </a:solidFill>
                <a:sym typeface="Wingdings" pitchFamily="2" charset="2"/>
              </a:rPr>
              <a:t> </a:t>
            </a:r>
            <a:r>
              <a:rPr lang="ko-KR" altLang="en-US" b="0" dirty="0" smtClean="0">
                <a:solidFill>
                  <a:schemeClr val="tx1"/>
                </a:solidFill>
                <a:sym typeface="Wingdings" pitchFamily="2" charset="2"/>
              </a:rPr>
              <a:t>정책 주권</a:t>
            </a:r>
            <a:r>
              <a:rPr lang="en-US" altLang="ko-KR" b="0" dirty="0" smtClean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sym typeface="Wingdings" pitchFamily="2" charset="2"/>
              </a:rPr>
              <a:t>정책 자율성 훼손</a:t>
            </a:r>
            <a:r>
              <a:rPr lang="en-US" altLang="ko-KR" b="0" dirty="0" smtClean="0">
                <a:solidFill>
                  <a:schemeClr val="tx1"/>
                </a:solidFill>
                <a:sym typeface="Wingdings" pitchFamily="2" charset="2"/>
              </a:rPr>
              <a:t>.</a:t>
            </a:r>
            <a:endParaRPr lang="ko-KR" altLang="en-US" b="0" dirty="0">
              <a:solidFill>
                <a:schemeClr val="tx1"/>
              </a:solidFill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FTA</a:t>
            </a:r>
            <a:r>
              <a:rPr lang="ko-KR" altLang="en-US" dirty="0" smtClean="0"/>
              <a:t>와 지재권 정책</a:t>
            </a:r>
            <a:r>
              <a:rPr lang="en-US" altLang="ko-KR" dirty="0" smtClean="0"/>
              <a:t>(1)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Autofit/>
          </a:bodyPr>
          <a:lstStyle/>
          <a:p>
            <a:r>
              <a:rPr lang="en-US" altLang="ko-KR" sz="2000" dirty="0" smtClean="0"/>
              <a:t>1908</a:t>
            </a:r>
            <a:r>
              <a:rPr lang="ko-KR" altLang="en-US" sz="2000" dirty="0" smtClean="0"/>
              <a:t>년 지재권 제도의 의용</a:t>
            </a:r>
            <a:r>
              <a:rPr lang="en-US" altLang="ko-KR" sz="2000" dirty="0" smtClean="0"/>
              <a:t>:『</a:t>
            </a:r>
            <a:r>
              <a:rPr lang="ko-KR" altLang="en-US" sz="2000" dirty="0" smtClean="0"/>
              <a:t>조선에서의 발명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의장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상표 및 저작권 보호에 관한 미∙일 조약</a:t>
            </a:r>
            <a:r>
              <a:rPr lang="en-US" altLang="ko-KR" sz="2000" dirty="0" smtClean="0"/>
              <a:t>』</a:t>
            </a:r>
          </a:p>
          <a:p>
            <a:pPr lvl="1"/>
            <a:r>
              <a:rPr lang="ko-KR" altLang="en-US" sz="1800" dirty="0" smtClean="0"/>
              <a:t>조약 제</a:t>
            </a:r>
            <a:r>
              <a:rPr lang="en-US" altLang="ko-KR" sz="1800" dirty="0" smtClean="0"/>
              <a:t>1</a:t>
            </a:r>
            <a:r>
              <a:rPr lang="ko-KR" altLang="en-US" sz="1800" dirty="0" smtClean="0"/>
              <a:t>조 </a:t>
            </a:r>
            <a:r>
              <a:rPr lang="en-US" altLang="ko-KR" sz="1800" dirty="0" smtClean="0"/>
              <a:t>“</a:t>
            </a:r>
            <a:r>
              <a:rPr lang="ko-KR" altLang="en-US" sz="1800" dirty="0" err="1" smtClean="0"/>
              <a:t>일본국</a:t>
            </a:r>
            <a:r>
              <a:rPr lang="ko-KR" altLang="en-US" sz="1800" dirty="0" smtClean="0"/>
              <a:t> 정부는 특허권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의장권 및 저작권에 관하여 일본에서 시행되고 있는 법령을 이 조약의 시행과 동시에 한국에도 시행하며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미국인에 대하여는 한일 양국 국민과 동일한 보호를 준다”</a:t>
            </a:r>
          </a:p>
          <a:p>
            <a:r>
              <a:rPr lang="en-US" altLang="ko-KR" sz="2000" dirty="0" smtClean="0"/>
              <a:t>1986</a:t>
            </a:r>
            <a:r>
              <a:rPr lang="ko-KR" altLang="en-US" sz="2000" dirty="0" smtClean="0"/>
              <a:t>년 </a:t>
            </a:r>
            <a:r>
              <a:rPr lang="ko-KR" altLang="en-US" sz="2000" dirty="0" err="1" smtClean="0"/>
              <a:t>지재권법</a:t>
            </a:r>
            <a:r>
              <a:rPr lang="ko-KR" altLang="en-US" sz="2000" dirty="0" smtClean="0"/>
              <a:t> 전면 개정</a:t>
            </a:r>
            <a:endParaRPr lang="en-US" altLang="ko-KR" sz="2000" dirty="0" smtClean="0"/>
          </a:p>
          <a:p>
            <a:pPr lvl="1"/>
            <a:r>
              <a:rPr lang="ko-KR" altLang="en-US" sz="1800" dirty="0" smtClean="0"/>
              <a:t>양해각서 </a:t>
            </a:r>
            <a:r>
              <a:rPr lang="en-US" altLang="ko-KR" sz="1800" dirty="0" smtClean="0"/>
              <a:t>Record of Understanding between the United States of America and the Republic of Korea</a:t>
            </a:r>
          </a:p>
          <a:p>
            <a:pPr lvl="1"/>
            <a:r>
              <a:rPr lang="ko-KR" altLang="en-US" sz="1800" dirty="0" smtClean="0"/>
              <a:t>물질특허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외국인 저작물 보호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저작권 보호 기간 연장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컴퓨터 프로그램 보호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처벌 강화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미국 기업을 위한 특혜</a:t>
            </a:r>
            <a:r>
              <a:rPr lang="en-US" altLang="ko-KR" sz="1800" dirty="0" smtClean="0"/>
              <a:t>(pipeline, 10</a:t>
            </a:r>
            <a:r>
              <a:rPr lang="ko-KR" altLang="en-US" sz="1800" dirty="0" err="1" smtClean="0"/>
              <a:t>년전</a:t>
            </a:r>
            <a:r>
              <a:rPr lang="ko-KR" altLang="en-US" sz="1800" dirty="0" smtClean="0"/>
              <a:t> 저작물 출판 금지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시행 </a:t>
            </a:r>
            <a:r>
              <a:rPr lang="en-US" altLang="ko-KR" sz="1800" dirty="0" smtClean="0"/>
              <a:t>5</a:t>
            </a:r>
            <a:r>
              <a:rPr lang="ko-KR" altLang="en-US" sz="1800" dirty="0" smtClean="0"/>
              <a:t>년 전 </a:t>
            </a:r>
            <a:r>
              <a:rPr lang="en-US" altLang="ko-KR" sz="1800" dirty="0" smtClean="0"/>
              <a:t>P/G)</a:t>
            </a:r>
          </a:p>
          <a:p>
            <a:r>
              <a:rPr lang="en-US" altLang="ko-KR" sz="2000" dirty="0" smtClean="0"/>
              <a:t>1995</a:t>
            </a:r>
            <a:r>
              <a:rPr lang="ko-KR" altLang="en-US" sz="2000" dirty="0" smtClean="0"/>
              <a:t>년 </a:t>
            </a:r>
            <a:r>
              <a:rPr lang="ko-KR" altLang="en-US" sz="2000" dirty="0" err="1" smtClean="0"/>
              <a:t>지재권법</a:t>
            </a:r>
            <a:r>
              <a:rPr lang="ko-KR" altLang="en-US" sz="2000" dirty="0" smtClean="0"/>
              <a:t> 전면 개정 </a:t>
            </a:r>
            <a:r>
              <a:rPr lang="en-US" altLang="ko-KR" sz="2000" dirty="0" smtClean="0">
                <a:sym typeface="Wingdings" pitchFamily="2" charset="2"/>
              </a:rPr>
              <a:t> WTO/TRIPS</a:t>
            </a:r>
          </a:p>
          <a:p>
            <a:r>
              <a:rPr lang="en-US" altLang="ko-KR" sz="2000" dirty="0" smtClean="0">
                <a:sym typeface="Wingdings" pitchFamily="2" charset="2"/>
              </a:rPr>
              <a:t>WIPO Copyright Treaty, WIPO Performances and Phonograms Treaty</a:t>
            </a:r>
          </a:p>
          <a:p>
            <a:r>
              <a:rPr lang="ko-KR" altLang="en-US" sz="2000" dirty="0" smtClean="0">
                <a:sym typeface="Wingdings" pitchFamily="2" charset="2"/>
              </a:rPr>
              <a:t>한미통상회담</a:t>
            </a:r>
            <a:r>
              <a:rPr lang="en-US" altLang="ko-KR" sz="2000" dirty="0" smtClean="0">
                <a:sym typeface="Wingdings" pitchFamily="2" charset="2"/>
              </a:rPr>
              <a:t>, Special 301 Report + Watch Lists</a:t>
            </a:r>
          </a:p>
          <a:p>
            <a:r>
              <a:rPr lang="en-US" altLang="ko-KR" sz="2000" dirty="0" smtClean="0">
                <a:sym typeface="Wingdings" pitchFamily="2" charset="2"/>
              </a:rPr>
              <a:t>2010</a:t>
            </a:r>
            <a:r>
              <a:rPr lang="ko-KR" altLang="en-US" sz="2000" dirty="0" smtClean="0">
                <a:sym typeface="Wingdings" pitchFamily="2" charset="2"/>
              </a:rPr>
              <a:t>년</a:t>
            </a:r>
            <a:r>
              <a:rPr lang="en-US" altLang="ko-KR" sz="2000" dirty="0" smtClean="0">
                <a:sym typeface="Wingdings" pitchFamily="2" charset="2"/>
              </a:rPr>
              <a:t>, 2011</a:t>
            </a:r>
            <a:r>
              <a:rPr lang="ko-KR" altLang="en-US" sz="2000" dirty="0" smtClean="0">
                <a:sym typeface="Wingdings" pitchFamily="2" charset="2"/>
              </a:rPr>
              <a:t>년 </a:t>
            </a:r>
            <a:r>
              <a:rPr lang="ko-KR" altLang="en-US" sz="2000" dirty="0" err="1" smtClean="0">
                <a:sym typeface="Wingdings" pitchFamily="2" charset="2"/>
              </a:rPr>
              <a:t>지재권법</a:t>
            </a:r>
            <a:r>
              <a:rPr lang="ko-KR" altLang="en-US" sz="2000" dirty="0" smtClean="0">
                <a:sym typeface="Wingdings" pitchFamily="2" charset="2"/>
              </a:rPr>
              <a:t> 전면 개정 </a:t>
            </a:r>
            <a:r>
              <a:rPr lang="en-US" altLang="ko-KR" sz="2000" dirty="0" smtClean="0">
                <a:sym typeface="Wingdings" pitchFamily="2" charset="2"/>
              </a:rPr>
              <a:t> EU, US FTA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FTA</a:t>
            </a:r>
            <a:r>
              <a:rPr lang="ko-KR" altLang="en-US" dirty="0" smtClean="0"/>
              <a:t>와 지재권 정책</a:t>
            </a:r>
            <a:r>
              <a:rPr lang="en-US" altLang="ko-KR" dirty="0" smtClean="0"/>
              <a:t>(2)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지식재산기본법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FTA</a:t>
            </a:r>
            <a:r>
              <a:rPr lang="ko-KR" altLang="en-US" dirty="0" smtClean="0"/>
              <a:t>와 지재권 정책</a:t>
            </a:r>
            <a:r>
              <a:rPr lang="en-US" altLang="ko-KR" dirty="0" smtClean="0"/>
              <a:t>(3)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12</a:t>
            </a:fld>
            <a:endParaRPr lang="ko-KR" altLang="en-US"/>
          </a:p>
        </p:txBody>
      </p:sp>
      <p:graphicFrame>
        <p:nvGraphicFramePr>
          <p:cNvPr id="5" name="다이어그램 4"/>
          <p:cNvGraphicFramePr/>
          <p:nvPr/>
        </p:nvGraphicFramePr>
        <p:xfrm>
          <a:off x="1115616" y="2204864"/>
          <a:ext cx="612068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FTA</a:t>
            </a:r>
            <a:r>
              <a:rPr lang="ko-KR" altLang="en-US" dirty="0" smtClean="0"/>
              <a:t>는 지재권 보호와 집행의 일방적 강화</a:t>
            </a:r>
            <a:endParaRPr lang="en-US" altLang="ko-KR" dirty="0" smtClean="0"/>
          </a:p>
          <a:p>
            <a:r>
              <a:rPr lang="ko-KR" altLang="en-US" dirty="0" smtClean="0"/>
              <a:t>보호만 강조할 경우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창출과의 </a:t>
            </a:r>
            <a:r>
              <a:rPr lang="ko-KR" altLang="en-US" dirty="0" err="1" smtClean="0"/>
              <a:t>선순환</a:t>
            </a:r>
            <a:r>
              <a:rPr lang="ko-KR" altLang="en-US" dirty="0" smtClean="0"/>
              <a:t> 훼손 </a:t>
            </a:r>
            <a:endParaRPr lang="en-US" altLang="ko-KR" dirty="0" smtClean="0"/>
          </a:p>
          <a:p>
            <a:pPr lvl="1"/>
            <a:r>
              <a:rPr lang="ko-KR" altLang="en-US" dirty="0" smtClean="0">
                <a:sym typeface="Wingdings" pitchFamily="2" charset="2"/>
              </a:rPr>
              <a:t>창출을 위한 선행 기술</a:t>
            </a:r>
            <a:r>
              <a:rPr lang="en-US" altLang="ko-KR" dirty="0" smtClean="0">
                <a:sym typeface="Wingdings" pitchFamily="2" charset="2"/>
              </a:rPr>
              <a:t>, </a:t>
            </a:r>
            <a:r>
              <a:rPr lang="ko-KR" altLang="en-US" dirty="0" smtClean="0">
                <a:sym typeface="Wingdings" pitchFamily="2" charset="2"/>
              </a:rPr>
              <a:t>지식의 축소</a:t>
            </a:r>
            <a:endParaRPr lang="en-US" altLang="ko-KR" dirty="0" smtClean="0">
              <a:sym typeface="Wingdings" pitchFamily="2" charset="2"/>
            </a:endParaRPr>
          </a:p>
          <a:p>
            <a:pPr lvl="1"/>
            <a:r>
              <a:rPr lang="ko-KR" altLang="en-US" dirty="0" smtClean="0">
                <a:sym typeface="Wingdings" pitchFamily="2" charset="2"/>
              </a:rPr>
              <a:t>과도한 거래비용</a:t>
            </a:r>
            <a:endParaRPr lang="en-US" altLang="ko-KR" dirty="0" smtClean="0">
              <a:sym typeface="Wingdings" pitchFamily="2" charset="2"/>
            </a:endParaRPr>
          </a:p>
          <a:p>
            <a:pPr lvl="1"/>
            <a:r>
              <a:rPr lang="ko-KR" altLang="en-US" dirty="0" smtClean="0">
                <a:sym typeface="Wingdings" pitchFamily="2" charset="2"/>
              </a:rPr>
              <a:t>소모적 특허경쟁</a:t>
            </a:r>
            <a:endParaRPr lang="en-US" altLang="ko-KR" dirty="0" smtClean="0"/>
          </a:p>
          <a:p>
            <a:r>
              <a:rPr lang="ko-KR" altLang="en-US" dirty="0" smtClean="0"/>
              <a:t>보호만 강조할 경우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권리자의 상업적 활용만 강화</a:t>
            </a:r>
            <a:endParaRPr lang="en-US" altLang="ko-KR" dirty="0" smtClean="0"/>
          </a:p>
          <a:p>
            <a:pPr lvl="1"/>
            <a:r>
              <a:rPr lang="ko-KR" altLang="en-US" dirty="0" smtClean="0">
                <a:sym typeface="Wingdings" pitchFamily="2" charset="2"/>
              </a:rPr>
              <a:t>분배정의 훼손</a:t>
            </a:r>
            <a:endParaRPr lang="en-US" altLang="ko-KR" dirty="0" smtClean="0">
              <a:sym typeface="Wingdings" pitchFamily="2" charset="2"/>
            </a:endParaRPr>
          </a:p>
          <a:p>
            <a:pPr lvl="1"/>
            <a:r>
              <a:rPr lang="ko-KR" altLang="en-US" dirty="0" smtClean="0">
                <a:sym typeface="Wingdings" pitchFamily="2" charset="2"/>
              </a:rPr>
              <a:t>사회적 활용 저해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13</a:t>
            </a:fld>
            <a:endParaRPr lang="ko-KR" altLang="en-US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FTA</a:t>
            </a:r>
            <a:r>
              <a:rPr lang="ko-KR" altLang="en-US" dirty="0" smtClean="0"/>
              <a:t>와 지재권 정책</a:t>
            </a:r>
            <a:r>
              <a:rPr lang="en-US" altLang="ko-KR" dirty="0" smtClean="0"/>
              <a:t>(4)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FTA</a:t>
            </a:r>
            <a:r>
              <a:rPr lang="ko-KR" altLang="en-US" dirty="0" smtClean="0"/>
              <a:t>를 통한 지재권 최대주의 </a:t>
            </a:r>
            <a:r>
              <a:rPr lang="en-US" altLang="ko-KR" dirty="0" smtClean="0">
                <a:sym typeface="Wingdings" pitchFamily="2" charset="2"/>
              </a:rPr>
              <a:t> </a:t>
            </a:r>
            <a:r>
              <a:rPr lang="ko-KR" altLang="en-US" dirty="0" smtClean="0">
                <a:sym typeface="Wingdings" pitchFamily="2" charset="2"/>
              </a:rPr>
              <a:t>새로운 행위자</a:t>
            </a:r>
            <a:endParaRPr lang="en-US" altLang="ko-KR" dirty="0" smtClean="0">
              <a:sym typeface="Wingdings" pitchFamily="2" charset="2"/>
            </a:endParaRPr>
          </a:p>
          <a:p>
            <a:pPr lvl="1"/>
            <a:r>
              <a:rPr lang="ko-KR" altLang="en-US" dirty="0" smtClean="0">
                <a:sym typeface="Wingdings" pitchFamily="2" charset="2"/>
              </a:rPr>
              <a:t>지재권 세계화를 추진한 행위자는 </a:t>
            </a:r>
            <a:r>
              <a:rPr lang="ko-KR" altLang="en-US" dirty="0" err="1" smtClean="0">
                <a:sym typeface="Wingdings" pitchFamily="2" charset="2"/>
              </a:rPr>
              <a:t>사적부문</a:t>
            </a:r>
            <a:r>
              <a:rPr lang="ko-KR" altLang="en-US" dirty="0" smtClean="0">
                <a:sym typeface="Wingdings" pitchFamily="2" charset="2"/>
              </a:rPr>
              <a:t> 행위자</a:t>
            </a:r>
            <a:r>
              <a:rPr lang="en-US" altLang="ko-KR" dirty="0" smtClean="0">
                <a:sym typeface="Wingdings" pitchFamily="2" charset="2"/>
              </a:rPr>
              <a:t> (= </a:t>
            </a:r>
            <a:r>
              <a:rPr lang="ko-KR" altLang="en-US" dirty="0" smtClean="0">
                <a:sym typeface="Wingdings" pitchFamily="2" charset="2"/>
              </a:rPr>
              <a:t>다국적 기업</a:t>
            </a:r>
            <a:r>
              <a:rPr lang="en-US" altLang="ko-KR" dirty="0" smtClean="0">
                <a:sym typeface="Wingdings" pitchFamily="2" charset="2"/>
              </a:rPr>
              <a:t>)</a:t>
            </a:r>
          </a:p>
          <a:p>
            <a:pPr lvl="1"/>
            <a:r>
              <a:rPr lang="ko-KR" altLang="en-US" dirty="0" smtClean="0">
                <a:sym typeface="Wingdings" pitchFamily="2" charset="2"/>
              </a:rPr>
              <a:t>세계화된 지재권은 새로운 구조가 되고 이것이 다시 새로운 행위자를 만듦</a:t>
            </a:r>
            <a:endParaRPr lang="en-US" altLang="ko-KR" dirty="0" smtClean="0">
              <a:sym typeface="Wingdings" pitchFamily="2" charset="2"/>
            </a:endParaRPr>
          </a:p>
          <a:p>
            <a:pPr marL="1428750" lvl="2" indent="-514350">
              <a:buFont typeface="+mj-lt"/>
              <a:buAutoNum type="arabicParenR"/>
            </a:pPr>
            <a:r>
              <a:rPr lang="ko-KR" altLang="en-US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지재권 최대주의에 맞서는 </a:t>
            </a:r>
            <a:r>
              <a:rPr lang="ko-KR" altLang="en-US" dirty="0" err="1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저항자</a:t>
            </a:r>
            <a:endParaRPr lang="en-US" altLang="ko-KR" dirty="0" smtClean="0">
              <a:solidFill>
                <a:schemeClr val="accent2">
                  <a:lumMod val="50000"/>
                </a:schemeClr>
              </a:solidFill>
              <a:sym typeface="Wingdings" pitchFamily="2" charset="2"/>
            </a:endParaRPr>
          </a:p>
          <a:p>
            <a:pPr marL="1428750" lvl="2" indent="-514350">
              <a:buFont typeface="+mj-lt"/>
              <a:buAutoNum type="arabicParenR"/>
            </a:pPr>
            <a:r>
              <a:rPr lang="ko-KR" altLang="en-US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지재권 최대주의를 기회로 활용하는 관료 및 전문가 집단</a:t>
            </a:r>
            <a:endParaRPr lang="en-US" altLang="ko-KR" dirty="0" smtClean="0">
              <a:solidFill>
                <a:schemeClr val="accent2">
                  <a:lumMod val="50000"/>
                </a:schemeClr>
              </a:solidFill>
              <a:sym typeface="Wingdings" pitchFamily="2" charset="2"/>
            </a:endParaRPr>
          </a:p>
          <a:p>
            <a:pPr lvl="1"/>
            <a:r>
              <a:rPr lang="ko-KR" altLang="en-US" dirty="0" smtClean="0">
                <a:sym typeface="Wingdings" pitchFamily="2" charset="2"/>
              </a:rPr>
              <a:t>한국</a:t>
            </a:r>
            <a:r>
              <a:rPr lang="en-US" altLang="ko-KR" dirty="0" smtClean="0">
                <a:sym typeface="Wingdings" pitchFamily="2" charset="2"/>
              </a:rPr>
              <a:t>: </a:t>
            </a:r>
            <a:r>
              <a:rPr lang="ko-KR" altLang="en-US" dirty="0" smtClean="0">
                <a:sym typeface="Wingdings" pitchFamily="2" charset="2"/>
              </a:rPr>
              <a:t>제도의 수입 </a:t>
            </a:r>
            <a:r>
              <a:rPr lang="en-US" altLang="ko-KR" dirty="0" smtClean="0">
                <a:sym typeface="Wingdings" pitchFamily="2" charset="2"/>
              </a:rPr>
              <a:t> </a:t>
            </a:r>
            <a:r>
              <a:rPr lang="ko-KR" altLang="en-US" dirty="0" smtClean="0">
                <a:sym typeface="Wingdings" pitchFamily="2" charset="2"/>
              </a:rPr>
              <a:t>이념의 수입 </a:t>
            </a:r>
            <a:r>
              <a:rPr lang="en-US" altLang="ko-KR" dirty="0" smtClean="0">
                <a:sym typeface="Wingdings" pitchFamily="2" charset="2"/>
              </a:rPr>
              <a:t> </a:t>
            </a:r>
            <a:r>
              <a:rPr lang="ko-KR" altLang="en-US" dirty="0" smtClean="0">
                <a:sym typeface="Wingdings" pitchFamily="2" charset="2"/>
              </a:rPr>
              <a:t>새로운 행위자 </a:t>
            </a:r>
            <a:r>
              <a:rPr lang="en-US" altLang="ko-KR" dirty="0" smtClean="0">
                <a:sym typeface="Wingdings" pitchFamily="2" charset="2"/>
              </a:rPr>
              <a:t>= </a:t>
            </a:r>
            <a:r>
              <a:rPr lang="ko-KR" altLang="en-US" b="1" dirty="0" smtClean="0">
                <a:solidFill>
                  <a:srgbClr val="FF0000"/>
                </a:solidFill>
                <a:sym typeface="Wingdings" pitchFamily="2" charset="2"/>
              </a:rPr>
              <a:t>행정관료집단</a:t>
            </a:r>
            <a:r>
              <a:rPr lang="en-US" altLang="ko-KR" b="1" dirty="0" smtClean="0">
                <a:solidFill>
                  <a:srgbClr val="FF0000"/>
                </a:solidFill>
                <a:sym typeface="Wingdings" pitchFamily="2" charset="2"/>
              </a:rPr>
              <a:t>(</a:t>
            </a:r>
            <a:r>
              <a:rPr lang="ko-KR" altLang="en-US" b="1" dirty="0" smtClean="0">
                <a:solidFill>
                  <a:srgbClr val="FF0000"/>
                </a:solidFill>
                <a:sym typeface="Wingdings" pitchFamily="2" charset="2"/>
              </a:rPr>
              <a:t>특허청</a:t>
            </a:r>
            <a:r>
              <a:rPr lang="en-US" altLang="ko-KR" b="1" dirty="0" smtClean="0">
                <a:solidFill>
                  <a:srgbClr val="FF0000"/>
                </a:solidFill>
                <a:sym typeface="Wingdings" pitchFamily="2" charset="2"/>
              </a:rPr>
              <a:t>)</a:t>
            </a:r>
            <a:r>
              <a:rPr lang="en-US" altLang="ko-KR" dirty="0" smtClean="0">
                <a:sym typeface="Wingdings" pitchFamily="2" charset="2"/>
              </a:rPr>
              <a:t>: </a:t>
            </a:r>
            <a:r>
              <a:rPr lang="ko-KR" altLang="en-US" dirty="0" smtClean="0">
                <a:sym typeface="Wingdings" pitchFamily="2" charset="2"/>
              </a:rPr>
              <a:t>구조와 행위자를 연결하는 핵심 고리인 제도를 장악</a:t>
            </a:r>
            <a:r>
              <a:rPr lang="en-US" altLang="ko-KR" dirty="0" smtClean="0">
                <a:sym typeface="Wingdings" pitchFamily="2" charset="2"/>
              </a:rPr>
              <a:t> + </a:t>
            </a:r>
            <a:r>
              <a:rPr lang="ko-KR" altLang="en-US" dirty="0" smtClean="0">
                <a:sym typeface="Wingdings" pitchFamily="2" charset="2"/>
              </a:rPr>
              <a:t>정책집행 권한과 자원 </a:t>
            </a:r>
            <a:r>
              <a:rPr lang="en-US" altLang="ko-KR" dirty="0" smtClean="0">
                <a:sym typeface="Wingdings" pitchFamily="2" charset="2"/>
              </a:rPr>
              <a:t> </a:t>
            </a:r>
            <a:r>
              <a:rPr lang="ko-KR" altLang="en-US" dirty="0" smtClean="0">
                <a:sym typeface="Wingdings" pitchFamily="2" charset="2"/>
              </a:rPr>
              <a:t>내부자 </a:t>
            </a:r>
            <a:r>
              <a:rPr lang="ko-KR" altLang="en-US" dirty="0" err="1" smtClean="0">
                <a:sym typeface="Wingdings" pitchFamily="2" charset="2"/>
              </a:rPr>
              <a:t>거버넌스</a:t>
            </a:r>
            <a:r>
              <a:rPr lang="en-US" altLang="ko-KR" dirty="0" smtClean="0">
                <a:sym typeface="Wingdings" pitchFamily="2" charset="2"/>
              </a:rPr>
              <a:t>(Internal Governance)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14</a:t>
            </a:fld>
            <a:endParaRPr lang="ko-KR" altLang="en-US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FTA</a:t>
            </a:r>
            <a:r>
              <a:rPr lang="ko-KR" altLang="en-US" dirty="0" smtClean="0"/>
              <a:t>와 지재권 정책</a:t>
            </a:r>
            <a:r>
              <a:rPr lang="en-US" altLang="ko-KR" dirty="0" smtClean="0"/>
              <a:t>(5)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지재권 보호의 목적과 원칙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TRIPS </a:t>
            </a:r>
            <a:r>
              <a:rPr lang="ko-KR" altLang="en-US" dirty="0" smtClean="0"/>
              <a:t>협정의 목적과 원칙에 준하는 내용은 없음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18.1</a:t>
            </a:r>
            <a:r>
              <a:rPr lang="ko-KR" altLang="en-US" dirty="0" smtClean="0"/>
              <a:t>조 </a:t>
            </a:r>
            <a:r>
              <a:rPr lang="en-US" altLang="ko-KR" dirty="0" smtClean="0"/>
              <a:t>4</a:t>
            </a:r>
            <a:r>
              <a:rPr lang="ko-KR" altLang="en-US" dirty="0" smtClean="0"/>
              <a:t>항</a:t>
            </a:r>
            <a:r>
              <a:rPr lang="en-US" altLang="ko-KR" dirty="0" smtClean="0"/>
              <a:t>:  </a:t>
            </a:r>
            <a:r>
              <a:rPr lang="ko-KR" altLang="en-US" dirty="0" smtClean="0"/>
              <a:t>일종의 </a:t>
            </a:r>
            <a:r>
              <a:rPr lang="ko-KR" altLang="en-US" dirty="0" err="1" smtClean="0"/>
              <a:t>래칫</a:t>
            </a:r>
            <a:r>
              <a:rPr lang="en-US" altLang="ko-KR" dirty="0" smtClean="0"/>
              <a:t>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ko-KR" altLang="en-US" dirty="0" smtClean="0">
                <a:sym typeface="Wingdings" pitchFamily="2" charset="2"/>
              </a:rPr>
              <a:t>보호와 집행을 더 강화하는 것만 허용</a:t>
            </a:r>
            <a:endParaRPr lang="en-US" altLang="ko-KR" dirty="0" smtClean="0">
              <a:sym typeface="Wingdings" pitchFamily="2" charset="2"/>
            </a:endParaRPr>
          </a:p>
          <a:p>
            <a:pPr lvl="1"/>
            <a:r>
              <a:rPr lang="ko-KR" altLang="en-US" dirty="0" smtClean="0">
                <a:sym typeface="Wingdings" pitchFamily="2" charset="2"/>
              </a:rPr>
              <a:t>지재권 대상물의 사회적 이용이나</a:t>
            </a:r>
            <a:r>
              <a:rPr lang="en-US" altLang="ko-KR" dirty="0" smtClean="0">
                <a:sym typeface="Wingdings" pitchFamily="2" charset="2"/>
              </a:rPr>
              <a:t>, </a:t>
            </a:r>
            <a:r>
              <a:rPr lang="ko-KR" altLang="en-US" dirty="0" smtClean="0">
                <a:sym typeface="Wingdings" pitchFamily="2" charset="2"/>
              </a:rPr>
              <a:t>공정경쟁 확보와 같은 정책 목표는 제시되지 않음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15</a:t>
            </a:fld>
            <a:endParaRPr lang="ko-KR" altLang="en-US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한미 </a:t>
            </a:r>
            <a:r>
              <a:rPr lang="en-US" altLang="ko-KR" dirty="0" smtClean="0"/>
              <a:t>FTA</a:t>
            </a:r>
            <a:r>
              <a:rPr lang="ko-KR" altLang="en-US" dirty="0" smtClean="0"/>
              <a:t>와 지재권 최대주의</a:t>
            </a:r>
            <a:r>
              <a:rPr lang="en-US" altLang="ko-KR" dirty="0" smtClean="0"/>
              <a:t>(1)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저작권 보호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일시적 저장에 대한 복제권 인정</a:t>
            </a:r>
            <a:r>
              <a:rPr lang="en-US" altLang="ko-KR" dirty="0" smtClean="0"/>
              <a:t>(18.4:1)</a:t>
            </a:r>
          </a:p>
          <a:p>
            <a:pPr lvl="1"/>
            <a:r>
              <a:rPr lang="ko-KR" altLang="en-US" dirty="0" smtClean="0"/>
              <a:t>저작권 보호기간 연장</a:t>
            </a:r>
            <a:r>
              <a:rPr lang="en-US" altLang="ko-KR" dirty="0" smtClean="0"/>
              <a:t>(</a:t>
            </a:r>
            <a:r>
              <a:rPr lang="ko-KR" altLang="en-US" dirty="0" smtClean="0"/>
              <a:t>사후 </a:t>
            </a:r>
            <a:r>
              <a:rPr lang="en-US" altLang="ko-KR" dirty="0" smtClean="0"/>
              <a:t>70</a:t>
            </a:r>
            <a:r>
              <a:rPr lang="ko-KR" altLang="en-US" dirty="0" smtClean="0"/>
              <a:t>년</a:t>
            </a:r>
            <a:r>
              <a:rPr lang="en-US" altLang="ko-KR" dirty="0" smtClean="0"/>
              <a:t>)(18.4:4)</a:t>
            </a:r>
          </a:p>
          <a:p>
            <a:pPr lvl="1"/>
            <a:r>
              <a:rPr lang="ko-KR" altLang="en-US" dirty="0" err="1" smtClean="0"/>
              <a:t>접근통제형</a:t>
            </a:r>
            <a:r>
              <a:rPr lang="ko-KR" altLang="en-US" dirty="0" smtClean="0"/>
              <a:t> 기술적 보호조치</a:t>
            </a:r>
            <a:r>
              <a:rPr lang="en-US" altLang="ko-KR" dirty="0" smtClean="0"/>
              <a:t>(18.4:7)</a:t>
            </a:r>
          </a:p>
          <a:p>
            <a:pPr lvl="1"/>
            <a:r>
              <a:rPr lang="ko-KR" altLang="en-US" dirty="0" smtClean="0"/>
              <a:t>방송 프로그램의 보호</a:t>
            </a:r>
            <a:r>
              <a:rPr lang="en-US" altLang="ko-KR" dirty="0" smtClean="0"/>
              <a:t>(18.7): </a:t>
            </a:r>
            <a:r>
              <a:rPr lang="ko-KR" altLang="en-US" dirty="0" smtClean="0"/>
              <a:t>사적 시청을 목적으로 한 수신 행위도 형사처벌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16</a:t>
            </a:fld>
            <a:endParaRPr lang="ko-KR" altLang="en-US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한미 </a:t>
            </a:r>
            <a:r>
              <a:rPr lang="en-US" altLang="ko-KR" dirty="0" smtClean="0"/>
              <a:t>FTA</a:t>
            </a:r>
            <a:r>
              <a:rPr lang="ko-KR" altLang="en-US" dirty="0" smtClean="0"/>
              <a:t>와 지재권 최대주의</a:t>
            </a:r>
            <a:r>
              <a:rPr lang="en-US" altLang="ko-KR" dirty="0" smtClean="0"/>
              <a:t>(2)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특허권 보호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등록전</a:t>
            </a:r>
            <a:r>
              <a:rPr lang="ko-KR" altLang="en-US" dirty="0" smtClean="0"/>
              <a:t> 이의신청 제도 부활 불가능</a:t>
            </a:r>
            <a:r>
              <a:rPr lang="en-US" altLang="ko-KR" dirty="0" smtClean="0"/>
              <a:t>(18.8:4)</a:t>
            </a:r>
          </a:p>
          <a:p>
            <a:pPr lvl="1"/>
            <a:r>
              <a:rPr lang="ko-KR" altLang="en-US" dirty="0" smtClean="0"/>
              <a:t>특허청 심사 지연으로 인한 보호기간 연장</a:t>
            </a:r>
            <a:r>
              <a:rPr lang="en-US" altLang="ko-KR" dirty="0" smtClean="0"/>
              <a:t>(</a:t>
            </a:r>
            <a:r>
              <a:rPr lang="ko-KR" altLang="en-US" dirty="0" smtClean="0"/>
              <a:t>출원 후 </a:t>
            </a:r>
            <a:r>
              <a:rPr lang="en-US" altLang="ko-KR" dirty="0" smtClean="0"/>
              <a:t>4</a:t>
            </a:r>
            <a:r>
              <a:rPr lang="ko-KR" altLang="en-US" dirty="0" smtClean="0"/>
              <a:t>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심사청구 후 </a:t>
            </a:r>
            <a:r>
              <a:rPr lang="en-US" altLang="ko-KR" dirty="0" smtClean="0"/>
              <a:t>3</a:t>
            </a:r>
            <a:r>
              <a:rPr lang="ko-KR" altLang="en-US" dirty="0" smtClean="0"/>
              <a:t>년</a:t>
            </a:r>
            <a:r>
              <a:rPr lang="en-US" altLang="ko-KR" dirty="0" smtClean="0"/>
              <a:t>)(18.8:6a)</a:t>
            </a:r>
          </a:p>
          <a:p>
            <a:pPr lvl="1"/>
            <a:r>
              <a:rPr lang="ko-KR" altLang="en-US" dirty="0" err="1" smtClean="0"/>
              <a:t>신규성상실</a:t>
            </a:r>
            <a:r>
              <a:rPr lang="ko-KR" altLang="en-US" dirty="0" smtClean="0"/>
              <a:t> 예외 인정 기간 연장</a:t>
            </a:r>
            <a:r>
              <a:rPr lang="en-US" altLang="ko-KR" dirty="0" smtClean="0"/>
              <a:t>(6</a:t>
            </a:r>
            <a:r>
              <a:rPr lang="ko-KR" altLang="en-US" dirty="0" smtClean="0"/>
              <a:t>개월</a:t>
            </a:r>
            <a:r>
              <a:rPr lang="en-US" altLang="ko-KR" dirty="0" smtClean="0">
                <a:sym typeface="Wingdings" pitchFamily="2" charset="2"/>
              </a:rPr>
              <a:t>1</a:t>
            </a:r>
            <a:r>
              <a:rPr lang="ko-KR" altLang="en-US" dirty="0" smtClean="0">
                <a:sym typeface="Wingdings" pitchFamily="2" charset="2"/>
              </a:rPr>
              <a:t>년</a:t>
            </a:r>
            <a:r>
              <a:rPr lang="en-US" altLang="ko-KR" dirty="0" smtClean="0">
                <a:sym typeface="Wingdings" pitchFamily="2" charset="2"/>
              </a:rPr>
              <a:t>): </a:t>
            </a:r>
            <a:r>
              <a:rPr lang="ko-KR" altLang="en-US" dirty="0" smtClean="0">
                <a:sym typeface="Wingdings" pitchFamily="2" charset="2"/>
              </a:rPr>
              <a:t>소급입법</a:t>
            </a:r>
            <a:r>
              <a:rPr lang="en-US" altLang="ko-KR" dirty="0" smtClean="0">
                <a:sym typeface="Wingdings" pitchFamily="2" charset="2"/>
              </a:rPr>
              <a:t>(2008</a:t>
            </a:r>
            <a:r>
              <a:rPr lang="ko-KR" altLang="en-US" dirty="0" smtClean="0">
                <a:sym typeface="Wingdings" pitchFamily="2" charset="2"/>
              </a:rPr>
              <a:t>년 </a:t>
            </a:r>
            <a:r>
              <a:rPr lang="en-US" altLang="ko-KR" dirty="0" smtClean="0">
                <a:sym typeface="Wingdings" pitchFamily="2" charset="2"/>
              </a:rPr>
              <a:t>1</a:t>
            </a:r>
            <a:r>
              <a:rPr lang="ko-KR" altLang="en-US" dirty="0" smtClean="0">
                <a:sym typeface="Wingdings" pitchFamily="2" charset="2"/>
              </a:rPr>
              <a:t>월 </a:t>
            </a:r>
            <a:r>
              <a:rPr lang="en-US" altLang="ko-KR" dirty="0" smtClean="0">
                <a:sym typeface="Wingdings" pitchFamily="2" charset="2"/>
              </a:rPr>
              <a:t>1</a:t>
            </a:r>
            <a:r>
              <a:rPr lang="ko-KR" altLang="en-US" dirty="0" smtClean="0">
                <a:sym typeface="Wingdings" pitchFamily="2" charset="2"/>
              </a:rPr>
              <a:t>일 출원부터 적용</a:t>
            </a:r>
            <a:r>
              <a:rPr lang="en-US" altLang="ko-KR" dirty="0" smtClean="0">
                <a:sym typeface="Wingdings" pitchFamily="2" charset="2"/>
              </a:rPr>
              <a:t>)(18.8:7)</a:t>
            </a:r>
          </a:p>
          <a:p>
            <a:pPr lvl="1"/>
            <a:endParaRPr lang="en-US" altLang="ko-KR" dirty="0" smtClean="0">
              <a:sym typeface="Wingdings" pitchFamily="2" charset="2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17</a:t>
            </a:fld>
            <a:endParaRPr lang="ko-KR" altLang="en-US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한미 </a:t>
            </a:r>
            <a:r>
              <a:rPr lang="en-US" altLang="ko-KR" dirty="0" smtClean="0"/>
              <a:t>FTA</a:t>
            </a:r>
            <a:r>
              <a:rPr lang="ko-KR" altLang="en-US" dirty="0" smtClean="0"/>
              <a:t>와 지재권 최대주의</a:t>
            </a:r>
            <a:r>
              <a:rPr lang="en-US" altLang="ko-KR" dirty="0" smtClean="0"/>
              <a:t>(3)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의약품 지재권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자료독점권</a:t>
            </a:r>
            <a:r>
              <a:rPr lang="en-US" altLang="ko-KR" dirty="0" smtClean="0"/>
              <a:t>: </a:t>
            </a:r>
            <a:r>
              <a:rPr lang="ko-KR" altLang="en-US" dirty="0" smtClean="0"/>
              <a:t>신약 최소 </a:t>
            </a:r>
            <a:r>
              <a:rPr lang="en-US" altLang="ko-KR" dirty="0" smtClean="0"/>
              <a:t>5</a:t>
            </a:r>
            <a:r>
              <a:rPr lang="ko-KR" altLang="en-US" dirty="0" smtClean="0"/>
              <a:t>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새로운 임상정보 최소 </a:t>
            </a:r>
            <a:r>
              <a:rPr lang="en-US" altLang="ko-KR" dirty="0" smtClean="0"/>
              <a:t>3</a:t>
            </a:r>
            <a:r>
              <a:rPr lang="ko-KR" altLang="en-US" dirty="0" smtClean="0"/>
              <a:t>년</a:t>
            </a:r>
            <a:r>
              <a:rPr lang="en-US" altLang="ko-KR" dirty="0" smtClean="0"/>
              <a:t>(18.9: 1 &amp; 2)</a:t>
            </a:r>
          </a:p>
          <a:p>
            <a:pPr lvl="1"/>
            <a:r>
              <a:rPr lang="ko-KR" altLang="en-US" dirty="0" smtClean="0"/>
              <a:t>허가</a:t>
            </a:r>
            <a:r>
              <a:rPr lang="en-US" altLang="ko-KR" dirty="0" smtClean="0"/>
              <a:t>-</a:t>
            </a:r>
            <a:r>
              <a:rPr lang="ko-KR" altLang="en-US" dirty="0" smtClean="0"/>
              <a:t>특허 연계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특허권자에</a:t>
            </a:r>
            <a:r>
              <a:rPr lang="ko-KR" altLang="en-US" dirty="0" smtClean="0"/>
              <a:t> 대한 통보</a:t>
            </a:r>
            <a:r>
              <a:rPr lang="en-US" altLang="ko-KR" dirty="0" smtClean="0"/>
              <a:t>(18.9:5(a)), </a:t>
            </a:r>
            <a:r>
              <a:rPr lang="ko-KR" altLang="en-US" dirty="0" smtClean="0"/>
              <a:t>시판허가 방지</a:t>
            </a:r>
            <a:r>
              <a:rPr lang="en-US" altLang="ko-KR" dirty="0" smtClean="0"/>
              <a:t>(18.9:5(b) , 3</a:t>
            </a:r>
            <a:r>
              <a:rPr lang="ko-KR" altLang="en-US" dirty="0" smtClean="0"/>
              <a:t>년 유예</a:t>
            </a:r>
            <a:r>
              <a:rPr lang="en-US" altLang="ko-KR" dirty="0" smtClean="0"/>
              <a:t>)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ko-KR" altLang="en-US" dirty="0" smtClean="0">
                <a:sym typeface="Wingdings" pitchFamily="2" charset="2"/>
              </a:rPr>
              <a:t>보건의료 분야</a:t>
            </a:r>
            <a:r>
              <a:rPr lang="en-US" altLang="ko-KR" dirty="0" smtClean="0">
                <a:sym typeface="Wingdings" pitchFamily="2" charset="2"/>
              </a:rPr>
              <a:t>, </a:t>
            </a:r>
            <a:r>
              <a:rPr lang="ko-KR" altLang="en-US" dirty="0" smtClean="0">
                <a:sym typeface="Wingdings" pitchFamily="2" charset="2"/>
              </a:rPr>
              <a:t>지재권 분야에서 정부 추산 피해 규모가 가장 큼</a:t>
            </a:r>
            <a:r>
              <a:rPr lang="en-US" altLang="ko-KR" dirty="0" smtClean="0">
                <a:sym typeface="Wingdings" pitchFamily="2" charset="2"/>
              </a:rPr>
              <a:t>(10</a:t>
            </a:r>
            <a:r>
              <a:rPr lang="ko-KR" altLang="en-US" dirty="0" smtClean="0">
                <a:sym typeface="Wingdings" pitchFamily="2" charset="2"/>
              </a:rPr>
              <a:t>년 누적 </a:t>
            </a:r>
            <a:r>
              <a:rPr lang="en-US" altLang="ko-KR" dirty="0" smtClean="0">
                <a:sym typeface="Wingdings" pitchFamily="2" charset="2"/>
              </a:rPr>
              <a:t>4,390~9,500</a:t>
            </a:r>
            <a:r>
              <a:rPr lang="ko-KR" altLang="en-US" dirty="0" err="1" smtClean="0">
                <a:sym typeface="Wingdings" pitchFamily="2" charset="2"/>
              </a:rPr>
              <a:t>억원</a:t>
            </a:r>
            <a:r>
              <a:rPr lang="ko-KR" altLang="en-US" dirty="0" smtClean="0">
                <a:sym typeface="Wingdings" pitchFamily="2" charset="2"/>
              </a:rPr>
              <a:t> 생산</a:t>
            </a:r>
            <a:r>
              <a:rPr lang="en-US" altLang="ko-KR" dirty="0" smtClean="0">
                <a:sym typeface="Wingdings" pitchFamily="2" charset="2"/>
              </a:rPr>
              <a:t>(</a:t>
            </a:r>
            <a:r>
              <a:rPr lang="ko-KR" altLang="en-US" dirty="0" smtClean="0">
                <a:sym typeface="Wingdings" pitchFamily="2" charset="2"/>
              </a:rPr>
              <a:t>매출</a:t>
            </a:r>
            <a:r>
              <a:rPr lang="en-US" altLang="ko-KR" dirty="0" smtClean="0">
                <a:sym typeface="Wingdings" pitchFamily="2" charset="2"/>
              </a:rPr>
              <a:t>) </a:t>
            </a:r>
            <a:r>
              <a:rPr lang="ko-KR" altLang="en-US" dirty="0" smtClean="0">
                <a:sym typeface="Wingdings" pitchFamily="2" charset="2"/>
              </a:rPr>
              <a:t>감소</a:t>
            </a:r>
            <a:r>
              <a:rPr lang="en-US" altLang="ko-KR" dirty="0" smtClean="0">
                <a:sym typeface="Wingdings" pitchFamily="2" charset="2"/>
              </a:rPr>
              <a:t>)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의약품 급여액 결정에서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특허 의약품의 가치를 적절하게 인정</a:t>
            </a:r>
            <a:r>
              <a:rPr lang="en-US" altLang="ko-KR" dirty="0" smtClean="0"/>
              <a:t>”(5.2:b(1))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18</a:t>
            </a:fld>
            <a:endParaRPr lang="ko-KR" altLang="en-US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한미 </a:t>
            </a:r>
            <a:r>
              <a:rPr lang="en-US" altLang="ko-KR" dirty="0" smtClean="0"/>
              <a:t>FTA</a:t>
            </a:r>
            <a:r>
              <a:rPr lang="ko-KR" altLang="en-US" dirty="0" smtClean="0"/>
              <a:t>와 지재권 최대주의</a:t>
            </a:r>
            <a:r>
              <a:rPr lang="en-US" altLang="ko-KR" dirty="0" smtClean="0"/>
              <a:t>(4)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지재권 집행 강화</a:t>
            </a:r>
            <a:r>
              <a:rPr lang="en-US" altLang="ko-KR" dirty="0" smtClean="0"/>
              <a:t>(1)</a:t>
            </a:r>
          </a:p>
          <a:p>
            <a:pPr lvl="1"/>
            <a:r>
              <a:rPr lang="ko-KR" altLang="en-US" dirty="0" smtClean="0"/>
              <a:t>저작물의 무단 복제 또는 전송을 허용하는 인터넷 사이트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ko-KR" altLang="en-US" dirty="0" smtClean="0">
                <a:sym typeface="Wingdings" pitchFamily="2" charset="2"/>
              </a:rPr>
              <a:t>폐쇄</a:t>
            </a:r>
            <a:r>
              <a:rPr lang="en-US" altLang="ko-KR" dirty="0" smtClean="0">
                <a:sym typeface="Wingdings" pitchFamily="2" charset="2"/>
              </a:rPr>
              <a:t>(</a:t>
            </a:r>
            <a:r>
              <a:rPr lang="ko-KR" altLang="en-US" dirty="0" smtClean="0">
                <a:sym typeface="Wingdings" pitchFamily="2" charset="2"/>
              </a:rPr>
              <a:t>부속서한</a:t>
            </a:r>
            <a:r>
              <a:rPr lang="en-US" altLang="ko-KR" dirty="0" smtClean="0">
                <a:sym typeface="Wingdings" pitchFamily="2" charset="2"/>
              </a:rPr>
              <a:t>)</a:t>
            </a:r>
          </a:p>
          <a:p>
            <a:pPr lvl="1"/>
            <a:r>
              <a:rPr lang="ko-KR" altLang="en-US" dirty="0" smtClean="0">
                <a:sym typeface="Wingdings" pitchFamily="2" charset="2"/>
              </a:rPr>
              <a:t>대학가의 불법 복제 단속 활동 강화</a:t>
            </a:r>
            <a:r>
              <a:rPr lang="en-US" altLang="ko-KR" dirty="0" smtClean="0">
                <a:sym typeface="Wingdings" pitchFamily="2" charset="2"/>
              </a:rPr>
              <a:t>(</a:t>
            </a:r>
            <a:r>
              <a:rPr lang="ko-KR" altLang="en-US" dirty="0" smtClean="0">
                <a:sym typeface="Wingdings" pitchFamily="2" charset="2"/>
              </a:rPr>
              <a:t>부속서한</a:t>
            </a:r>
            <a:r>
              <a:rPr lang="en-US" altLang="ko-KR" dirty="0" smtClean="0">
                <a:sym typeface="Wingdings" pitchFamily="2" charset="2"/>
              </a:rPr>
              <a:t>)</a:t>
            </a:r>
          </a:p>
          <a:p>
            <a:pPr lvl="1"/>
            <a:r>
              <a:rPr lang="ko-KR" altLang="en-US" dirty="0" smtClean="0">
                <a:sym typeface="Wingdings" pitchFamily="2" charset="2"/>
              </a:rPr>
              <a:t>법정손해배상액</a:t>
            </a:r>
            <a:r>
              <a:rPr lang="en-US" altLang="ko-KR" dirty="0" smtClean="0">
                <a:sym typeface="Wingdings" pitchFamily="2" charset="2"/>
              </a:rPr>
              <a:t>: </a:t>
            </a:r>
            <a:r>
              <a:rPr lang="ko-KR" altLang="en-US" dirty="0" smtClean="0">
                <a:sym typeface="Wingdings" pitchFamily="2" charset="2"/>
              </a:rPr>
              <a:t>저작권</a:t>
            </a:r>
            <a:r>
              <a:rPr lang="en-US" altLang="ko-KR" dirty="0" smtClean="0">
                <a:sym typeface="Wingdings" pitchFamily="2" charset="2"/>
              </a:rPr>
              <a:t>·</a:t>
            </a:r>
            <a:r>
              <a:rPr lang="ko-KR" altLang="en-US" dirty="0" smtClean="0">
                <a:sym typeface="Wingdings" pitchFamily="2" charset="2"/>
              </a:rPr>
              <a:t>상표권 침해의 피해를 완전히 보상하기에 충분한 액수</a:t>
            </a:r>
            <a:r>
              <a:rPr lang="en-US" altLang="ko-KR" dirty="0" smtClean="0">
                <a:sym typeface="Wingdings" pitchFamily="2" charset="2"/>
              </a:rPr>
              <a:t>(18.10:6)</a:t>
            </a:r>
          </a:p>
          <a:p>
            <a:pPr lvl="1"/>
            <a:r>
              <a:rPr lang="ko-KR" altLang="en-US" dirty="0" smtClean="0">
                <a:sym typeface="Wingdings" pitchFamily="2" charset="2"/>
              </a:rPr>
              <a:t>저작권</a:t>
            </a:r>
            <a:r>
              <a:rPr lang="en-US" altLang="ko-KR" dirty="0" smtClean="0">
                <a:sym typeface="Wingdings" pitchFamily="2" charset="2"/>
              </a:rPr>
              <a:t>·</a:t>
            </a:r>
            <a:r>
              <a:rPr lang="ko-KR" altLang="en-US" dirty="0" smtClean="0">
                <a:sym typeface="Wingdings" pitchFamily="2" charset="2"/>
              </a:rPr>
              <a:t>상표권 침해품의 제조 또는 생성에 사용된 재료나 도구의 폐기</a:t>
            </a:r>
            <a:r>
              <a:rPr lang="en-US" altLang="ko-KR" dirty="0" smtClean="0">
                <a:sym typeface="Wingdings" pitchFamily="2" charset="2"/>
              </a:rPr>
              <a:t>(18.10:9): </a:t>
            </a:r>
            <a:r>
              <a:rPr lang="ko-KR" altLang="en-US" dirty="0" smtClean="0">
                <a:sym typeface="Wingdings" pitchFamily="2" charset="2"/>
              </a:rPr>
              <a:t>소유자 불문</a:t>
            </a:r>
            <a:r>
              <a:rPr lang="en-US" altLang="ko-KR" dirty="0" smtClean="0">
                <a:sym typeface="Wingdings" pitchFamily="2" charset="2"/>
              </a:rPr>
              <a:t>, ‘</a:t>
            </a:r>
            <a:r>
              <a:rPr lang="ko-KR" altLang="en-US" dirty="0" smtClean="0">
                <a:sym typeface="Wingdings" pitchFamily="2" charset="2"/>
              </a:rPr>
              <a:t>주로 사용</a:t>
            </a:r>
            <a:r>
              <a:rPr lang="en-US" altLang="ko-KR" dirty="0" smtClean="0">
                <a:sym typeface="Wingdings" pitchFamily="2" charset="2"/>
              </a:rPr>
              <a:t>’ </a:t>
            </a:r>
            <a:r>
              <a:rPr lang="ko-KR" altLang="en-US" dirty="0" smtClean="0">
                <a:sym typeface="Wingdings" pitchFamily="2" charset="2"/>
              </a:rPr>
              <a:t>요건 아님</a:t>
            </a:r>
            <a:r>
              <a:rPr lang="en-US" altLang="ko-KR" dirty="0" smtClean="0">
                <a:sym typeface="Wingdings" pitchFamily="2" charset="2"/>
              </a:rPr>
              <a:t>.</a:t>
            </a:r>
          </a:p>
          <a:p>
            <a:pPr lvl="1"/>
            <a:r>
              <a:rPr lang="ko-KR" altLang="en-US" dirty="0" err="1" smtClean="0">
                <a:sym typeface="Wingdings" pitchFamily="2" charset="2"/>
              </a:rPr>
              <a:t>침해품이나</a:t>
            </a:r>
            <a:r>
              <a:rPr lang="ko-KR" altLang="en-US" dirty="0" smtClean="0">
                <a:sym typeface="Wingdings" pitchFamily="2" charset="2"/>
              </a:rPr>
              <a:t> 서비스의 생산</a:t>
            </a:r>
            <a:r>
              <a:rPr lang="en-US" altLang="ko-KR" dirty="0" smtClean="0">
                <a:sym typeface="Wingdings" pitchFamily="2" charset="2"/>
              </a:rPr>
              <a:t>, </a:t>
            </a:r>
            <a:r>
              <a:rPr lang="ko-KR" altLang="en-US" dirty="0" smtClean="0">
                <a:sym typeface="Wingdings" pitchFamily="2" charset="2"/>
              </a:rPr>
              <a:t>유통</a:t>
            </a:r>
            <a:r>
              <a:rPr lang="en-US" altLang="ko-KR" dirty="0" smtClean="0">
                <a:sym typeface="Wingdings" pitchFamily="2" charset="2"/>
              </a:rPr>
              <a:t>, </a:t>
            </a:r>
            <a:r>
              <a:rPr lang="ko-KR" altLang="en-US" dirty="0" smtClean="0">
                <a:sym typeface="Wingdings" pitchFamily="2" charset="2"/>
              </a:rPr>
              <a:t>유통경로에 연루된 제</a:t>
            </a:r>
            <a:r>
              <a:rPr lang="en-US" altLang="ko-KR" dirty="0" smtClean="0">
                <a:sym typeface="Wingdings" pitchFamily="2" charset="2"/>
              </a:rPr>
              <a:t>3</a:t>
            </a:r>
            <a:r>
              <a:rPr lang="ko-KR" altLang="en-US" dirty="0" smtClean="0">
                <a:sym typeface="Wingdings" pitchFamily="2" charset="2"/>
              </a:rPr>
              <a:t>자의 신원 또는 그 자가 통제하는 모든 정보를 </a:t>
            </a:r>
            <a:r>
              <a:rPr lang="ko-KR" altLang="en-US" dirty="0" err="1" smtClean="0">
                <a:sym typeface="Wingdings" pitchFamily="2" charset="2"/>
              </a:rPr>
              <a:t>권리자에게</a:t>
            </a:r>
            <a:r>
              <a:rPr lang="ko-KR" altLang="en-US" dirty="0" smtClean="0">
                <a:sym typeface="Wingdings" pitchFamily="2" charset="2"/>
              </a:rPr>
              <a:t> 제공</a:t>
            </a:r>
            <a:r>
              <a:rPr lang="en-US" altLang="ko-KR" dirty="0" smtClean="0">
                <a:sym typeface="Wingdings" pitchFamily="2" charset="2"/>
              </a:rPr>
              <a:t>(18.10:10)</a:t>
            </a:r>
          </a:p>
          <a:p>
            <a:pPr lvl="1"/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19</a:t>
            </a:fld>
            <a:endParaRPr lang="ko-KR" altLang="en-US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한미 </a:t>
            </a:r>
            <a:r>
              <a:rPr lang="en-US" altLang="ko-KR" dirty="0" smtClean="0"/>
              <a:t>FTA</a:t>
            </a:r>
            <a:r>
              <a:rPr lang="ko-KR" altLang="en-US" dirty="0" smtClean="0"/>
              <a:t>와 지재권 최대주의</a:t>
            </a:r>
            <a:r>
              <a:rPr lang="en-US" altLang="ko-KR" dirty="0" smtClean="0"/>
              <a:t>(5)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ko-KR" altLang="en-US" dirty="0" smtClean="0"/>
              <a:t>지재권의</a:t>
            </a:r>
            <a:r>
              <a:rPr lang="en-US" altLang="ko-KR" dirty="0" smtClean="0"/>
              <a:t> </a:t>
            </a:r>
            <a:r>
              <a:rPr lang="ko-KR" altLang="en-US" dirty="0" smtClean="0"/>
              <a:t>세계화</a:t>
            </a:r>
            <a:endParaRPr lang="en-US" altLang="ko-KR" dirty="0" smtClean="0"/>
          </a:p>
          <a:p>
            <a:pPr marL="514350" indent="-514350">
              <a:buFont typeface="+mj-lt"/>
              <a:buAutoNum type="arabicPeriod"/>
            </a:pPr>
            <a:r>
              <a:rPr lang="ko-KR" altLang="en-US" dirty="0" smtClean="0"/>
              <a:t>지재권과 무역</a:t>
            </a:r>
            <a:endParaRPr lang="en-US" altLang="ko-KR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ko-KR" dirty="0" smtClean="0"/>
              <a:t>FTA</a:t>
            </a:r>
            <a:r>
              <a:rPr lang="ko-KR" altLang="en-US" dirty="0" smtClean="0"/>
              <a:t>와 지재권 정책</a:t>
            </a:r>
            <a:endParaRPr lang="en-US" altLang="ko-KR" dirty="0" smtClean="0"/>
          </a:p>
          <a:p>
            <a:pPr marL="514350" indent="-514350">
              <a:buFont typeface="+mj-lt"/>
              <a:buAutoNum type="arabicPeriod"/>
            </a:pPr>
            <a:r>
              <a:rPr lang="ko-KR" altLang="en-US" dirty="0" smtClean="0"/>
              <a:t>한미 </a:t>
            </a:r>
            <a:r>
              <a:rPr lang="en-US" altLang="ko-KR" dirty="0" smtClean="0"/>
              <a:t>FTA</a:t>
            </a:r>
            <a:r>
              <a:rPr lang="ko-KR" altLang="en-US" dirty="0" smtClean="0"/>
              <a:t>와 지재권 최대주의</a:t>
            </a:r>
            <a:endParaRPr lang="en-US" altLang="ko-KR" dirty="0" smtClean="0"/>
          </a:p>
          <a:p>
            <a:pPr marL="514350" indent="-514350">
              <a:buFont typeface="+mj-lt"/>
              <a:buAutoNum type="arabicPeriod"/>
            </a:pPr>
            <a:r>
              <a:rPr lang="ko-KR" altLang="en-US" dirty="0" smtClean="0"/>
              <a:t>대응 전략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지재권 집행 강화</a:t>
            </a:r>
            <a:r>
              <a:rPr lang="en-US" altLang="ko-KR" dirty="0" smtClean="0"/>
              <a:t>(2)</a:t>
            </a:r>
          </a:p>
          <a:p>
            <a:pPr lvl="1"/>
            <a:r>
              <a:rPr lang="ko-KR" altLang="en-US" dirty="0" smtClean="0"/>
              <a:t>일방적 구제제도</a:t>
            </a:r>
            <a:r>
              <a:rPr lang="en-US" altLang="ko-KR" dirty="0" smtClean="0"/>
              <a:t>(</a:t>
            </a:r>
            <a:r>
              <a:rPr lang="en-US" altLang="ko-KR" i="1" dirty="0" err="1" smtClean="0"/>
              <a:t>inaudita</a:t>
            </a:r>
            <a:r>
              <a:rPr lang="en-US" altLang="ko-KR" i="1" dirty="0" smtClean="0"/>
              <a:t> </a:t>
            </a:r>
            <a:r>
              <a:rPr lang="en-US" altLang="ko-KR" i="1" dirty="0" err="1" smtClean="0"/>
              <a:t>altera</a:t>
            </a:r>
            <a:r>
              <a:rPr lang="en-US" altLang="ko-KR" i="1" dirty="0" smtClean="0"/>
              <a:t> parte</a:t>
            </a:r>
            <a:r>
              <a:rPr lang="en-US" altLang="ko-KR" dirty="0" smtClean="0"/>
              <a:t>)(18.10:17)</a:t>
            </a:r>
          </a:p>
          <a:p>
            <a:pPr lvl="1"/>
            <a:r>
              <a:rPr lang="ko-KR" altLang="en-US" dirty="0" smtClean="0"/>
              <a:t>국경조치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환적물품에</a:t>
            </a:r>
            <a:r>
              <a:rPr lang="ko-KR" altLang="en-US" dirty="0" smtClean="0"/>
              <a:t> 대한 직권 국경조치 의무화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역담보</a:t>
            </a:r>
            <a:r>
              <a:rPr lang="ko-KR" altLang="en-US" dirty="0" smtClean="0"/>
              <a:t> 통관 제도 폐지</a:t>
            </a:r>
            <a:r>
              <a:rPr lang="en-US" altLang="ko-KR" dirty="0" smtClean="0"/>
              <a:t>(18.10:20)</a:t>
            </a:r>
          </a:p>
          <a:p>
            <a:pPr lvl="1"/>
            <a:r>
              <a:rPr lang="ko-KR" altLang="en-US" dirty="0" smtClean="0"/>
              <a:t>저작권 침해 </a:t>
            </a:r>
            <a:r>
              <a:rPr lang="ko-KR" altLang="en-US" dirty="0" err="1" smtClean="0"/>
              <a:t>형사벌의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비친고죄</a:t>
            </a:r>
            <a:r>
              <a:rPr lang="en-US" altLang="ko-KR" dirty="0" smtClean="0"/>
              <a:t>(18.10.26): </a:t>
            </a:r>
            <a:r>
              <a:rPr lang="ko-KR" altLang="en-US" dirty="0" smtClean="0"/>
              <a:t>상업적 규모의 침해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ko-KR" altLang="en-US" dirty="0" smtClean="0">
                <a:sym typeface="Wingdings" pitchFamily="2" charset="2"/>
              </a:rPr>
              <a:t>상업적 이익 또는 사적인 금전적 이득을 목적으로 한 고의 침해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ko-KR" altLang="en-US" dirty="0" smtClean="0">
                <a:sym typeface="Wingdings" pitchFamily="2" charset="2"/>
              </a:rPr>
              <a:t>금전적 이득</a:t>
            </a:r>
            <a:r>
              <a:rPr lang="en-US" altLang="ko-KR" dirty="0" smtClean="0">
                <a:sym typeface="Wingdings" pitchFamily="2" charset="2"/>
              </a:rPr>
              <a:t>: </a:t>
            </a:r>
            <a:r>
              <a:rPr lang="ko-KR" altLang="en-US" dirty="0" smtClean="0">
                <a:sym typeface="Wingdings" pitchFamily="2" charset="2"/>
              </a:rPr>
              <a:t>가치를 지닌 그 어떤 것의 수령이나 기대</a:t>
            </a:r>
            <a:r>
              <a:rPr lang="en-US" altLang="ko-KR" dirty="0" smtClean="0">
                <a:sym typeface="Wingdings" pitchFamily="2" charset="2"/>
              </a:rPr>
              <a:t>(receipt or expectation of anything of value)</a:t>
            </a:r>
          </a:p>
          <a:p>
            <a:pPr lvl="1"/>
            <a:r>
              <a:rPr lang="ko-KR" altLang="en-US" dirty="0" smtClean="0">
                <a:sym typeface="Wingdings" pitchFamily="2" charset="2"/>
              </a:rPr>
              <a:t>불법 라벨</a:t>
            </a:r>
            <a:r>
              <a:rPr lang="en-US" altLang="ko-KR" dirty="0" smtClean="0">
                <a:sym typeface="Wingdings" pitchFamily="2" charset="2"/>
              </a:rPr>
              <a:t>/</a:t>
            </a:r>
            <a:r>
              <a:rPr lang="ko-KR" altLang="en-US" dirty="0" smtClean="0">
                <a:sym typeface="Wingdings" pitchFamily="2" charset="2"/>
              </a:rPr>
              <a:t>포장</a:t>
            </a:r>
            <a:r>
              <a:rPr lang="en-US" altLang="ko-KR" dirty="0" smtClean="0">
                <a:sym typeface="Wingdings" pitchFamily="2" charset="2"/>
              </a:rPr>
              <a:t>(18.10:28): </a:t>
            </a:r>
            <a:r>
              <a:rPr lang="ko-KR" altLang="en-US" dirty="0" smtClean="0">
                <a:sym typeface="Wingdings" pitchFamily="2" charset="2"/>
              </a:rPr>
              <a:t>라벨 그 자체가 상표권</a:t>
            </a:r>
            <a:r>
              <a:rPr lang="en-US" altLang="ko-KR" dirty="0" smtClean="0">
                <a:sym typeface="Wingdings" pitchFamily="2" charset="2"/>
              </a:rPr>
              <a:t>, </a:t>
            </a:r>
            <a:r>
              <a:rPr lang="ko-KR" altLang="en-US" dirty="0" smtClean="0">
                <a:sym typeface="Wingdings" pitchFamily="2" charset="2"/>
              </a:rPr>
              <a:t>저작권 침해가 아닌 경우에도 형사처벌</a:t>
            </a:r>
            <a:endParaRPr lang="en-US" altLang="ko-KR" dirty="0" smtClean="0">
              <a:sym typeface="Wingdings" pitchFamily="2" charset="2"/>
            </a:endParaRPr>
          </a:p>
          <a:p>
            <a:pPr lvl="1"/>
            <a:r>
              <a:rPr lang="ko-KR" altLang="en-US" dirty="0" err="1" smtClean="0">
                <a:sym typeface="Wingdings" pitchFamily="2" charset="2"/>
              </a:rPr>
              <a:t>도촬규정</a:t>
            </a:r>
            <a:r>
              <a:rPr lang="en-US" altLang="ko-KR" dirty="0" smtClean="0">
                <a:sym typeface="Wingdings" pitchFamily="2" charset="2"/>
              </a:rPr>
              <a:t>(18.10:29): </a:t>
            </a:r>
            <a:r>
              <a:rPr lang="ko-KR" altLang="en-US" dirty="0" smtClean="0">
                <a:sym typeface="Wingdings" pitchFamily="2" charset="2"/>
              </a:rPr>
              <a:t>일부 복제도 포함 </a:t>
            </a:r>
            <a:r>
              <a:rPr lang="en-US" altLang="ko-KR" dirty="0" smtClean="0">
                <a:sym typeface="Wingdings" pitchFamily="2" charset="2"/>
              </a:rPr>
              <a:t>+ </a:t>
            </a:r>
            <a:r>
              <a:rPr lang="ko-KR" altLang="en-US" dirty="0" smtClean="0">
                <a:sym typeface="Wingdings" pitchFamily="2" charset="2"/>
              </a:rPr>
              <a:t>녹화장치를 사용하려고 시도하는 경우에도 형사처벌</a:t>
            </a:r>
            <a:endParaRPr lang="en-US" altLang="ko-KR" dirty="0" smtClean="0">
              <a:sym typeface="Wingdings" pitchFamily="2" charset="2"/>
            </a:endParaRPr>
          </a:p>
          <a:p>
            <a:pPr lvl="1"/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20</a:t>
            </a:fld>
            <a:endParaRPr lang="ko-KR" altLang="en-US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한미 </a:t>
            </a:r>
            <a:r>
              <a:rPr lang="en-US" altLang="ko-KR" dirty="0" smtClean="0"/>
              <a:t>FTA</a:t>
            </a:r>
            <a:r>
              <a:rPr lang="ko-KR" altLang="en-US" dirty="0" smtClean="0"/>
              <a:t>와 지재권 최대주의</a:t>
            </a:r>
            <a:r>
              <a:rPr lang="en-US" altLang="ko-KR" dirty="0" smtClean="0"/>
              <a:t>(6)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통상독재에 대한 민주적 통제</a:t>
            </a:r>
            <a:r>
              <a:rPr lang="en-US" altLang="ko-KR" dirty="0" smtClean="0"/>
              <a:t>(</a:t>
            </a:r>
            <a:r>
              <a:rPr lang="ko-KR" altLang="en-US" dirty="0" smtClean="0"/>
              <a:t>한미 </a:t>
            </a:r>
            <a:r>
              <a:rPr lang="en-US" altLang="ko-KR" dirty="0" smtClean="0"/>
              <a:t>FTA </a:t>
            </a:r>
            <a:r>
              <a:rPr lang="ko-KR" altLang="en-US" dirty="0" smtClean="0"/>
              <a:t>공동위원회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한</a:t>
            </a:r>
            <a:r>
              <a:rPr lang="en-US" altLang="ko-KR" dirty="0" smtClean="0"/>
              <a:t>EU FTA </a:t>
            </a:r>
            <a:r>
              <a:rPr lang="ko-KR" altLang="en-US" dirty="0" smtClean="0"/>
              <a:t>무역위원회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지재권 관료</a:t>
            </a:r>
            <a:r>
              <a:rPr lang="en-US" altLang="ko-KR" dirty="0" smtClean="0"/>
              <a:t>/</a:t>
            </a:r>
            <a:r>
              <a:rPr lang="ko-KR" altLang="en-US" dirty="0" smtClean="0"/>
              <a:t>지재권 전문가에 의한 내부자 </a:t>
            </a:r>
            <a:r>
              <a:rPr lang="ko-KR" altLang="en-US" dirty="0" err="1" smtClean="0"/>
              <a:t>거버넌스</a:t>
            </a:r>
            <a:r>
              <a:rPr lang="ko-KR" altLang="en-US" dirty="0" smtClean="0"/>
              <a:t> 체제의 개혁</a:t>
            </a:r>
            <a:endParaRPr lang="en-US" altLang="ko-KR" dirty="0" smtClean="0"/>
          </a:p>
          <a:p>
            <a:r>
              <a:rPr lang="ko-KR" altLang="en-US" dirty="0" smtClean="0"/>
              <a:t>특허청의 역할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구조 변경</a:t>
            </a:r>
            <a:endParaRPr lang="en-US" altLang="ko-KR" dirty="0" smtClean="0"/>
          </a:p>
          <a:p>
            <a:r>
              <a:rPr lang="ko-KR" altLang="en-US" dirty="0" smtClean="0"/>
              <a:t>비영리 민간영역의 개입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21</a:t>
            </a:fld>
            <a:endParaRPr lang="ko-KR" altLang="en-US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대응 전략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지재권의 무역관련성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중세유럽</a:t>
            </a:r>
            <a:r>
              <a:rPr lang="en-US" altLang="ko-KR" dirty="0" smtClean="0"/>
              <a:t>: </a:t>
            </a:r>
            <a:r>
              <a:rPr lang="ko-KR" altLang="en-US" dirty="0" smtClean="0"/>
              <a:t>중상주의 정책과 특허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19</a:t>
            </a:r>
            <a:r>
              <a:rPr lang="ko-KR" altLang="en-US" dirty="0" smtClean="0"/>
              <a:t>세기</a:t>
            </a:r>
            <a:r>
              <a:rPr lang="en-US" altLang="ko-KR" dirty="0" smtClean="0"/>
              <a:t>: </a:t>
            </a:r>
            <a:r>
              <a:rPr lang="ko-KR" altLang="en-US" dirty="0" smtClean="0"/>
              <a:t>자유무역과 특허반대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1980</a:t>
            </a:r>
            <a:r>
              <a:rPr lang="ko-KR" altLang="en-US" dirty="0" smtClean="0"/>
              <a:t>년대</a:t>
            </a:r>
            <a:r>
              <a:rPr lang="en-US" altLang="ko-KR" dirty="0" smtClean="0"/>
              <a:t>: </a:t>
            </a:r>
            <a:r>
              <a:rPr lang="ko-KR" altLang="en-US" dirty="0" smtClean="0"/>
              <a:t>미 통상법과 지재권의 연계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1990</a:t>
            </a:r>
            <a:r>
              <a:rPr lang="ko-KR" altLang="en-US" dirty="0" smtClean="0"/>
              <a:t>년대</a:t>
            </a:r>
            <a:r>
              <a:rPr lang="en-US" altLang="ko-KR" dirty="0" smtClean="0"/>
              <a:t>: TRIPS/NAFTA</a:t>
            </a:r>
          </a:p>
          <a:p>
            <a:pPr lvl="1"/>
            <a:r>
              <a:rPr lang="en-US" altLang="ko-KR" dirty="0" smtClean="0"/>
              <a:t>21</a:t>
            </a:r>
            <a:r>
              <a:rPr lang="ko-KR" altLang="en-US" dirty="0" smtClean="0"/>
              <a:t>세기</a:t>
            </a:r>
            <a:r>
              <a:rPr lang="en-US" altLang="ko-KR" dirty="0" smtClean="0"/>
              <a:t>: FTAs/ACTA/TPP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지재권의 세계화</a:t>
            </a:r>
            <a:r>
              <a:rPr lang="en-US" altLang="ko-KR" dirty="0" smtClean="0"/>
              <a:t>(1)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Forum Shift</a:t>
            </a:r>
          </a:p>
          <a:p>
            <a:pPr lvl="1"/>
            <a:r>
              <a:rPr lang="en-US" altLang="ko-KR" dirty="0" smtClean="0">
                <a:solidFill>
                  <a:srgbClr val="C00000"/>
                </a:solidFill>
              </a:rPr>
              <a:t>Horizontal Shift</a:t>
            </a:r>
          </a:p>
          <a:p>
            <a:pPr lvl="2"/>
            <a:r>
              <a:rPr lang="ko-KR" altLang="en-US" dirty="0" smtClean="0"/>
              <a:t>국가 또는 국가간 </a:t>
            </a:r>
            <a:r>
              <a:rPr lang="en-US" altLang="ko-KR" dirty="0" smtClean="0">
                <a:sym typeface="Wingdings" pitchFamily="2" charset="2"/>
              </a:rPr>
              <a:t> WIPO  WTO</a:t>
            </a:r>
            <a:endParaRPr lang="en-US" altLang="ko-KR" dirty="0" smtClean="0"/>
          </a:p>
          <a:p>
            <a:pPr lvl="1"/>
            <a:r>
              <a:rPr lang="en-US" altLang="ko-KR" dirty="0" smtClean="0">
                <a:solidFill>
                  <a:srgbClr val="C00000"/>
                </a:solidFill>
              </a:rPr>
              <a:t>Vertical Shift</a:t>
            </a:r>
          </a:p>
          <a:p>
            <a:pPr lvl="2"/>
            <a:r>
              <a:rPr lang="en-US" altLang="ko-KR" dirty="0" smtClean="0"/>
              <a:t>80</a:t>
            </a:r>
            <a:r>
              <a:rPr lang="ko-KR" altLang="en-US" dirty="0" smtClean="0"/>
              <a:t>년대</a:t>
            </a:r>
            <a:r>
              <a:rPr lang="en-US" altLang="ko-KR" dirty="0" smtClean="0"/>
              <a:t>: Bilateral</a:t>
            </a:r>
          </a:p>
          <a:p>
            <a:pPr lvl="2"/>
            <a:r>
              <a:rPr lang="en-US" altLang="ko-KR" dirty="0" smtClean="0"/>
              <a:t>90</a:t>
            </a:r>
            <a:r>
              <a:rPr lang="ko-KR" altLang="en-US" dirty="0" smtClean="0"/>
              <a:t>년대</a:t>
            </a:r>
            <a:r>
              <a:rPr lang="en-US" altLang="ko-KR" dirty="0" smtClean="0"/>
              <a:t>: Bilateral + Multilateral</a:t>
            </a:r>
          </a:p>
          <a:p>
            <a:pPr lvl="2"/>
            <a:r>
              <a:rPr lang="en-US" altLang="ko-KR" dirty="0" smtClean="0"/>
              <a:t>21</a:t>
            </a:r>
            <a:r>
              <a:rPr lang="ko-KR" altLang="en-US" dirty="0" smtClean="0"/>
              <a:t>세기</a:t>
            </a:r>
            <a:r>
              <a:rPr lang="en-US" altLang="ko-KR" dirty="0" smtClean="0"/>
              <a:t>: Bilateral + Plurilateral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지재권의</a:t>
            </a:r>
            <a:r>
              <a:rPr lang="en-US" altLang="ko-KR" dirty="0" smtClean="0"/>
              <a:t> </a:t>
            </a:r>
            <a:r>
              <a:rPr lang="ko-KR" altLang="en-US" dirty="0" smtClean="0"/>
              <a:t>세계화</a:t>
            </a:r>
            <a:r>
              <a:rPr lang="en-US" altLang="ko-KR" dirty="0" smtClean="0"/>
              <a:t>(2)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>
                <a:solidFill>
                  <a:srgbClr val="C00000"/>
                </a:solidFill>
              </a:rPr>
              <a:t>구조 중심의 거시적 해석</a:t>
            </a:r>
            <a:r>
              <a:rPr lang="en-US" altLang="ko-KR" b="0" dirty="0" smtClean="0">
                <a:solidFill>
                  <a:schemeClr val="tx1"/>
                </a:solidFill>
              </a:rPr>
              <a:t>: </a:t>
            </a:r>
            <a:r>
              <a:rPr lang="ko-KR" altLang="en-US" b="0" dirty="0" smtClean="0">
                <a:solidFill>
                  <a:schemeClr val="tx1"/>
                </a:solidFill>
              </a:rPr>
              <a:t>자본주의의 구조적 변화 </a:t>
            </a:r>
            <a:r>
              <a:rPr lang="en-US" altLang="ko-KR" b="0" dirty="0" smtClean="0">
                <a:solidFill>
                  <a:schemeClr val="tx1"/>
                </a:solidFill>
              </a:rPr>
              <a:t>+ </a:t>
            </a:r>
            <a:r>
              <a:rPr lang="ko-KR" altLang="en-US" b="0" dirty="0" err="1" smtClean="0">
                <a:solidFill>
                  <a:schemeClr val="tx1"/>
                </a:solidFill>
              </a:rPr>
              <a:t>초국적</a:t>
            </a:r>
            <a:r>
              <a:rPr lang="ko-KR" altLang="en-US" b="0" dirty="0" smtClean="0">
                <a:solidFill>
                  <a:schemeClr val="tx1"/>
                </a:solidFill>
              </a:rPr>
              <a:t> 자본의 경제적 권력 강화 </a:t>
            </a:r>
            <a:r>
              <a:rPr lang="en-US" altLang="ko-KR" b="0" dirty="0" smtClean="0">
                <a:solidFill>
                  <a:schemeClr val="tx1"/>
                </a:solidFill>
              </a:rPr>
              <a:t>+ </a:t>
            </a:r>
            <a:r>
              <a:rPr lang="ko-KR" altLang="en-US" b="0" dirty="0" smtClean="0">
                <a:solidFill>
                  <a:schemeClr val="tx1"/>
                </a:solidFill>
              </a:rPr>
              <a:t>헤게모니 국가의 경쟁력 강화 </a:t>
            </a:r>
            <a:r>
              <a:rPr lang="en-US" altLang="ko-KR" b="0" dirty="0" smtClean="0">
                <a:solidFill>
                  <a:schemeClr val="tx1"/>
                </a:solidFill>
                <a:sym typeface="Wingdings" pitchFamily="2" charset="2"/>
              </a:rPr>
              <a:t> </a:t>
            </a:r>
            <a:r>
              <a:rPr lang="ko-KR" altLang="en-US" b="0" dirty="0" smtClean="0">
                <a:solidFill>
                  <a:schemeClr val="tx1"/>
                </a:solidFill>
                <a:sym typeface="Wingdings" pitchFamily="2" charset="2"/>
              </a:rPr>
              <a:t>거대 기업에 유리한 지재권 규범의 세계화</a:t>
            </a:r>
            <a:endParaRPr lang="en-US" altLang="ko-KR" b="0" dirty="0" smtClean="0">
              <a:solidFill>
                <a:schemeClr val="tx1"/>
              </a:solidFill>
              <a:sym typeface="Wingdings" pitchFamily="2" charset="2"/>
            </a:endParaRPr>
          </a:p>
          <a:p>
            <a:r>
              <a:rPr lang="ko-KR" altLang="en-US" dirty="0" smtClean="0">
                <a:solidFill>
                  <a:srgbClr val="C00000"/>
                </a:solidFill>
                <a:sym typeface="Wingdings" pitchFamily="2" charset="2"/>
              </a:rPr>
              <a:t>행위자 중심의 미시적 해석</a:t>
            </a:r>
            <a:r>
              <a:rPr lang="en-US" altLang="ko-KR" b="0" dirty="0" smtClean="0">
                <a:solidFill>
                  <a:schemeClr val="tx1"/>
                </a:solidFill>
                <a:sym typeface="Wingdings" pitchFamily="2" charset="2"/>
              </a:rPr>
              <a:t>: </a:t>
            </a:r>
            <a:r>
              <a:rPr lang="ko-KR" altLang="en-US" b="0" dirty="0" smtClean="0">
                <a:solidFill>
                  <a:schemeClr val="tx1"/>
                </a:solidFill>
                <a:sym typeface="Wingdings" pitchFamily="2" charset="2"/>
              </a:rPr>
              <a:t>제약사</a:t>
            </a:r>
            <a:r>
              <a:rPr lang="en-US" altLang="ko-KR" b="0" dirty="0" smtClean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sym typeface="Wingdings" pitchFamily="2" charset="2"/>
              </a:rPr>
              <a:t>영화사</a:t>
            </a:r>
            <a:r>
              <a:rPr lang="en-US" altLang="ko-KR" b="0" dirty="0" smtClean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ko-KR" altLang="en-US" b="0" dirty="0" err="1" smtClean="0">
                <a:solidFill>
                  <a:schemeClr val="tx1"/>
                </a:solidFill>
                <a:sym typeface="Wingdings" pitchFamily="2" charset="2"/>
              </a:rPr>
              <a:t>소프트웨어사</a:t>
            </a:r>
            <a:r>
              <a:rPr lang="ko-KR" altLang="en-US" b="0" dirty="0" smtClean="0">
                <a:solidFill>
                  <a:schemeClr val="tx1"/>
                </a:solidFill>
                <a:sym typeface="Wingdings" pitchFamily="2" charset="2"/>
              </a:rPr>
              <a:t> 대표들의 조직적 로비 </a:t>
            </a:r>
            <a:r>
              <a:rPr lang="en-US" altLang="ko-KR" b="0" dirty="0" smtClean="0">
                <a:solidFill>
                  <a:schemeClr val="tx1"/>
                </a:solidFill>
                <a:sym typeface="Wingdings" pitchFamily="2" charset="2"/>
              </a:rPr>
              <a:t>(12</a:t>
            </a:r>
            <a:r>
              <a:rPr lang="ko-KR" altLang="en-US" b="0" dirty="0" smtClean="0">
                <a:solidFill>
                  <a:schemeClr val="tx1"/>
                </a:solidFill>
                <a:sym typeface="Wingdings" pitchFamily="2" charset="2"/>
              </a:rPr>
              <a:t>명의 </a:t>
            </a:r>
            <a:r>
              <a:rPr lang="en-US" altLang="ko-KR" b="0" dirty="0" smtClean="0">
                <a:solidFill>
                  <a:schemeClr val="tx1"/>
                </a:solidFill>
                <a:sym typeface="Wingdings" pitchFamily="2" charset="2"/>
              </a:rPr>
              <a:t>CEO</a:t>
            </a:r>
            <a:r>
              <a:rPr lang="ko-KR" altLang="en-US" b="0" dirty="0" smtClean="0">
                <a:solidFill>
                  <a:schemeClr val="tx1"/>
                </a:solidFill>
                <a:sym typeface="Wingdings" pitchFamily="2" charset="2"/>
              </a:rPr>
              <a:t>로 구성된 </a:t>
            </a:r>
            <a:r>
              <a:rPr lang="ko-KR" altLang="en-US" b="0" dirty="0" err="1" smtClean="0">
                <a:solidFill>
                  <a:schemeClr val="tx1"/>
                </a:solidFill>
                <a:sym typeface="Wingdings" pitchFamily="2" charset="2"/>
              </a:rPr>
              <a:t>지재권위원회</a:t>
            </a:r>
            <a:r>
              <a:rPr lang="en-US" altLang="ko-KR" b="0" dirty="0" smtClean="0">
                <a:solidFill>
                  <a:schemeClr val="tx1"/>
                </a:solidFill>
                <a:sym typeface="Wingdings" pitchFamily="2" charset="2"/>
              </a:rPr>
              <a:t>).</a:t>
            </a:r>
          </a:p>
          <a:p>
            <a:r>
              <a:rPr lang="ko-KR" altLang="en-US" dirty="0" smtClean="0">
                <a:solidFill>
                  <a:srgbClr val="C00000"/>
                </a:solidFill>
                <a:sym typeface="Wingdings" pitchFamily="2" charset="2"/>
              </a:rPr>
              <a:t>구조화된 행위자</a:t>
            </a:r>
            <a:r>
              <a:rPr lang="en-US" altLang="ko-KR" b="0" dirty="0" smtClean="0">
                <a:solidFill>
                  <a:schemeClr val="tx1"/>
                </a:solidFill>
                <a:sym typeface="Wingdings" pitchFamily="2" charset="2"/>
              </a:rPr>
              <a:t>: </a:t>
            </a:r>
            <a:r>
              <a:rPr lang="ko-KR" altLang="en-US" b="0" dirty="0" smtClean="0">
                <a:solidFill>
                  <a:schemeClr val="tx1"/>
                </a:solidFill>
                <a:sym typeface="Wingdings" pitchFamily="2" charset="2"/>
              </a:rPr>
              <a:t>행위자 </a:t>
            </a:r>
            <a:r>
              <a:rPr lang="en-US" altLang="ko-KR" b="0" dirty="0" smtClean="0">
                <a:solidFill>
                  <a:schemeClr val="tx1"/>
                </a:solidFill>
                <a:sym typeface="Wingdings" pitchFamily="2" charset="2"/>
              </a:rPr>
              <a:t> </a:t>
            </a:r>
            <a:r>
              <a:rPr lang="ko-KR" altLang="en-US" b="0" dirty="0" smtClean="0">
                <a:solidFill>
                  <a:schemeClr val="tx1"/>
                </a:solidFill>
                <a:sym typeface="Wingdings" pitchFamily="2" charset="2"/>
              </a:rPr>
              <a:t>제도 </a:t>
            </a:r>
            <a:r>
              <a:rPr lang="en-US" altLang="ko-KR" b="0" dirty="0" smtClean="0">
                <a:solidFill>
                  <a:schemeClr val="tx1"/>
                </a:solidFill>
                <a:sym typeface="Wingdings" pitchFamily="2" charset="2"/>
              </a:rPr>
              <a:t> </a:t>
            </a:r>
            <a:r>
              <a:rPr lang="ko-KR" altLang="en-US" b="0" dirty="0" smtClean="0">
                <a:solidFill>
                  <a:schemeClr val="tx1"/>
                </a:solidFill>
                <a:sym typeface="Wingdings" pitchFamily="2" charset="2"/>
              </a:rPr>
              <a:t>구조 </a:t>
            </a:r>
            <a:r>
              <a:rPr lang="en-US" altLang="ko-KR" b="0" dirty="0" smtClean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ko-KR" altLang="en-US" b="0" dirty="0" smtClean="0">
                <a:solidFill>
                  <a:schemeClr val="tx1"/>
                </a:solidFill>
                <a:sym typeface="Wingdings" pitchFamily="2" charset="2"/>
              </a:rPr>
              <a:t>지재권 최대주의에 저항하는 새로운 행위자</a:t>
            </a:r>
            <a:r>
              <a:rPr lang="en-US" altLang="ko-KR" b="0" dirty="0" smtClean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  <a:sym typeface="Wingdings" pitchFamily="2" charset="2"/>
              </a:rPr>
              <a:t>개도국에서 지재권 행정관료에 의한 내부자 </a:t>
            </a:r>
            <a:r>
              <a:rPr lang="ko-KR" altLang="en-US" b="0" dirty="0" err="1" smtClean="0">
                <a:solidFill>
                  <a:schemeClr val="tx1"/>
                </a:solidFill>
                <a:sym typeface="Wingdings" pitchFamily="2" charset="2"/>
              </a:rPr>
              <a:t>거버넌스</a:t>
            </a:r>
            <a:r>
              <a:rPr lang="en-US" altLang="ko-KR" b="0" dirty="0" smtClean="0">
                <a:solidFill>
                  <a:schemeClr val="tx1"/>
                </a:solidFill>
                <a:sym typeface="Wingdings" pitchFamily="2" charset="2"/>
              </a:rPr>
              <a:t>)</a:t>
            </a:r>
            <a:endParaRPr lang="ko-KR" altLang="en-US" b="0" dirty="0">
              <a:solidFill>
                <a:schemeClr val="tx1"/>
              </a:solidFill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지재권의 세계화</a:t>
            </a:r>
            <a:r>
              <a:rPr lang="en-US" altLang="ko-KR" dirty="0" smtClean="0"/>
              <a:t>(3)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지재권과</a:t>
            </a:r>
            <a:r>
              <a:rPr lang="en-US" altLang="ko-KR" dirty="0" smtClean="0"/>
              <a:t> </a:t>
            </a:r>
            <a:r>
              <a:rPr lang="ko-KR" altLang="en-US" dirty="0" smtClean="0"/>
              <a:t>무역</a:t>
            </a:r>
            <a:r>
              <a:rPr lang="en-US" altLang="ko-KR" dirty="0" smtClean="0"/>
              <a:t>(1)</a:t>
            </a:r>
            <a:endParaRPr lang="ko-KR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92896"/>
            <a:ext cx="8716590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51520" y="1353542"/>
            <a:ext cx="65527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국가별 지재권 무역 수지</a:t>
            </a:r>
            <a:endParaRPr lang="en-US" altLang="ko-KR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(World Trade Statistics 2010)</a:t>
            </a:r>
          </a:p>
          <a:p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www.wto.org/english/res_e/statis_e/its2010_e/its2010_e.pdf</a:t>
            </a:r>
            <a:endParaRPr lang="ko-KR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지재권과 무역</a:t>
            </a:r>
            <a:r>
              <a:rPr lang="en-US" altLang="ko-KR" dirty="0" smtClean="0"/>
              <a:t>(2)</a:t>
            </a:r>
            <a:endParaRPr lang="ko-KR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96752"/>
            <a:ext cx="8607609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직사각형 4"/>
          <p:cNvSpPr/>
          <p:nvPr/>
        </p:nvSpPr>
        <p:spPr>
          <a:xfrm>
            <a:off x="3491880" y="3140968"/>
            <a:ext cx="360040" cy="79208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395536" y="4293096"/>
            <a:ext cx="3528392" cy="21602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b="0" dirty="0" smtClean="0">
                <a:solidFill>
                  <a:schemeClr val="tx1"/>
                </a:solidFill>
              </a:rPr>
              <a:t>지재권 수출</a:t>
            </a:r>
            <a:r>
              <a:rPr lang="en-US" altLang="ko-KR" b="0" dirty="0" smtClean="0">
                <a:solidFill>
                  <a:schemeClr val="tx1"/>
                </a:solidFill>
              </a:rPr>
              <a:t>(receipt of royalties and licensing fees)</a:t>
            </a:r>
            <a:r>
              <a:rPr lang="ko-KR" altLang="en-US" b="0" dirty="0" smtClean="0">
                <a:solidFill>
                  <a:schemeClr val="tx1"/>
                </a:solidFill>
              </a:rPr>
              <a:t>는 북미와 유럽연합이 </a:t>
            </a:r>
            <a:r>
              <a:rPr lang="en-US" altLang="ko-KR" b="0" dirty="0" smtClean="0">
                <a:solidFill>
                  <a:schemeClr val="tx1"/>
                </a:solidFill>
              </a:rPr>
              <a:t>2000</a:t>
            </a:r>
            <a:r>
              <a:rPr lang="ko-KR" altLang="en-US" b="0" dirty="0" smtClean="0">
                <a:solidFill>
                  <a:schemeClr val="tx1"/>
                </a:solidFill>
              </a:rPr>
              <a:t>년 </a:t>
            </a:r>
            <a:r>
              <a:rPr lang="en-US" altLang="ko-KR" b="0" dirty="0" smtClean="0">
                <a:solidFill>
                  <a:schemeClr val="tx1"/>
                </a:solidFill>
              </a:rPr>
              <a:t>82.9%, 2009</a:t>
            </a:r>
            <a:r>
              <a:rPr lang="ko-KR" altLang="en-US" b="0" dirty="0" smtClean="0">
                <a:solidFill>
                  <a:schemeClr val="tx1"/>
                </a:solidFill>
              </a:rPr>
              <a:t>년 </a:t>
            </a:r>
            <a:r>
              <a:rPr lang="en-US" altLang="ko-KR" b="0" dirty="0" smtClean="0">
                <a:solidFill>
                  <a:schemeClr val="tx1"/>
                </a:solidFill>
              </a:rPr>
              <a:t>83.2%.</a:t>
            </a:r>
          </a:p>
          <a:p>
            <a:r>
              <a:rPr lang="en-US" altLang="ko-KR" b="0" dirty="0" smtClean="0">
                <a:solidFill>
                  <a:schemeClr val="tx1"/>
                </a:solidFill>
              </a:rPr>
              <a:t>2008</a:t>
            </a:r>
            <a:r>
              <a:rPr lang="ko-KR" altLang="en-US" b="0" dirty="0" smtClean="0">
                <a:solidFill>
                  <a:schemeClr val="tx1"/>
                </a:solidFill>
              </a:rPr>
              <a:t>년 기준</a:t>
            </a:r>
            <a:r>
              <a:rPr lang="en-US" altLang="ko-KR" b="0" dirty="0" smtClean="0">
                <a:solidFill>
                  <a:schemeClr val="tx1"/>
                </a:solidFill>
              </a:rPr>
              <a:t>, </a:t>
            </a:r>
            <a:r>
              <a:rPr lang="ko-KR" altLang="en-US" b="0" dirty="0" smtClean="0">
                <a:solidFill>
                  <a:schemeClr val="tx1"/>
                </a:solidFill>
              </a:rPr>
              <a:t>상위 </a:t>
            </a:r>
            <a:r>
              <a:rPr lang="en-US" altLang="ko-KR" b="0" dirty="0" smtClean="0">
                <a:solidFill>
                  <a:schemeClr val="tx1"/>
                </a:solidFill>
              </a:rPr>
              <a:t>15</a:t>
            </a:r>
            <a:r>
              <a:rPr lang="ko-KR" altLang="en-US" b="0" dirty="0" smtClean="0">
                <a:solidFill>
                  <a:schemeClr val="tx1"/>
                </a:solidFill>
              </a:rPr>
              <a:t>개국 중 미국 </a:t>
            </a:r>
            <a:r>
              <a:rPr lang="en-US" altLang="ko-KR" b="0" dirty="0" smtClean="0">
                <a:solidFill>
                  <a:schemeClr val="tx1"/>
                </a:solidFill>
              </a:rPr>
              <a:t>43.7%, </a:t>
            </a:r>
            <a:r>
              <a:rPr lang="ko-KR" altLang="en-US" b="0" dirty="0" smtClean="0">
                <a:solidFill>
                  <a:schemeClr val="tx1"/>
                </a:solidFill>
              </a:rPr>
              <a:t>유럽연합 </a:t>
            </a:r>
            <a:r>
              <a:rPr lang="en-US" altLang="ko-KR" b="0" dirty="0" smtClean="0">
                <a:solidFill>
                  <a:schemeClr val="tx1"/>
                </a:solidFill>
              </a:rPr>
              <a:t>32.6%(</a:t>
            </a:r>
            <a:r>
              <a:rPr lang="ko-KR" altLang="en-US" b="0" dirty="0" smtClean="0">
                <a:solidFill>
                  <a:schemeClr val="tx1"/>
                </a:solidFill>
              </a:rPr>
              <a:t>대외 </a:t>
            </a:r>
            <a:r>
              <a:rPr lang="en-US" altLang="ko-KR" b="0" dirty="0" smtClean="0">
                <a:solidFill>
                  <a:schemeClr val="tx1"/>
                </a:solidFill>
              </a:rPr>
              <a:t>17.1%), </a:t>
            </a:r>
            <a:r>
              <a:rPr lang="ko-KR" altLang="en-US" b="0" dirty="0" smtClean="0">
                <a:solidFill>
                  <a:schemeClr val="tx1"/>
                </a:solidFill>
              </a:rPr>
              <a:t>일본 </a:t>
            </a:r>
            <a:r>
              <a:rPr lang="en-US" altLang="ko-KR" b="0" dirty="0" smtClean="0">
                <a:solidFill>
                  <a:schemeClr val="tx1"/>
                </a:solidFill>
              </a:rPr>
              <a:t>12.2%, </a:t>
            </a:r>
            <a:r>
              <a:rPr lang="ko-KR" altLang="en-US" b="0" dirty="0" smtClean="0">
                <a:solidFill>
                  <a:schemeClr val="tx1"/>
                </a:solidFill>
              </a:rPr>
              <a:t>합계 </a:t>
            </a:r>
            <a:r>
              <a:rPr lang="en-US" altLang="ko-KR" b="0" dirty="0" smtClean="0">
                <a:solidFill>
                  <a:schemeClr val="tx1"/>
                </a:solidFill>
              </a:rPr>
              <a:t>88.5% </a:t>
            </a:r>
            <a:r>
              <a:rPr lang="ko-KR" altLang="en-US" b="0" dirty="0" smtClean="0">
                <a:solidFill>
                  <a:schemeClr val="tx1"/>
                </a:solidFill>
              </a:rPr>
              <a:t>차지</a:t>
            </a:r>
            <a:r>
              <a:rPr lang="en-US" altLang="ko-KR" b="0" dirty="0" smtClean="0">
                <a:solidFill>
                  <a:schemeClr val="tx1"/>
                </a:solidFill>
              </a:rPr>
              <a:t>(Extra-EU</a:t>
            </a:r>
            <a:r>
              <a:rPr lang="ko-KR" altLang="en-US" b="0" dirty="0" smtClean="0">
                <a:solidFill>
                  <a:schemeClr val="tx1"/>
                </a:solidFill>
              </a:rPr>
              <a:t>만 포함하면</a:t>
            </a:r>
            <a:r>
              <a:rPr lang="en-US" altLang="ko-KR" b="0" dirty="0" smtClean="0">
                <a:solidFill>
                  <a:schemeClr val="tx1"/>
                </a:solidFill>
              </a:rPr>
              <a:t> 73%).</a:t>
            </a:r>
          </a:p>
          <a:p>
            <a:r>
              <a:rPr lang="ko-KR" altLang="en-US" b="0" dirty="0" smtClean="0">
                <a:solidFill>
                  <a:schemeClr val="tx1"/>
                </a:solidFill>
              </a:rPr>
              <a:t>한국은 </a:t>
            </a:r>
            <a:r>
              <a:rPr lang="en-US" altLang="ko-KR" b="0" dirty="0" smtClean="0">
                <a:solidFill>
                  <a:schemeClr val="tx1"/>
                </a:solidFill>
              </a:rPr>
              <a:t>1.1%</a:t>
            </a:r>
            <a:r>
              <a:rPr lang="ko-KR" altLang="en-US" b="0" dirty="0" smtClean="0">
                <a:solidFill>
                  <a:schemeClr val="tx1"/>
                </a:solidFill>
              </a:rPr>
              <a:t>로 스위스</a:t>
            </a:r>
            <a:r>
              <a:rPr lang="en-US" altLang="ko-KR" b="0" dirty="0" smtClean="0">
                <a:solidFill>
                  <a:schemeClr val="tx1"/>
                </a:solidFill>
              </a:rPr>
              <a:t>(5.9%), </a:t>
            </a:r>
            <a:r>
              <a:rPr lang="ko-KR" altLang="en-US" b="0" dirty="0" smtClean="0">
                <a:solidFill>
                  <a:schemeClr val="tx1"/>
                </a:solidFill>
              </a:rPr>
              <a:t>캐나다</a:t>
            </a:r>
            <a:r>
              <a:rPr lang="en-US" altLang="ko-KR" b="0" dirty="0" smtClean="0">
                <a:solidFill>
                  <a:schemeClr val="tx1"/>
                </a:solidFill>
              </a:rPr>
              <a:t>(1.7%)</a:t>
            </a:r>
            <a:r>
              <a:rPr lang="ko-KR" altLang="en-US" b="0" dirty="0" smtClean="0">
                <a:solidFill>
                  <a:schemeClr val="tx1"/>
                </a:solidFill>
              </a:rPr>
              <a:t>에 이어 </a:t>
            </a:r>
            <a:r>
              <a:rPr lang="en-US" altLang="ko-KR" b="0" dirty="0" smtClean="0">
                <a:solidFill>
                  <a:schemeClr val="tx1"/>
                </a:solidFill>
              </a:rPr>
              <a:t>6</a:t>
            </a:r>
            <a:r>
              <a:rPr lang="ko-KR" altLang="en-US" b="0" dirty="0" smtClean="0">
                <a:solidFill>
                  <a:schemeClr val="tx1"/>
                </a:solidFill>
              </a:rPr>
              <a:t>위</a:t>
            </a:r>
            <a:r>
              <a:rPr lang="en-US" altLang="ko-KR" b="0" dirty="0" smtClean="0">
                <a:solidFill>
                  <a:schemeClr val="tx1"/>
                </a:solidFill>
              </a:rPr>
              <a:t>.</a:t>
            </a:r>
          </a:p>
          <a:p>
            <a:r>
              <a:rPr lang="ko-KR" altLang="en-US" b="0" dirty="0" smtClean="0">
                <a:solidFill>
                  <a:schemeClr val="tx1"/>
                </a:solidFill>
              </a:rPr>
              <a:t>미국</a:t>
            </a:r>
            <a:r>
              <a:rPr lang="en-US" altLang="ko-KR" b="0" dirty="0" smtClean="0">
                <a:solidFill>
                  <a:schemeClr val="tx1"/>
                </a:solidFill>
              </a:rPr>
              <a:t>(915,99M : 266,16M), </a:t>
            </a:r>
            <a:r>
              <a:rPr lang="ko-KR" altLang="en-US" b="0" dirty="0" smtClean="0">
                <a:solidFill>
                  <a:schemeClr val="tx1"/>
                </a:solidFill>
              </a:rPr>
              <a:t>일본</a:t>
            </a:r>
            <a:r>
              <a:rPr lang="en-US" altLang="ko-KR" b="0" dirty="0" smtClean="0">
                <a:solidFill>
                  <a:schemeClr val="tx1"/>
                </a:solidFill>
              </a:rPr>
              <a:t>(256.81M : 182.74M)</a:t>
            </a:r>
            <a:r>
              <a:rPr lang="ko-KR" altLang="en-US" b="0" dirty="0" smtClean="0">
                <a:solidFill>
                  <a:schemeClr val="tx1"/>
                </a:solidFill>
              </a:rPr>
              <a:t>을 제외한 모든 나라가 무역수지</a:t>
            </a:r>
            <a:r>
              <a:rPr lang="en-US" altLang="ko-KR" b="0" dirty="0" smtClean="0">
                <a:solidFill>
                  <a:schemeClr val="tx1"/>
                </a:solidFill>
              </a:rPr>
              <a:t> </a:t>
            </a:r>
            <a:r>
              <a:rPr lang="ko-KR" altLang="en-US" b="0" dirty="0" smtClean="0">
                <a:solidFill>
                  <a:schemeClr val="tx1"/>
                </a:solidFill>
              </a:rPr>
              <a:t>적자</a:t>
            </a:r>
            <a:r>
              <a:rPr lang="en-US" altLang="ko-KR" b="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지재권과 무역</a:t>
            </a:r>
            <a:r>
              <a:rPr lang="en-US" altLang="ko-KR" dirty="0" smtClean="0"/>
              <a:t>(3)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지재권과 무역</a:t>
            </a:r>
            <a:r>
              <a:rPr lang="en-US" altLang="ko-KR" dirty="0" smtClean="0"/>
              <a:t>(4)</a:t>
            </a:r>
            <a:endParaRPr lang="ko-KR" alt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449921"/>
            <a:ext cx="8229600" cy="2339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1359-9464-42CC-946D-EF45A99A0992}" type="slidenum">
              <a:rPr lang="ko-KR" altLang="en-US" smtClean="0"/>
              <a:pPr/>
              <a:t>9</a:t>
            </a:fld>
            <a:endParaRPr lang="ko-KR" altLang="en-US"/>
          </a:p>
        </p:txBody>
      </p:sp>
      <p:graphicFrame>
        <p:nvGraphicFramePr>
          <p:cNvPr id="5" name="차트 4"/>
          <p:cNvGraphicFramePr/>
          <p:nvPr/>
        </p:nvGraphicFramePr>
        <p:xfrm>
          <a:off x="467544" y="3933056"/>
          <a:ext cx="8208912" cy="2623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1365</TotalTime>
  <Words>1151</Words>
  <Application>Microsoft Office PowerPoint</Application>
  <PresentationFormat>화면 슬라이드 쇼(4:3)</PresentationFormat>
  <Paragraphs>136</Paragraphs>
  <Slides>21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2" baseType="lpstr">
      <vt:lpstr>고구려 벽화</vt:lpstr>
      <vt:lpstr>FTA 시대의 지재권 전략</vt:lpstr>
      <vt:lpstr>목차</vt:lpstr>
      <vt:lpstr>지재권의 세계화(1)</vt:lpstr>
      <vt:lpstr>지재권의 세계화(2)</vt:lpstr>
      <vt:lpstr>지재권의 세계화(3)</vt:lpstr>
      <vt:lpstr>지재권과 무역(1)</vt:lpstr>
      <vt:lpstr>지재권과 무역(2)</vt:lpstr>
      <vt:lpstr>지재권과 무역(3)</vt:lpstr>
      <vt:lpstr>지재권과 무역(4)</vt:lpstr>
      <vt:lpstr>FTA와 지재권 정책(1)</vt:lpstr>
      <vt:lpstr>FTA와 지재권 정책(2)</vt:lpstr>
      <vt:lpstr>FTA와 지재권 정책(3)</vt:lpstr>
      <vt:lpstr>FTA와 지재권 정책(4)</vt:lpstr>
      <vt:lpstr>FTA와 지재권 정책(5)</vt:lpstr>
      <vt:lpstr>한미 FTA와 지재권 최대주의(1)</vt:lpstr>
      <vt:lpstr>한미 FTA와 지재권 최대주의(2)</vt:lpstr>
      <vt:lpstr>한미 FTA와 지재권 최대주의(3)</vt:lpstr>
      <vt:lpstr>한미 FTA와 지재권 최대주의(4)</vt:lpstr>
      <vt:lpstr>한미 FTA와 지재권 최대주의(5)</vt:lpstr>
      <vt:lpstr>한미 FTA와 지재권 최대주의(6)</vt:lpstr>
      <vt:lpstr>대응 전략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FTA 시대의 지재권 전략</dc:title>
  <dc:creator>hsnam.jh</dc:creator>
  <cp:lastModifiedBy>hsnam.jh</cp:lastModifiedBy>
  <cp:revision>9</cp:revision>
  <dcterms:created xsi:type="dcterms:W3CDTF">2011-09-25T08:16:06Z</dcterms:created>
  <dcterms:modified xsi:type="dcterms:W3CDTF">2011-09-27T12:12:34Z</dcterms:modified>
</cp:coreProperties>
</file>