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58" r:id="rId5"/>
    <p:sldId id="257"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2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_1.xlsx"/></Relationships>
</file>

<file path=ppt/charts/chart1.xml><?xml version="1.0" encoding="utf-8"?>
<c:chartSpace xmlns:c="http://schemas.openxmlformats.org/drawingml/2006/chart" xmlns:a="http://schemas.openxmlformats.org/drawingml/2006/main" xmlns:r="http://schemas.openxmlformats.org/officeDocument/2006/relationships">
  <c:lang val="ko-KR"/>
  <c:chart>
    <c:title>
      <c:layout/>
    </c:title>
    <c:view3D>
      <c:rotX val="30"/>
      <c:perspective val="30"/>
    </c:view3D>
    <c:plotArea>
      <c:layout/>
      <c:pie3DChart>
        <c:varyColors val="1"/>
        <c:ser>
          <c:idx val="0"/>
          <c:order val="0"/>
          <c:tx>
            <c:strRef>
              <c:f>Sheet1!$B$1</c:f>
              <c:strCache>
                <c:ptCount val="1"/>
                <c:pt idx="0">
                  <c:v>한글본 동등한 정본 조약</c:v>
                </c:pt>
              </c:strCache>
            </c:strRef>
          </c:tx>
          <c:explosion val="4"/>
          <c:dLbls>
            <c:dLbl>
              <c:idx val="0"/>
              <c:layout/>
              <c:showVal val="1"/>
            </c:dLbl>
            <c:dLbl>
              <c:idx val="1"/>
              <c:layout/>
              <c:showVal val="1"/>
            </c:dLbl>
            <c:delete val="1"/>
          </c:dLbls>
          <c:cat>
            <c:strRef>
              <c:f>Sheet1!$A$2:$A$3</c:f>
              <c:strCache>
                <c:ptCount val="2"/>
                <c:pt idx="0">
                  <c:v>정본 아님</c:v>
                </c:pt>
                <c:pt idx="1">
                  <c:v>동등한 정본</c:v>
                </c:pt>
              </c:strCache>
            </c:strRef>
          </c:cat>
          <c:val>
            <c:numRef>
              <c:f>Sheet1!$B$2:$B$3</c:f>
              <c:numCache>
                <c:formatCode>General</c:formatCode>
                <c:ptCount val="2"/>
                <c:pt idx="0">
                  <c:v>432</c:v>
                </c:pt>
                <c:pt idx="1">
                  <c:v>71</c:v>
                </c:pt>
              </c:numCache>
            </c:numRef>
          </c:val>
        </c:ser>
      </c:pie3DChart>
    </c:plotArea>
    <c:legend>
      <c:legendPos val="r"/>
      <c:layout>
        <c:manualLayout>
          <c:xMode val="edge"/>
          <c:yMode val="edge"/>
          <c:x val="0.67192732837907987"/>
          <c:y val="0.34037683627847565"/>
          <c:w val="0.32807267162092019"/>
          <c:h val="0.56401858899297419"/>
        </c:manualLayout>
      </c:layout>
    </c:legend>
    <c:plotVisOnly val="1"/>
  </c:chart>
  <c:txPr>
    <a:bodyPr/>
    <a:lstStyle/>
    <a:p>
      <a:pPr>
        <a:defRPr sz="1800"/>
      </a:pPr>
      <a:endParaRPr lang="ko-KR"/>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dirty="0" smtClean="0"/>
              <a:t>마스터 제목 스타일 편집</a:t>
            </a:r>
            <a:endParaRPr lang="ko-KR" altLang="en-US" dirty="0"/>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dirty="0" smtClean="0"/>
              <a:t>마스터 부제목 스타일 편집</a:t>
            </a:r>
            <a:endParaRPr lang="ko-KR" altLang="en-US" dirty="0"/>
          </a:p>
        </p:txBody>
      </p:sp>
      <p:sp>
        <p:nvSpPr>
          <p:cNvPr id="4" name="날짜 개체 틀 3"/>
          <p:cNvSpPr>
            <a:spLocks noGrp="1"/>
          </p:cNvSpPr>
          <p:nvPr>
            <p:ph type="dt" sz="half" idx="10"/>
          </p:nvPr>
        </p:nvSpPr>
        <p:spPr/>
        <p:txBody>
          <a:bodyPr/>
          <a:lstStyle/>
          <a:p>
            <a:fld id="{1EA125EC-7BE6-4CD1-A0BB-EDCA91AFFEBC}" type="datetimeFigureOut">
              <a:rPr lang="ko-KR" altLang="en-US" smtClean="0"/>
              <a:t>2011-09-23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5602660-EE3D-4D51-9985-2E7572634FE7}" type="slidenum">
              <a:rPr lang="ko-KR" altLang="en-US" smtClean="0"/>
              <a:t>‹#›</a:t>
            </a:fld>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1EA125EC-7BE6-4CD1-A0BB-EDCA91AFFEBC}" type="datetimeFigureOut">
              <a:rPr lang="ko-KR" altLang="en-US" smtClean="0"/>
              <a:t>2011-09-23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5602660-EE3D-4D51-9985-2E7572634FE7}" type="slidenum">
              <a:rPr lang="ko-KR" altLang="en-US" smtClean="0"/>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1EA125EC-7BE6-4CD1-A0BB-EDCA91AFFEBC}" type="datetimeFigureOut">
              <a:rPr lang="ko-KR" altLang="en-US" smtClean="0"/>
              <a:t>2011-09-23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5602660-EE3D-4D51-9985-2E7572634FE7}" type="slidenum">
              <a:rPr lang="ko-KR" altLang="en-US" smtClean="0"/>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atin typeface="Times New Roman" pitchFamily="18" charset="0"/>
                <a:cs typeface="Times New Roman" pitchFamily="18" charset="0"/>
              </a:defRPr>
            </a:lvl1pPr>
          </a:lstStyle>
          <a:p>
            <a:r>
              <a:rPr lang="ko-KR" altLang="en-US" dirty="0" smtClean="0"/>
              <a:t>마스터 제목 스타일 편집</a:t>
            </a:r>
            <a:endParaRPr lang="ko-KR" altLang="en-US" dirty="0"/>
          </a:p>
        </p:txBody>
      </p:sp>
      <p:sp>
        <p:nvSpPr>
          <p:cNvPr id="3" name="내용 개체 틀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날짜 개체 틀 3"/>
          <p:cNvSpPr>
            <a:spLocks noGrp="1"/>
          </p:cNvSpPr>
          <p:nvPr>
            <p:ph type="dt" sz="half" idx="10"/>
          </p:nvPr>
        </p:nvSpPr>
        <p:spPr/>
        <p:txBody>
          <a:bodyPr/>
          <a:lstStyle/>
          <a:p>
            <a:fld id="{1EA125EC-7BE6-4CD1-A0BB-EDCA91AFFEBC}" type="datetimeFigureOut">
              <a:rPr lang="ko-KR" altLang="en-US" smtClean="0"/>
              <a:t>2011-09-23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5602660-EE3D-4D51-9985-2E7572634FE7}" type="slidenum">
              <a:rPr lang="ko-KR" altLang="en-US" smtClean="0"/>
              <a:t>‹#›</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1EA125EC-7BE6-4CD1-A0BB-EDCA91AFFEBC}" type="datetimeFigureOut">
              <a:rPr lang="ko-KR" altLang="en-US" smtClean="0"/>
              <a:t>2011-09-23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5602660-EE3D-4D51-9985-2E7572634FE7}" type="slidenum">
              <a:rPr lang="ko-KR" altLang="en-US" smtClean="0"/>
              <a:t>‹#›</a:t>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1EA125EC-7BE6-4CD1-A0BB-EDCA91AFFEBC}" type="datetimeFigureOut">
              <a:rPr lang="ko-KR" altLang="en-US" smtClean="0"/>
              <a:t>2011-09-23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B5602660-EE3D-4D51-9985-2E7572634FE7}" type="slidenum">
              <a:rPr lang="ko-KR" altLang="en-US" smtClean="0"/>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1EA125EC-7BE6-4CD1-A0BB-EDCA91AFFEBC}" type="datetimeFigureOut">
              <a:rPr lang="ko-KR" altLang="en-US" smtClean="0"/>
              <a:t>2011-09-23</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B5602660-EE3D-4D51-9985-2E7572634FE7}" type="slidenum">
              <a:rPr lang="ko-KR" altLang="en-US" smtClean="0"/>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1EA125EC-7BE6-4CD1-A0BB-EDCA91AFFEBC}" type="datetimeFigureOut">
              <a:rPr lang="ko-KR" altLang="en-US" smtClean="0"/>
              <a:t>2011-09-23</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B5602660-EE3D-4D51-9985-2E7572634FE7}" type="slidenum">
              <a:rPr lang="ko-KR" altLang="en-US" smtClean="0"/>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1EA125EC-7BE6-4CD1-A0BB-EDCA91AFFEBC}" type="datetimeFigureOut">
              <a:rPr lang="ko-KR" altLang="en-US" smtClean="0"/>
              <a:t>2011-09-23</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B5602660-EE3D-4D51-9985-2E7572634FE7}" type="slidenum">
              <a:rPr lang="ko-KR" altLang="en-US" smtClean="0"/>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1EA125EC-7BE6-4CD1-A0BB-EDCA91AFFEBC}" type="datetimeFigureOut">
              <a:rPr lang="ko-KR" altLang="en-US" smtClean="0"/>
              <a:t>2011-09-23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B5602660-EE3D-4D51-9985-2E7572634FE7}" type="slidenum">
              <a:rPr lang="ko-KR" altLang="en-US" smtClean="0"/>
              <a:t>‹#›</a:t>
            </a:fld>
            <a:endParaRPr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1EA125EC-7BE6-4CD1-A0BB-EDCA91AFFEBC}" type="datetimeFigureOut">
              <a:rPr lang="ko-KR" altLang="en-US" smtClean="0"/>
              <a:t>2011-09-23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B5602660-EE3D-4D51-9985-2E7572634FE7}" type="slidenum">
              <a:rPr lang="ko-KR" altLang="en-US" smtClean="0"/>
              <a:t>‹#›</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A125EC-7BE6-4CD1-A0BB-EDCA91AFFEBC}" type="datetimeFigureOut">
              <a:rPr lang="ko-KR" altLang="en-US" smtClean="0"/>
              <a:t>2011-09-23</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602660-EE3D-4D51-9985-2E7572634FE7}" type="slidenum">
              <a:rPr lang="ko-KR" altLang="en-US" smtClean="0"/>
              <a:t>‹#›</a:t>
            </a:fld>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smtClean="0">
                <a:latin typeface="Times New Roman" pitchFamily="18" charset="0"/>
                <a:cs typeface="Times New Roman" pitchFamily="18" charset="0"/>
              </a:rPr>
              <a:t>FTA</a:t>
            </a:r>
            <a:r>
              <a:rPr lang="ko-KR" altLang="en-US" dirty="0" smtClean="0">
                <a:latin typeface="Times New Roman" pitchFamily="18" charset="0"/>
                <a:cs typeface="Times New Roman" pitchFamily="18" charset="0"/>
              </a:rPr>
              <a:t>와 번역 문제</a:t>
            </a:r>
            <a:endParaRPr lang="ko-KR" altLang="en-US" dirty="0">
              <a:latin typeface="Times New Roman" pitchFamily="18" charset="0"/>
              <a:cs typeface="Times New Roman" pitchFamily="18" charset="0"/>
            </a:endParaRPr>
          </a:p>
        </p:txBody>
      </p:sp>
      <p:sp>
        <p:nvSpPr>
          <p:cNvPr id="3" name="부제목 2"/>
          <p:cNvSpPr>
            <a:spLocks noGrp="1"/>
          </p:cNvSpPr>
          <p:nvPr>
            <p:ph type="subTitle" idx="1"/>
          </p:nvPr>
        </p:nvSpPr>
        <p:spPr/>
        <p:txBody>
          <a:bodyPr/>
          <a:lstStyle/>
          <a:p>
            <a:endParaRPr lang="ko-KR"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디자인</a:t>
            </a:r>
            <a:endParaRPr lang="ko-KR" altLang="en-US"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1915456" y="1600200"/>
            <a:ext cx="5313087"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번역 오류 사례</a:t>
            </a:r>
            <a:r>
              <a:rPr lang="en-US" altLang="ko-KR" dirty="0" smtClean="0"/>
              <a:t>(1) - </a:t>
            </a:r>
            <a:r>
              <a:rPr lang="ko-KR" altLang="en-US" dirty="0" smtClean="0"/>
              <a:t>한미</a:t>
            </a:r>
            <a:endParaRPr lang="ko-KR" altLang="en-US" dirty="0"/>
          </a:p>
        </p:txBody>
      </p:sp>
      <p:sp>
        <p:nvSpPr>
          <p:cNvPr id="3" name="내용 개체 틀 2"/>
          <p:cNvSpPr>
            <a:spLocks noGrp="1"/>
          </p:cNvSpPr>
          <p:nvPr>
            <p:ph idx="1"/>
          </p:nvPr>
        </p:nvSpPr>
        <p:spPr/>
        <p:txBody>
          <a:bodyPr/>
          <a:lstStyle/>
          <a:p>
            <a:pPr lvl="0" fontAlgn="base"/>
            <a:r>
              <a:rPr lang="ko-KR" altLang="en-US" b="1" dirty="0"/>
              <a:t>영문</a:t>
            </a:r>
            <a:r>
              <a:rPr lang="en-US" altLang="ko-KR" dirty="0"/>
              <a:t>: listing pharmaceutical products, medical devices, or indications for reimbursement</a:t>
            </a:r>
            <a:endParaRPr lang="ko-KR" altLang="en-US" dirty="0"/>
          </a:p>
          <a:p>
            <a:pPr lvl="0" fontAlgn="base"/>
            <a:r>
              <a:rPr lang="ko-KR" altLang="en-US" b="1" dirty="0"/>
              <a:t>정부 번역</a:t>
            </a:r>
            <a:r>
              <a:rPr lang="en-US" altLang="ko-KR" dirty="0"/>
              <a:t>: </a:t>
            </a:r>
            <a:r>
              <a:rPr lang="ko-KR" altLang="en-US" dirty="0"/>
              <a:t>의약품</a:t>
            </a:r>
            <a:r>
              <a:rPr lang="en-US" altLang="ko-KR" dirty="0"/>
              <a:t>, </a:t>
            </a:r>
            <a:r>
              <a:rPr lang="ko-KR" altLang="en-US" dirty="0"/>
              <a:t>의료기기 또는 </a:t>
            </a:r>
            <a:r>
              <a:rPr lang="ko-KR" altLang="en-US" u="sng" dirty="0"/>
              <a:t>급여를 위한 </a:t>
            </a:r>
            <a:r>
              <a:rPr lang="ko-KR" altLang="en-US" u="sng" dirty="0" err="1"/>
              <a:t>적응증의</a:t>
            </a:r>
            <a:r>
              <a:rPr lang="ko-KR" altLang="en-US" u="sng" dirty="0"/>
              <a:t> 등재</a:t>
            </a:r>
            <a:r>
              <a:rPr lang="en-US" altLang="ko-KR" dirty="0"/>
              <a:t>.</a:t>
            </a:r>
            <a:endParaRPr lang="ko-KR" altLang="en-US" dirty="0"/>
          </a:p>
          <a:p>
            <a:pPr lvl="0" fontAlgn="base"/>
            <a:r>
              <a:rPr lang="ko-KR" altLang="en-US" b="1" dirty="0"/>
              <a:t>바른 번역</a:t>
            </a:r>
            <a:r>
              <a:rPr lang="en-US" altLang="ko-KR" dirty="0"/>
              <a:t>: “</a:t>
            </a:r>
            <a:r>
              <a:rPr lang="ko-KR" altLang="en-US" u="sng" dirty="0"/>
              <a:t>급여를 위한</a:t>
            </a:r>
            <a:r>
              <a:rPr lang="ko-KR" altLang="en-US" dirty="0"/>
              <a:t> 의약품</a:t>
            </a:r>
            <a:r>
              <a:rPr lang="en-US" altLang="ko-KR" dirty="0"/>
              <a:t>, </a:t>
            </a:r>
            <a:r>
              <a:rPr lang="ko-KR" altLang="en-US" dirty="0"/>
              <a:t>의료기기 또는 </a:t>
            </a:r>
            <a:r>
              <a:rPr lang="ko-KR" altLang="en-US" dirty="0" err="1"/>
              <a:t>적응증의</a:t>
            </a:r>
            <a:r>
              <a:rPr lang="ko-KR" altLang="en-US" dirty="0"/>
              <a:t> </a:t>
            </a:r>
            <a:r>
              <a:rPr lang="ko-KR" altLang="en-US" u="sng" dirty="0"/>
              <a:t>등재</a:t>
            </a:r>
            <a:r>
              <a:rPr lang="ko-KR" altLang="en-US" dirty="0"/>
              <a:t>” 또는 “의약품</a:t>
            </a:r>
            <a:r>
              <a:rPr lang="en-US" altLang="ko-KR" dirty="0"/>
              <a:t>, </a:t>
            </a:r>
            <a:r>
              <a:rPr lang="ko-KR" altLang="en-US" dirty="0"/>
              <a:t>의료기기 또는 </a:t>
            </a:r>
            <a:r>
              <a:rPr lang="ko-KR" altLang="en-US" dirty="0" err="1"/>
              <a:t>적응증의</a:t>
            </a:r>
            <a:r>
              <a:rPr lang="ko-KR" altLang="en-US" dirty="0"/>
              <a:t> </a:t>
            </a:r>
            <a:r>
              <a:rPr lang="ko-KR" altLang="en-US" u="sng" dirty="0"/>
              <a:t>급여를 위한 등재</a:t>
            </a:r>
            <a:r>
              <a:rPr lang="ko-KR" altLang="en-US" dirty="0"/>
              <a:t>”</a:t>
            </a:r>
          </a:p>
          <a:p>
            <a:endParaRPr lang="ko-KR"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번역 오류 사례</a:t>
            </a:r>
            <a:r>
              <a:rPr lang="en-US" altLang="ko-KR" dirty="0" smtClean="0"/>
              <a:t>(2) - </a:t>
            </a:r>
            <a:r>
              <a:rPr lang="ko-KR" altLang="en-US" dirty="0" smtClean="0"/>
              <a:t>한미</a:t>
            </a:r>
            <a:endParaRPr lang="ko-KR" altLang="en-US" dirty="0"/>
          </a:p>
        </p:txBody>
      </p:sp>
      <p:sp>
        <p:nvSpPr>
          <p:cNvPr id="3" name="내용 개체 틀 2"/>
          <p:cNvSpPr>
            <a:spLocks noGrp="1"/>
          </p:cNvSpPr>
          <p:nvPr>
            <p:ph idx="1"/>
          </p:nvPr>
        </p:nvSpPr>
        <p:spPr>
          <a:xfrm>
            <a:off x="0" y="1600200"/>
            <a:ext cx="9036496" cy="5141168"/>
          </a:xfrm>
        </p:spPr>
        <p:txBody>
          <a:bodyPr>
            <a:noAutofit/>
          </a:bodyPr>
          <a:lstStyle/>
          <a:p>
            <a:pPr lvl="0" fontAlgn="base"/>
            <a:r>
              <a:rPr lang="ko-KR" altLang="en-US" sz="1800" b="1" dirty="0"/>
              <a:t>영문</a:t>
            </a:r>
            <a:r>
              <a:rPr lang="en-US" altLang="ko-KR" sz="1800" dirty="0"/>
              <a:t>: Each Party shall provide for appropriate measures to refuse or cancel the registration and prohibit the use of a trademark or geographical indication that is identical or similar to a well-known trademark, for related goods or services, if the use of that trademark or geographical indication is likely to cause confusion, or to cause mistake, or </a:t>
            </a:r>
            <a:r>
              <a:rPr lang="en-US" altLang="ko-KR" sz="1800" u="sng" dirty="0"/>
              <a:t>to deceive or risk associating the trademark or geographical indication with the owner of the well-known trademark</a:t>
            </a:r>
            <a:r>
              <a:rPr lang="en-US" altLang="ko-KR" sz="1800" dirty="0"/>
              <a:t>, or constitutes unfair exploitation of the reputation of the </a:t>
            </a:r>
            <a:r>
              <a:rPr lang="en-US" altLang="ko-KR" sz="1800" dirty="0" err="1"/>
              <a:t>wellknown</a:t>
            </a:r>
            <a:r>
              <a:rPr lang="en-US" altLang="ko-KR" sz="1800" dirty="0"/>
              <a:t> trademark.</a:t>
            </a:r>
          </a:p>
          <a:p>
            <a:pPr lvl="0" fontAlgn="base"/>
            <a:r>
              <a:rPr lang="ko-KR" altLang="en-US" sz="1800" b="1" dirty="0"/>
              <a:t>정부 번역</a:t>
            </a:r>
            <a:r>
              <a:rPr lang="en-US" altLang="ko-KR" sz="1800" dirty="0"/>
              <a:t>: </a:t>
            </a:r>
            <a:r>
              <a:rPr lang="ko-KR" altLang="en-US" sz="1800" dirty="0"/>
              <a:t>각 당사국은 관련 상품 또는 서비스에 대하여 유명상표와 동일하거나 유사한 상표 또는 지리적 표시의 사용이 혼동을 야기할 가능성이 있거나</a:t>
            </a:r>
            <a:r>
              <a:rPr lang="en-US" altLang="ko-KR" sz="1800" dirty="0"/>
              <a:t>, </a:t>
            </a:r>
            <a:r>
              <a:rPr lang="ko-KR" altLang="en-US" sz="1800" dirty="0"/>
              <a:t>오인을 초래할 가능성이 있거나</a:t>
            </a:r>
            <a:r>
              <a:rPr lang="en-US" altLang="ko-KR" sz="1800" dirty="0"/>
              <a:t>, </a:t>
            </a:r>
            <a:r>
              <a:rPr lang="ko-KR" altLang="en-US" sz="1800" u="sng" dirty="0"/>
              <a:t>기만할 가능성이 있거나 그 상표 또는 지리적 표시와 유명 </a:t>
            </a:r>
            <a:r>
              <a:rPr lang="ko-KR" altLang="en-US" sz="1800" u="sng" dirty="0" err="1"/>
              <a:t>상표권자를</a:t>
            </a:r>
            <a:r>
              <a:rPr lang="ko-KR" altLang="en-US" sz="1800" u="sng" dirty="0"/>
              <a:t> 연관시킬 위험이 있을 가능성이 있거나</a:t>
            </a:r>
            <a:r>
              <a:rPr lang="en-US" altLang="ko-KR" sz="1800" dirty="0"/>
              <a:t>, </a:t>
            </a:r>
            <a:r>
              <a:rPr lang="ko-KR" altLang="en-US" sz="1800" dirty="0"/>
              <a:t>유명상표의 명성에 대한 불공정한 이용을 구성하는 경우</a:t>
            </a:r>
            <a:r>
              <a:rPr lang="en-US" altLang="ko-KR" sz="1800" dirty="0"/>
              <a:t>, </a:t>
            </a:r>
            <a:r>
              <a:rPr lang="ko-KR" altLang="en-US" sz="1800" dirty="0"/>
              <a:t>그러한 상표 또는 지리적 표시의 등록을 거절하거나 사용을 금지하는 적절한 조치를 규정한다</a:t>
            </a:r>
            <a:r>
              <a:rPr lang="en-US" altLang="ko-KR" sz="1800" dirty="0"/>
              <a:t>.</a:t>
            </a:r>
            <a:endParaRPr lang="ko-KR" altLang="en-US" sz="1800" dirty="0"/>
          </a:p>
          <a:p>
            <a:pPr lvl="0" fontAlgn="base"/>
            <a:r>
              <a:rPr lang="ko-KR" altLang="en-US" sz="1800" b="1" dirty="0"/>
              <a:t>바른 번역</a:t>
            </a:r>
            <a:r>
              <a:rPr lang="en-US" altLang="ko-KR" sz="1800" dirty="0"/>
              <a:t>: </a:t>
            </a:r>
            <a:r>
              <a:rPr lang="ko-KR" altLang="en-US" sz="1800" dirty="0"/>
              <a:t>각 당사국은 관련 상품 또는 서비스에 대하여 유명상표와 동일하거나 유사한 상표 또는 지리적 표시의 사용이 혼동을 야기할 가능성이 있거나</a:t>
            </a:r>
            <a:r>
              <a:rPr lang="en-US" altLang="ko-KR" sz="1800" dirty="0"/>
              <a:t>, </a:t>
            </a:r>
            <a:r>
              <a:rPr lang="ko-KR" altLang="en-US" sz="1800" dirty="0"/>
              <a:t>오인을 초래할 가능성이 있거나</a:t>
            </a:r>
            <a:r>
              <a:rPr lang="en-US" altLang="ko-KR" sz="1800" dirty="0"/>
              <a:t>, </a:t>
            </a:r>
            <a:r>
              <a:rPr lang="ko-KR" altLang="en-US" sz="1800" u="sng" dirty="0"/>
              <a:t>그 상표 또는 지리적 표시와 유명 </a:t>
            </a:r>
            <a:r>
              <a:rPr lang="ko-KR" altLang="en-US" sz="1800" u="sng" dirty="0" err="1"/>
              <a:t>상표권자를</a:t>
            </a:r>
            <a:r>
              <a:rPr lang="ko-KR" altLang="en-US" sz="1800" u="sng" dirty="0"/>
              <a:t> 연관시킬 위험이 있거나 기만할 가능성이 있거나</a:t>
            </a:r>
            <a:r>
              <a:rPr lang="en-US" altLang="ko-KR" sz="1800" dirty="0"/>
              <a:t>, </a:t>
            </a:r>
            <a:r>
              <a:rPr lang="ko-KR" altLang="en-US" sz="1800" dirty="0"/>
              <a:t>유명상표의 명성에 대한 불공정한 이용을 구성하는 경우</a:t>
            </a:r>
            <a:r>
              <a:rPr lang="en-US" altLang="ko-KR" sz="1800" dirty="0"/>
              <a:t>, </a:t>
            </a:r>
            <a:r>
              <a:rPr lang="ko-KR" altLang="en-US" sz="1800" dirty="0"/>
              <a:t>그러한 상표 또는 지리적 표시의 등록을 거절하거나 사용을 금지하는 적절한 조치를 규정한다</a:t>
            </a:r>
            <a:r>
              <a:rPr lang="en-US" altLang="ko-KR" sz="1800" dirty="0" smtClean="0"/>
              <a:t>.</a:t>
            </a:r>
            <a:endParaRPr lang="ko-KR" altLang="en-US" sz="1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번역 오류 사례</a:t>
            </a:r>
            <a:r>
              <a:rPr lang="en-US" altLang="ko-KR" dirty="0" smtClean="0"/>
              <a:t>(3) - </a:t>
            </a:r>
            <a:r>
              <a:rPr lang="ko-KR" altLang="en-US" dirty="0" smtClean="0"/>
              <a:t>한미</a:t>
            </a:r>
            <a:endParaRPr lang="ko-KR" altLang="en-US" dirty="0"/>
          </a:p>
        </p:txBody>
      </p:sp>
      <p:sp>
        <p:nvSpPr>
          <p:cNvPr id="3" name="내용 개체 틀 2"/>
          <p:cNvSpPr>
            <a:spLocks noGrp="1"/>
          </p:cNvSpPr>
          <p:nvPr>
            <p:ph idx="1"/>
          </p:nvPr>
        </p:nvSpPr>
        <p:spPr/>
        <p:txBody>
          <a:bodyPr>
            <a:normAutofit fontScale="77500" lnSpcReduction="20000"/>
          </a:bodyPr>
          <a:lstStyle/>
          <a:p>
            <a:pPr lvl="0"/>
            <a:r>
              <a:rPr lang="en-US" altLang="ko-KR" dirty="0"/>
              <a:t>In no case shall an importer be permitted to post a bond or other security to obtain possession </a:t>
            </a:r>
            <a:r>
              <a:rPr lang="en-US" altLang="ko-KR" u="sng" dirty="0"/>
              <a:t>of suspected counterfeit or confusingly similar trademark goods, or of pirated copyright goods</a:t>
            </a:r>
            <a:r>
              <a:rPr lang="en-US" altLang="ko-KR" dirty="0"/>
              <a:t>.</a:t>
            </a:r>
          </a:p>
          <a:p>
            <a:pPr lvl="0"/>
            <a:r>
              <a:rPr lang="ko-KR" altLang="en-US" dirty="0"/>
              <a:t>어떠한 경우에도 </a:t>
            </a:r>
            <a:r>
              <a:rPr lang="ko-KR" altLang="en-US" dirty="0" smtClean="0"/>
              <a:t>수입자가 </a:t>
            </a:r>
            <a:r>
              <a:rPr lang="ko-KR" altLang="en-US" u="sng" dirty="0"/>
              <a:t>위조된 상표 상품이나 혼동을 일으킬 정도로 유사한 상표 상품으로 의심되는 상품</a:t>
            </a:r>
            <a:r>
              <a:rPr lang="en-US" altLang="ko-KR" u="sng" dirty="0"/>
              <a:t>, </a:t>
            </a:r>
            <a:r>
              <a:rPr lang="ko-KR" altLang="en-US" u="sng" dirty="0"/>
              <a:t>또는 </a:t>
            </a:r>
            <a:r>
              <a:rPr lang="ko-KR" altLang="en-US" u="sng" dirty="0" err="1"/>
              <a:t>불법복제된</a:t>
            </a:r>
            <a:r>
              <a:rPr lang="ko-KR" altLang="en-US" u="sng" dirty="0"/>
              <a:t> 저작권 상품</a:t>
            </a:r>
            <a:r>
              <a:rPr lang="ko-KR" altLang="en-US" dirty="0"/>
              <a:t>의 점유를 취득하기 위하여 증서 또는 그 밖의 담보를 예치하도록 허용되어서는 </a:t>
            </a:r>
            <a:r>
              <a:rPr lang="ko-KR" altLang="en-US" dirty="0" err="1"/>
              <a:t>아니된다</a:t>
            </a:r>
            <a:r>
              <a:rPr lang="en-US" altLang="ko-KR" dirty="0"/>
              <a:t>.</a:t>
            </a:r>
            <a:endParaRPr lang="ko-KR" altLang="en-US" dirty="0"/>
          </a:p>
          <a:p>
            <a:pPr lvl="0"/>
            <a:r>
              <a:rPr lang="ko-KR" altLang="en-US" dirty="0"/>
              <a:t>어떠한 경우에도 수입자가 </a:t>
            </a:r>
            <a:r>
              <a:rPr lang="ko-KR" altLang="en-US" u="sng" dirty="0"/>
              <a:t>위조된 상표상품이나 혼동을 일으킬 정도로 유사한 상표 상품으로 의심되는 상품</a:t>
            </a:r>
            <a:r>
              <a:rPr lang="en-US" altLang="ko-KR" u="sng" dirty="0"/>
              <a:t>, </a:t>
            </a:r>
            <a:r>
              <a:rPr lang="ko-KR" altLang="en-US" u="sng" dirty="0"/>
              <a:t>또는 </a:t>
            </a:r>
            <a:r>
              <a:rPr lang="ko-KR" altLang="en-US" u="sng" dirty="0" err="1"/>
              <a:t>불법복제된</a:t>
            </a:r>
            <a:r>
              <a:rPr lang="ko-KR" altLang="en-US" u="sng" dirty="0"/>
              <a:t> 저작권 상품으로 의심되는 상품</a:t>
            </a:r>
            <a:r>
              <a:rPr lang="ko-KR" altLang="en-US" dirty="0"/>
              <a:t>의 점유를 취득하기 위하여 증서 또는 그 밖의 담보를 예치하도록 허용되어서는 </a:t>
            </a:r>
            <a:r>
              <a:rPr lang="ko-KR" altLang="en-US" dirty="0" err="1"/>
              <a:t>아니된다</a:t>
            </a:r>
            <a:r>
              <a:rPr lang="en-US" altLang="ko-KR" dirty="0" smtClean="0"/>
              <a:t>.</a:t>
            </a:r>
            <a:endParaRPr lang="ko-KR"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번역 오류 사례</a:t>
            </a:r>
            <a:r>
              <a:rPr lang="en-US" altLang="ko-KR" dirty="0" smtClean="0"/>
              <a:t>(4) - </a:t>
            </a:r>
            <a:r>
              <a:rPr lang="ko-KR" altLang="en-US" dirty="0" smtClean="0"/>
              <a:t>한미</a:t>
            </a:r>
            <a:endParaRPr lang="ko-KR" altLang="en-US" dirty="0"/>
          </a:p>
        </p:txBody>
      </p:sp>
      <p:sp>
        <p:nvSpPr>
          <p:cNvPr id="3" name="내용 개체 틀 2"/>
          <p:cNvSpPr>
            <a:spLocks noGrp="1"/>
          </p:cNvSpPr>
          <p:nvPr>
            <p:ph idx="1"/>
          </p:nvPr>
        </p:nvSpPr>
        <p:spPr/>
        <p:txBody>
          <a:bodyPr>
            <a:normAutofit fontScale="85000" lnSpcReduction="10000"/>
          </a:bodyPr>
          <a:lstStyle/>
          <a:p>
            <a:r>
              <a:rPr lang="en-US" altLang="ko-KR" dirty="0" smtClean="0"/>
              <a:t>Any </a:t>
            </a:r>
            <a:r>
              <a:rPr lang="ko-KR" altLang="en-US" dirty="0" smtClean="0"/>
              <a:t>번역 누락 </a:t>
            </a:r>
            <a:r>
              <a:rPr lang="en-US" altLang="ko-KR" dirty="0" smtClean="0"/>
              <a:t>216</a:t>
            </a:r>
            <a:r>
              <a:rPr lang="ko-KR" altLang="en-US" dirty="0" smtClean="0"/>
              <a:t>건</a:t>
            </a:r>
            <a:endParaRPr lang="en-US" altLang="ko-KR" dirty="0" smtClean="0"/>
          </a:p>
          <a:p>
            <a:pPr lvl="0" fontAlgn="base"/>
            <a:r>
              <a:rPr lang="ko-KR" altLang="en-US" dirty="0"/>
              <a:t>협정문 제</a:t>
            </a:r>
            <a:r>
              <a:rPr lang="en-US" altLang="ko-KR" dirty="0"/>
              <a:t>11.28</a:t>
            </a:r>
            <a:r>
              <a:rPr lang="ko-KR" altLang="en-US" dirty="0"/>
              <a:t>조 각주 </a:t>
            </a:r>
            <a:r>
              <a:rPr lang="en-US" altLang="ko-KR" dirty="0"/>
              <a:t>11) (287</a:t>
            </a:r>
            <a:r>
              <a:rPr lang="ko-KR" altLang="en-US" dirty="0"/>
              <a:t>면</a:t>
            </a:r>
            <a:r>
              <a:rPr lang="en-US" altLang="ko-KR" dirty="0"/>
              <a:t>)</a:t>
            </a:r>
            <a:r>
              <a:rPr lang="ko-KR" altLang="en-US" dirty="0"/>
              <a:t>의 “</a:t>
            </a:r>
            <a:r>
              <a:rPr lang="en-US" altLang="ko-KR" dirty="0"/>
              <a:t>do not create any rights protected under domestic law”</a:t>
            </a:r>
            <a:r>
              <a:rPr lang="ko-KR" altLang="en-US" dirty="0"/>
              <a:t>는 ‘</a:t>
            </a:r>
            <a:r>
              <a:rPr lang="en-US" altLang="ko-KR" dirty="0"/>
              <a:t>any’</a:t>
            </a:r>
            <a:r>
              <a:rPr lang="ko-KR" altLang="en-US" dirty="0"/>
              <a:t>에 직접 부정문이 걸려 전체 부정의 의미임에도 ‘</a:t>
            </a:r>
            <a:r>
              <a:rPr lang="en-US" altLang="ko-KR" dirty="0"/>
              <a:t>any’</a:t>
            </a:r>
            <a:r>
              <a:rPr lang="ko-KR" altLang="en-US" dirty="0"/>
              <a:t>의 번역이 누락되어 있음</a:t>
            </a:r>
            <a:r>
              <a:rPr lang="en-US" altLang="ko-KR" dirty="0"/>
              <a:t>. [</a:t>
            </a:r>
            <a:r>
              <a:rPr lang="ko-KR" altLang="en-US" dirty="0"/>
              <a:t>국내법에 따라 보호되는 </a:t>
            </a:r>
            <a:r>
              <a:rPr lang="en-US" altLang="ko-KR" dirty="0"/>
              <a:t>(</a:t>
            </a:r>
            <a:r>
              <a:rPr lang="ko-KR" altLang="en-US" dirty="0"/>
              <a:t>어떠한</a:t>
            </a:r>
            <a:r>
              <a:rPr lang="en-US" altLang="ko-KR" dirty="0"/>
              <a:t>) </a:t>
            </a:r>
            <a:r>
              <a:rPr lang="ko-KR" altLang="en-US" dirty="0"/>
              <a:t>권리를</a:t>
            </a:r>
            <a:r>
              <a:rPr lang="en-US" altLang="ko-KR" dirty="0"/>
              <a:t>(</a:t>
            </a:r>
            <a:r>
              <a:rPr lang="ko-KR" altLang="en-US" dirty="0"/>
              <a:t>도</a:t>
            </a:r>
            <a:r>
              <a:rPr lang="en-US" altLang="ko-KR" dirty="0"/>
              <a:t>) </a:t>
            </a:r>
            <a:r>
              <a:rPr lang="ko-KR" altLang="en-US" dirty="0"/>
              <a:t>창설하지 아니하는 것들이 있다</a:t>
            </a:r>
            <a:r>
              <a:rPr lang="en-US" altLang="ko-KR" dirty="0"/>
              <a:t>.]</a:t>
            </a:r>
            <a:endParaRPr lang="ko-KR" altLang="en-US" dirty="0"/>
          </a:p>
          <a:p>
            <a:pPr lvl="0" fontAlgn="base"/>
            <a:r>
              <a:rPr lang="ko-KR" altLang="en-US" dirty="0"/>
              <a:t>또한 제</a:t>
            </a:r>
            <a:r>
              <a:rPr lang="en-US" altLang="ko-KR" dirty="0"/>
              <a:t>14.24</a:t>
            </a:r>
            <a:r>
              <a:rPr lang="ko-KR" altLang="en-US" dirty="0"/>
              <a:t>조 공중 통신 서비스</a:t>
            </a:r>
            <a:r>
              <a:rPr lang="en-US" altLang="ko-KR" dirty="0"/>
              <a:t>(389</a:t>
            </a:r>
            <a:r>
              <a:rPr lang="ko-KR" altLang="en-US" dirty="0"/>
              <a:t>면</a:t>
            </a:r>
            <a:r>
              <a:rPr lang="en-US" altLang="ko-KR" dirty="0"/>
              <a:t>)</a:t>
            </a:r>
            <a:r>
              <a:rPr lang="ko-KR" altLang="en-US" dirty="0"/>
              <a:t>의 “</a:t>
            </a:r>
            <a:r>
              <a:rPr lang="en-US" altLang="ko-KR" dirty="0"/>
              <a:t>without any end-to-end change in the form or content of the customer’s information,”</a:t>
            </a:r>
            <a:r>
              <a:rPr lang="ko-KR" altLang="en-US" dirty="0"/>
              <a:t>에서도 ‘</a:t>
            </a:r>
            <a:r>
              <a:rPr lang="en-US" altLang="ko-KR" dirty="0"/>
              <a:t>any’ </a:t>
            </a:r>
            <a:r>
              <a:rPr lang="ko-KR" altLang="en-US" dirty="0"/>
              <a:t>번역이 누락되어 있음</a:t>
            </a:r>
            <a:r>
              <a:rPr lang="en-US" altLang="ko-KR" dirty="0"/>
              <a:t>.[ </a:t>
            </a:r>
            <a:r>
              <a:rPr lang="ko-KR" altLang="en-US" dirty="0"/>
              <a:t>객의 정보를 형태나 내용 면에서 </a:t>
            </a:r>
            <a:r>
              <a:rPr lang="en-US" altLang="ko-KR" dirty="0"/>
              <a:t>(</a:t>
            </a:r>
            <a:r>
              <a:rPr lang="ko-KR" altLang="en-US" dirty="0"/>
              <a:t>어떠한</a:t>
            </a:r>
            <a:r>
              <a:rPr lang="en-US" altLang="ko-KR" dirty="0"/>
              <a:t>) </a:t>
            </a:r>
            <a:r>
              <a:rPr lang="ko-KR" altLang="en-US" dirty="0"/>
              <a:t>종단간의 변경</a:t>
            </a:r>
            <a:r>
              <a:rPr lang="en-US" altLang="ko-KR" dirty="0"/>
              <a:t>(</a:t>
            </a:r>
            <a:r>
              <a:rPr lang="ko-KR" altLang="en-US" dirty="0"/>
              <a:t>도</a:t>
            </a:r>
            <a:r>
              <a:rPr lang="en-US" altLang="ko-KR" dirty="0"/>
              <a:t>) </a:t>
            </a:r>
            <a:r>
              <a:rPr lang="ko-KR" altLang="en-US" dirty="0"/>
              <a:t>없이</a:t>
            </a:r>
            <a:r>
              <a:rPr lang="en-US" altLang="ko-KR" dirty="0" smtClean="0"/>
              <a:t>]</a:t>
            </a:r>
            <a:endParaRPr lang="ko-KR"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번역 오류 사례</a:t>
            </a:r>
            <a:r>
              <a:rPr lang="en-US" altLang="ko-KR" dirty="0" smtClean="0"/>
              <a:t>(5) – </a:t>
            </a:r>
            <a:r>
              <a:rPr lang="ko-KR" altLang="en-US" dirty="0" smtClean="0"/>
              <a:t>한</a:t>
            </a:r>
            <a:r>
              <a:rPr lang="ko-KR" altLang="en-US" dirty="0"/>
              <a:t>미</a:t>
            </a:r>
          </a:p>
        </p:txBody>
      </p:sp>
      <p:sp>
        <p:nvSpPr>
          <p:cNvPr id="3" name="내용 개체 틀 2"/>
          <p:cNvSpPr>
            <a:spLocks noGrp="1"/>
          </p:cNvSpPr>
          <p:nvPr>
            <p:ph idx="1"/>
          </p:nvPr>
        </p:nvSpPr>
        <p:spPr>
          <a:xfrm>
            <a:off x="0" y="1412776"/>
            <a:ext cx="9144000" cy="5445224"/>
          </a:xfrm>
        </p:spPr>
        <p:txBody>
          <a:bodyPr>
            <a:noAutofit/>
          </a:bodyPr>
          <a:lstStyle/>
          <a:p>
            <a:pPr lvl="0" fontAlgn="base"/>
            <a:r>
              <a:rPr lang="ko-KR" altLang="en-US" sz="1800" b="1" dirty="0"/>
              <a:t>영문</a:t>
            </a:r>
            <a:r>
              <a:rPr lang="en-US" altLang="ko-KR" sz="1800" dirty="0"/>
              <a:t>: Each Party shall provide for appropriate measures to refuse or cancel the registration and prohibit the use of a trademark or geographical indication that is identical or similar to a well-known trademark, for related goods or services, if the use of that trademark or geographical indication is </a:t>
            </a:r>
            <a:r>
              <a:rPr lang="en-US" altLang="ko-KR" sz="1800" u="sng" dirty="0"/>
              <a:t>likely</a:t>
            </a:r>
            <a:r>
              <a:rPr lang="en-US" altLang="ko-KR" sz="1800" dirty="0"/>
              <a:t> to cause confusion, or to </a:t>
            </a:r>
            <a:r>
              <a:rPr lang="en-US" altLang="ko-KR" sz="1800" u="sng" dirty="0"/>
              <a:t>cause mistake</a:t>
            </a:r>
            <a:r>
              <a:rPr lang="en-US" altLang="ko-KR" sz="1800" dirty="0"/>
              <a:t>, or to deceive or risk associating the trademark or geographical indication with the owner of the well-known trademark, or constitutes unfair exploitation of the reputation of the </a:t>
            </a:r>
            <a:r>
              <a:rPr lang="en-US" altLang="ko-KR" sz="1800" dirty="0" err="1"/>
              <a:t>wellknown</a:t>
            </a:r>
            <a:r>
              <a:rPr lang="en-US" altLang="ko-KR" sz="1800" dirty="0"/>
              <a:t> trademark</a:t>
            </a:r>
            <a:r>
              <a:rPr lang="en-US" altLang="ko-KR" sz="1800" dirty="0" smtClean="0"/>
              <a:t>.</a:t>
            </a:r>
            <a:endParaRPr lang="en-US" altLang="ko-KR" sz="1800" dirty="0"/>
          </a:p>
          <a:p>
            <a:pPr lvl="0" fontAlgn="base"/>
            <a:r>
              <a:rPr lang="ko-KR" altLang="en-US" sz="1800" b="1" dirty="0"/>
              <a:t>정정 전 </a:t>
            </a:r>
            <a:r>
              <a:rPr lang="ko-KR" altLang="en-US" sz="1800" b="1" dirty="0" err="1"/>
              <a:t>한글본</a:t>
            </a:r>
            <a:r>
              <a:rPr lang="en-US" altLang="ko-KR" sz="1800" dirty="0"/>
              <a:t>: </a:t>
            </a:r>
            <a:r>
              <a:rPr lang="ko-KR" altLang="en-US" sz="1800" dirty="0"/>
              <a:t>각 당사국은 관련 상품 또는 서비스에 대하여 유명상표와 동일하거나 유사한 상표 또는 지리적 표시의 사용이 </a:t>
            </a:r>
            <a:r>
              <a:rPr lang="ko-KR" altLang="en-US" sz="1800" u="sng" dirty="0"/>
              <a:t>혼동을 야기하거나</a:t>
            </a:r>
            <a:r>
              <a:rPr lang="en-US" altLang="ko-KR" sz="1800" dirty="0"/>
              <a:t>, </a:t>
            </a:r>
            <a:r>
              <a:rPr lang="ko-KR" altLang="en-US" sz="1800" u="sng" dirty="0"/>
              <a:t>실수를 야기하거나</a:t>
            </a:r>
            <a:r>
              <a:rPr lang="en-US" altLang="ko-KR" sz="1800" dirty="0"/>
              <a:t>, </a:t>
            </a:r>
            <a:r>
              <a:rPr lang="ko-KR" altLang="en-US" sz="1800" dirty="0"/>
              <a:t>기만</a:t>
            </a:r>
            <a:r>
              <a:rPr lang="ko-KR" altLang="en-US" sz="1800" u="sng" dirty="0"/>
              <a:t>하거나</a:t>
            </a:r>
            <a:r>
              <a:rPr lang="ko-KR" altLang="en-US" sz="1800" dirty="0"/>
              <a:t> 그 상표 또는 지리적 표시와 유명 </a:t>
            </a:r>
            <a:r>
              <a:rPr lang="ko-KR" altLang="en-US" sz="1800" dirty="0" err="1"/>
              <a:t>상표권자를</a:t>
            </a:r>
            <a:r>
              <a:rPr lang="ko-KR" altLang="en-US" sz="1800" dirty="0"/>
              <a:t> 연관시킬 </a:t>
            </a:r>
            <a:r>
              <a:rPr lang="ko-KR" altLang="en-US" sz="1800" u="sng" dirty="0"/>
              <a:t>위험이 있거나</a:t>
            </a:r>
            <a:r>
              <a:rPr lang="en-US" altLang="ko-KR" sz="1800" dirty="0"/>
              <a:t>, </a:t>
            </a:r>
            <a:r>
              <a:rPr lang="ko-KR" altLang="en-US" sz="1800" dirty="0"/>
              <a:t>유명상표의 명성에 대한 불공정한 이용을 구성하는 경우</a:t>
            </a:r>
            <a:r>
              <a:rPr lang="en-US" altLang="ko-KR" sz="1800" dirty="0"/>
              <a:t>, </a:t>
            </a:r>
            <a:r>
              <a:rPr lang="ko-KR" altLang="en-US" sz="1800" dirty="0"/>
              <a:t>그러한 상표 또는 지리적 표시의 등록을 거절하거나 취소하고 사용을 금지하는 적절한 조치를 규정한다</a:t>
            </a:r>
            <a:r>
              <a:rPr lang="en-US" altLang="ko-KR" sz="1800" dirty="0" smtClean="0"/>
              <a:t>.</a:t>
            </a:r>
            <a:endParaRPr lang="ko-KR" altLang="en-US" sz="1800" dirty="0"/>
          </a:p>
          <a:p>
            <a:pPr lvl="0" fontAlgn="base"/>
            <a:r>
              <a:rPr lang="ko-KR" altLang="en-US" sz="1800" b="1" dirty="0"/>
              <a:t>정정된 </a:t>
            </a:r>
            <a:r>
              <a:rPr lang="ko-KR" altLang="en-US" sz="1800" b="1" dirty="0" err="1"/>
              <a:t>한글본</a:t>
            </a:r>
            <a:r>
              <a:rPr lang="en-US" altLang="ko-KR" sz="1800" dirty="0"/>
              <a:t>: </a:t>
            </a:r>
            <a:r>
              <a:rPr lang="ko-KR" altLang="en-US" sz="1800" dirty="0"/>
              <a:t>각 당사국은 관련 상품 또는 서비스에 대하여 유명상표와 동일하거나 유사한 상표 또는 지리적 표시의 사용이 </a:t>
            </a:r>
            <a:r>
              <a:rPr lang="ko-KR" altLang="en-US" sz="1800" u="sng" dirty="0"/>
              <a:t>혼동을 야기할 가능성이 있거나</a:t>
            </a:r>
            <a:r>
              <a:rPr lang="en-US" altLang="ko-KR" sz="1800" dirty="0"/>
              <a:t>, </a:t>
            </a:r>
            <a:r>
              <a:rPr lang="ko-KR" altLang="en-US" sz="1800" u="sng" dirty="0"/>
              <a:t>오인을 초래할 가능성이 있거나</a:t>
            </a:r>
            <a:r>
              <a:rPr lang="en-US" altLang="ko-KR" sz="1800" dirty="0"/>
              <a:t>, </a:t>
            </a:r>
            <a:r>
              <a:rPr lang="ko-KR" altLang="en-US" sz="1800" u="sng" dirty="0"/>
              <a:t>기만할 가능성이 있거나</a:t>
            </a:r>
            <a:r>
              <a:rPr lang="ko-KR" altLang="en-US" sz="1800" dirty="0"/>
              <a:t> 그 상표 또는 지리적 표시와 유명 </a:t>
            </a:r>
            <a:r>
              <a:rPr lang="ko-KR" altLang="en-US" sz="1800" dirty="0" err="1"/>
              <a:t>상표권자를</a:t>
            </a:r>
            <a:r>
              <a:rPr lang="ko-KR" altLang="en-US" sz="1800" dirty="0"/>
              <a:t> 연관시킬 </a:t>
            </a:r>
            <a:r>
              <a:rPr lang="ko-KR" altLang="en-US" sz="1800" u="sng" dirty="0"/>
              <a:t>위험이 있을 가능성이 있거나</a:t>
            </a:r>
            <a:r>
              <a:rPr lang="en-US" altLang="ko-KR" sz="1800" dirty="0"/>
              <a:t>, </a:t>
            </a:r>
            <a:r>
              <a:rPr lang="ko-KR" altLang="en-US" sz="1800" dirty="0"/>
              <a:t>유명상표의 명성에 대한 불공정한 이용을 구성하는 경우</a:t>
            </a:r>
            <a:r>
              <a:rPr lang="en-US" altLang="ko-KR" sz="1800" dirty="0"/>
              <a:t>, </a:t>
            </a:r>
            <a:r>
              <a:rPr lang="ko-KR" altLang="en-US" sz="1800" dirty="0"/>
              <a:t>그러한 상표 또는 지리적 표시의 등록을 거절하거나 사용을 금지하는 적절한 조치를 규정한다</a:t>
            </a:r>
            <a:r>
              <a:rPr lang="en-US" altLang="ko-KR" sz="1800" dirty="0"/>
              <a:t>.</a:t>
            </a:r>
            <a:endParaRPr lang="ko-KR" altLang="en-US" sz="1800" dirty="0"/>
          </a:p>
          <a:p>
            <a:endParaRPr lang="ko-KR" altLang="en-US" sz="1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번역 오류 사례</a:t>
            </a:r>
            <a:r>
              <a:rPr lang="en-US" altLang="ko-KR" dirty="0" smtClean="0"/>
              <a:t>(6) - </a:t>
            </a:r>
            <a:r>
              <a:rPr lang="ko-KR" altLang="en-US" dirty="0" smtClean="0"/>
              <a:t>한미</a:t>
            </a:r>
            <a:endParaRPr lang="ko-KR" altLang="en-US" dirty="0"/>
          </a:p>
        </p:txBody>
      </p:sp>
      <p:sp>
        <p:nvSpPr>
          <p:cNvPr id="3" name="내용 개체 틀 2"/>
          <p:cNvSpPr>
            <a:spLocks noGrp="1"/>
          </p:cNvSpPr>
          <p:nvPr>
            <p:ph idx="1"/>
          </p:nvPr>
        </p:nvSpPr>
        <p:spPr>
          <a:xfrm>
            <a:off x="0" y="1484784"/>
            <a:ext cx="9144000" cy="5373216"/>
          </a:xfrm>
        </p:spPr>
        <p:txBody>
          <a:bodyPr>
            <a:normAutofit fontScale="70000" lnSpcReduction="20000"/>
          </a:bodyPr>
          <a:lstStyle/>
          <a:p>
            <a:pPr lvl="0" fontAlgn="base"/>
            <a:r>
              <a:rPr lang="ko-KR" altLang="en-US" b="1" dirty="0" err="1"/>
              <a:t>영문본</a:t>
            </a:r>
            <a:r>
              <a:rPr lang="en-US" altLang="ko-KR" dirty="0"/>
              <a:t>: Each Party shall provide that a claimed invention: (a) is sufficiently supported by its </a:t>
            </a:r>
            <a:r>
              <a:rPr lang="en-US" altLang="ko-KR" u="sng" dirty="0"/>
              <a:t>disclosure</a:t>
            </a:r>
            <a:r>
              <a:rPr lang="en-US" altLang="ko-KR" dirty="0"/>
              <a:t> if the disclosure allows a person skilled in the art to </a:t>
            </a:r>
            <a:r>
              <a:rPr lang="en-US" altLang="ko-KR" u="sng" dirty="0"/>
              <a:t>extend the teaching therein to</a:t>
            </a:r>
            <a:r>
              <a:rPr lang="en-US" altLang="ko-KR" dirty="0"/>
              <a:t> the entire scope of the claim, thereby showing that the applicant does not claim subject matter which the applicant had not recognized and described or </a:t>
            </a:r>
            <a:r>
              <a:rPr lang="en-US" altLang="ko-KR" u="sng" dirty="0"/>
              <a:t>possessed</a:t>
            </a:r>
            <a:r>
              <a:rPr lang="en-US" altLang="ko-KR" dirty="0"/>
              <a:t> on the filing date; </a:t>
            </a:r>
            <a:r>
              <a:rPr lang="en-US" altLang="ko-KR" dirty="0" smtClean="0"/>
              <a:t>and</a:t>
            </a:r>
          </a:p>
          <a:p>
            <a:pPr lvl="0" fontAlgn="base">
              <a:buNone/>
            </a:pPr>
            <a:endParaRPr lang="en-US" altLang="ko-KR" dirty="0"/>
          </a:p>
          <a:p>
            <a:pPr lvl="0" fontAlgn="base"/>
            <a:r>
              <a:rPr lang="ko-KR" altLang="en-US" b="1" dirty="0"/>
              <a:t>정정 전 </a:t>
            </a:r>
            <a:r>
              <a:rPr lang="ko-KR" altLang="en-US" b="1" dirty="0" err="1"/>
              <a:t>한글본</a:t>
            </a:r>
            <a:r>
              <a:rPr lang="en-US" altLang="ko-KR" dirty="0"/>
              <a:t>: </a:t>
            </a:r>
            <a:r>
              <a:rPr lang="ko-KR" altLang="en-US" dirty="0"/>
              <a:t>청구된 발명의 </a:t>
            </a:r>
            <a:r>
              <a:rPr lang="ko-KR" altLang="en-US" u="sng" dirty="0"/>
              <a:t>공개</a:t>
            </a:r>
            <a:r>
              <a:rPr lang="ko-KR" altLang="en-US" dirty="0"/>
              <a:t>가 그 기술분야에 숙련된 인에게 </a:t>
            </a:r>
            <a:r>
              <a:rPr lang="ko-KR" altLang="en-US" u="sng" dirty="0"/>
              <a:t>그 지침</a:t>
            </a:r>
            <a:r>
              <a:rPr lang="ko-KR" altLang="en-US" dirty="0"/>
              <a:t>을 청구의 전체 범위로 확장할 수 있도록 허용하고</a:t>
            </a:r>
            <a:r>
              <a:rPr lang="en-US" altLang="ko-KR" dirty="0"/>
              <a:t>, </a:t>
            </a:r>
            <a:r>
              <a:rPr lang="ko-KR" altLang="en-US" dirty="0"/>
              <a:t>그렇게 함으로써 </a:t>
            </a:r>
            <a:r>
              <a:rPr lang="ko-KR" altLang="en-US" dirty="0" err="1"/>
              <a:t>출원인이</a:t>
            </a:r>
            <a:r>
              <a:rPr lang="ko-KR" altLang="en-US" dirty="0"/>
              <a:t> </a:t>
            </a:r>
            <a:r>
              <a:rPr lang="ko-KR" altLang="en-US" dirty="0" err="1"/>
              <a:t>출원일에</a:t>
            </a:r>
            <a:r>
              <a:rPr lang="ko-KR" altLang="en-US" dirty="0"/>
              <a:t> 인지하거나 기술하지 아니한 대상이나</a:t>
            </a:r>
            <a:r>
              <a:rPr lang="en-US" altLang="ko-KR" dirty="0"/>
              <a:t>, </a:t>
            </a:r>
            <a:r>
              <a:rPr lang="ko-KR" altLang="en-US" dirty="0"/>
              <a:t>또는 </a:t>
            </a:r>
            <a:r>
              <a:rPr lang="ko-KR" altLang="en-US" u="sng" dirty="0"/>
              <a:t>소유하지</a:t>
            </a:r>
            <a:r>
              <a:rPr lang="ko-KR" altLang="en-US" dirty="0"/>
              <a:t> 아니하였던 대상을 청구하지 아니한다는 것을 보여주는 경우</a:t>
            </a:r>
            <a:r>
              <a:rPr lang="en-US" altLang="ko-KR" dirty="0"/>
              <a:t>, </a:t>
            </a:r>
            <a:r>
              <a:rPr lang="ko-KR" altLang="en-US" dirty="0"/>
              <a:t>청구된 발명은 그 </a:t>
            </a:r>
            <a:r>
              <a:rPr lang="ko-KR" altLang="en-US" u="sng" dirty="0"/>
              <a:t>공개</a:t>
            </a:r>
            <a:r>
              <a:rPr lang="ko-KR" altLang="en-US" dirty="0"/>
              <a:t>에 의하여 충분히 뒷받침된다</a:t>
            </a:r>
            <a:r>
              <a:rPr lang="en-US" altLang="ko-KR" dirty="0" smtClean="0"/>
              <a:t>.</a:t>
            </a:r>
          </a:p>
          <a:p>
            <a:pPr lvl="0" fontAlgn="base"/>
            <a:endParaRPr lang="ko-KR" altLang="en-US" dirty="0"/>
          </a:p>
          <a:p>
            <a:pPr lvl="0" fontAlgn="base"/>
            <a:r>
              <a:rPr lang="ko-KR" altLang="en-US" b="1" dirty="0"/>
              <a:t>정정된 </a:t>
            </a:r>
            <a:r>
              <a:rPr lang="ko-KR" altLang="en-US" b="1" dirty="0" err="1"/>
              <a:t>한글본</a:t>
            </a:r>
            <a:r>
              <a:rPr lang="en-US" altLang="ko-KR" dirty="0"/>
              <a:t>: </a:t>
            </a:r>
            <a:r>
              <a:rPr lang="ko-KR" altLang="en-US" dirty="0"/>
              <a:t>청구된 발명의 </a:t>
            </a:r>
            <a:r>
              <a:rPr lang="ko-KR" altLang="en-US" u="sng" dirty="0"/>
              <a:t>개시</a:t>
            </a:r>
            <a:r>
              <a:rPr lang="en-US" altLang="ko-KR" u="sng" dirty="0"/>
              <a:t>(</a:t>
            </a:r>
            <a:r>
              <a:rPr lang="ko-KR" altLang="en-US" u="sng" dirty="0"/>
              <a:t>開示</a:t>
            </a:r>
            <a:r>
              <a:rPr lang="en-US" altLang="ko-KR" u="sng" dirty="0"/>
              <a:t>)</a:t>
            </a:r>
            <a:r>
              <a:rPr lang="ko-KR" altLang="en-US" dirty="0"/>
              <a:t>가 그 분야의 기술자로 하여금 </a:t>
            </a:r>
            <a:r>
              <a:rPr lang="ko-KR" altLang="en-US" u="sng" dirty="0"/>
              <a:t>그 기재된 내용</a:t>
            </a:r>
            <a:r>
              <a:rPr lang="ko-KR" altLang="en-US" dirty="0"/>
              <a:t>을 특허청구범위의 전체 범위로 확장할 수 있도록 하고</a:t>
            </a:r>
            <a:r>
              <a:rPr lang="en-US" altLang="ko-KR" dirty="0"/>
              <a:t>, </a:t>
            </a:r>
            <a:r>
              <a:rPr lang="ko-KR" altLang="en-US" dirty="0"/>
              <a:t>그렇게 함으로써 </a:t>
            </a:r>
            <a:r>
              <a:rPr lang="ko-KR" altLang="en-US" dirty="0" err="1"/>
              <a:t>출원인이</a:t>
            </a:r>
            <a:r>
              <a:rPr lang="ko-KR" altLang="en-US" dirty="0"/>
              <a:t> </a:t>
            </a:r>
            <a:r>
              <a:rPr lang="ko-KR" altLang="en-US" dirty="0" err="1"/>
              <a:t>출원일에</a:t>
            </a:r>
            <a:r>
              <a:rPr lang="ko-KR" altLang="en-US" dirty="0"/>
              <a:t> 인지하여 기술하지 아니하였거나 </a:t>
            </a:r>
            <a:r>
              <a:rPr lang="ko-KR" altLang="en-US" u="sng" dirty="0"/>
              <a:t>완성하지</a:t>
            </a:r>
            <a:r>
              <a:rPr lang="ko-KR" altLang="en-US" dirty="0"/>
              <a:t> 아니하였던 대상을 청구하지 아니한다는 것을 보여주는 경우</a:t>
            </a:r>
            <a:r>
              <a:rPr lang="en-US" altLang="ko-KR" dirty="0"/>
              <a:t>, </a:t>
            </a:r>
            <a:r>
              <a:rPr lang="ko-KR" altLang="en-US" dirty="0"/>
              <a:t>청구된 발명은 그 </a:t>
            </a:r>
            <a:r>
              <a:rPr lang="ko-KR" altLang="en-US" u="sng" dirty="0"/>
              <a:t>개시</a:t>
            </a:r>
            <a:r>
              <a:rPr lang="en-US" altLang="ko-KR" u="sng" dirty="0"/>
              <a:t>(</a:t>
            </a:r>
            <a:r>
              <a:rPr lang="ko-KR" altLang="en-US" u="sng" dirty="0"/>
              <a:t>開示</a:t>
            </a:r>
            <a:r>
              <a:rPr lang="en-US" altLang="ko-KR" u="sng" dirty="0"/>
              <a:t>)</a:t>
            </a:r>
            <a:r>
              <a:rPr lang="ko-KR" altLang="en-US" dirty="0"/>
              <a:t>에 의하여 충분히 뒷받침된다</a:t>
            </a:r>
            <a:r>
              <a:rPr lang="en-US" altLang="ko-KR" dirty="0" smtClean="0"/>
              <a:t>.</a:t>
            </a:r>
            <a:endParaRPr lang="ko-KR"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번역 오류 사례</a:t>
            </a:r>
            <a:r>
              <a:rPr lang="en-US" altLang="ko-KR" dirty="0" smtClean="0"/>
              <a:t>(7) - </a:t>
            </a:r>
            <a:r>
              <a:rPr lang="ko-KR" altLang="en-US" dirty="0" smtClean="0"/>
              <a:t>한미</a:t>
            </a:r>
            <a:endParaRPr lang="ko-KR" altLang="en-US" dirty="0"/>
          </a:p>
        </p:txBody>
      </p:sp>
      <p:sp>
        <p:nvSpPr>
          <p:cNvPr id="3" name="내용 개체 틀 2"/>
          <p:cNvSpPr>
            <a:spLocks noGrp="1"/>
          </p:cNvSpPr>
          <p:nvPr>
            <p:ph idx="1"/>
          </p:nvPr>
        </p:nvSpPr>
        <p:spPr/>
        <p:txBody>
          <a:bodyPr>
            <a:noAutofit/>
          </a:bodyPr>
          <a:lstStyle/>
          <a:p>
            <a:pPr lvl="0" fontAlgn="base"/>
            <a:r>
              <a:rPr lang="ko-KR" altLang="en-US" sz="1400" b="1" dirty="0" err="1" smtClean="0"/>
              <a:t>영문본</a:t>
            </a:r>
            <a:r>
              <a:rPr lang="ko-KR" altLang="en-US" sz="1400" b="1" dirty="0" smtClean="0"/>
              <a:t> </a:t>
            </a:r>
            <a:r>
              <a:rPr lang="en-US" altLang="ko-KR" sz="1400" dirty="0" smtClean="0"/>
              <a:t>Each </a:t>
            </a:r>
            <a:r>
              <a:rPr lang="en-US" altLang="ko-KR" sz="1400" dirty="0"/>
              <a:t>Party shall provide that, where the term of protection of a work (including a photographic work), performance, or phonogram is to be calculated:</a:t>
            </a:r>
          </a:p>
          <a:p>
            <a:pPr fontAlgn="base" latinLnBrk="0"/>
            <a:r>
              <a:rPr lang="en-US" altLang="ko-KR" sz="1400" dirty="0" smtClean="0"/>
              <a:t>(</a:t>
            </a:r>
            <a:r>
              <a:rPr lang="en-US" altLang="ko-KR" sz="1400" dirty="0"/>
              <a:t>b) on a basis other than the life of a natural person, the term shall be:</a:t>
            </a:r>
          </a:p>
          <a:p>
            <a:pPr fontAlgn="base" latinLnBrk="0"/>
            <a:r>
              <a:rPr lang="en-US" altLang="ko-KR" sz="1400" dirty="0"/>
              <a:t>(</a:t>
            </a:r>
            <a:r>
              <a:rPr lang="en-US" altLang="ko-KR" sz="1400" dirty="0" err="1"/>
              <a:t>i</a:t>
            </a:r>
            <a:r>
              <a:rPr lang="en-US" altLang="ko-KR" sz="1400" dirty="0"/>
              <a:t>) not less than 70 years from the end of the calendar year of </a:t>
            </a:r>
            <a:r>
              <a:rPr lang="en-US" altLang="ko-KR" sz="1400" u="sng" dirty="0"/>
              <a:t>the first authorized publication</a:t>
            </a:r>
            <a:r>
              <a:rPr lang="en-US" altLang="ko-KR" sz="1400" dirty="0"/>
              <a:t> of the work, performance, or phonogram; or</a:t>
            </a:r>
          </a:p>
          <a:p>
            <a:pPr fontAlgn="base" latinLnBrk="0"/>
            <a:r>
              <a:rPr lang="en-US" altLang="ko-KR" sz="1400" dirty="0"/>
              <a:t>(ii) failing </a:t>
            </a:r>
            <a:r>
              <a:rPr lang="en-US" altLang="ko-KR" sz="1400" u="sng" dirty="0"/>
              <a:t>such authorized publication</a:t>
            </a:r>
            <a:r>
              <a:rPr lang="en-US" altLang="ko-KR" sz="1400" dirty="0"/>
              <a:t> within 25 years from the creation of the work, performance, or phonogram, not less than 70 years from the end of the calendar year of the creation of the work, performance, or phonogram.</a:t>
            </a:r>
          </a:p>
          <a:p>
            <a:pPr lvl="0" fontAlgn="base" latinLnBrk="0"/>
            <a:r>
              <a:rPr lang="ko-KR" altLang="en-US" sz="1400" b="1" dirty="0"/>
              <a:t>정정 전 </a:t>
            </a:r>
            <a:r>
              <a:rPr lang="ko-KR" altLang="en-US" sz="1400" b="1" dirty="0" smtClean="0"/>
              <a:t>협정문 </a:t>
            </a:r>
            <a:r>
              <a:rPr lang="ko-KR" altLang="en-US" sz="1400" dirty="0" smtClean="0"/>
              <a:t>각 </a:t>
            </a:r>
            <a:r>
              <a:rPr lang="ko-KR" altLang="en-US" sz="1400" dirty="0"/>
              <a:t>당사국은 저작물</a:t>
            </a:r>
            <a:r>
              <a:rPr lang="en-US" altLang="ko-KR" sz="1400" dirty="0"/>
              <a:t>(</a:t>
            </a:r>
            <a:r>
              <a:rPr lang="ko-KR" altLang="en-US" sz="1400" dirty="0"/>
              <a:t>사진 저작물을 포함한다</a:t>
            </a:r>
            <a:r>
              <a:rPr lang="en-US" altLang="ko-KR" sz="1400" dirty="0"/>
              <a:t>)․</a:t>
            </a:r>
            <a:r>
              <a:rPr lang="ko-KR" altLang="en-US" sz="1400" dirty="0"/>
              <a:t>실연 또는 음반의 보호기간을 산정하는 경우</a:t>
            </a:r>
            <a:r>
              <a:rPr lang="en-US" altLang="ko-KR" sz="1400" dirty="0"/>
              <a:t>, </a:t>
            </a:r>
            <a:r>
              <a:rPr lang="ko-KR" altLang="en-US" sz="1400" dirty="0"/>
              <a:t>다음을 규정한다</a:t>
            </a:r>
            <a:r>
              <a:rPr lang="en-US" altLang="ko-KR" sz="1400" dirty="0"/>
              <a:t>.</a:t>
            </a:r>
            <a:endParaRPr lang="ko-KR" altLang="en-US" sz="1400" dirty="0"/>
          </a:p>
          <a:p>
            <a:pPr fontAlgn="base" latinLnBrk="0"/>
            <a:r>
              <a:rPr lang="ko-KR" altLang="en-US" sz="1400" dirty="0" smtClean="0"/>
              <a:t>나</a:t>
            </a:r>
            <a:r>
              <a:rPr lang="en-US" altLang="ko-KR" sz="1400" dirty="0"/>
              <a:t>. </a:t>
            </a:r>
            <a:r>
              <a:rPr lang="ko-KR" altLang="en-US" sz="1400" dirty="0"/>
              <a:t>자연인의 수명 이외의 것에 기초하는 경우</a:t>
            </a:r>
            <a:r>
              <a:rPr lang="en-US" altLang="ko-KR" sz="1400" dirty="0"/>
              <a:t>, </a:t>
            </a:r>
            <a:r>
              <a:rPr lang="ko-KR" altLang="en-US" sz="1400" dirty="0"/>
              <a:t>그 기간은</a:t>
            </a:r>
          </a:p>
          <a:p>
            <a:pPr fontAlgn="base" latinLnBrk="0"/>
            <a:r>
              <a:rPr lang="en-US" altLang="ko-KR" sz="1400" dirty="0"/>
              <a:t>1) </a:t>
            </a:r>
            <a:r>
              <a:rPr lang="ko-KR" altLang="en-US" sz="1400" dirty="0"/>
              <a:t>저작물</a:t>
            </a:r>
            <a:r>
              <a:rPr lang="en-US" altLang="ko-KR" sz="1400" dirty="0"/>
              <a:t>․</a:t>
            </a:r>
            <a:r>
              <a:rPr lang="ko-KR" altLang="en-US" sz="1400" dirty="0"/>
              <a:t>실연 또는 음반이 </a:t>
            </a:r>
            <a:r>
              <a:rPr lang="ko-KR" altLang="en-US" sz="1400" u="sng" dirty="0"/>
              <a:t>최초로 허락되어 발행한 연도</a:t>
            </a:r>
            <a:r>
              <a:rPr lang="ko-KR" altLang="en-US" sz="1400" dirty="0"/>
              <a:t> 말로부터 </a:t>
            </a:r>
            <a:r>
              <a:rPr lang="en-US" altLang="ko-KR" sz="1400" dirty="0"/>
              <a:t>70</a:t>
            </a:r>
            <a:r>
              <a:rPr lang="ko-KR" altLang="en-US" sz="1400" dirty="0"/>
              <a:t>년 이상이다</a:t>
            </a:r>
            <a:r>
              <a:rPr lang="en-US" altLang="ko-KR" sz="1400" dirty="0"/>
              <a:t>. </a:t>
            </a:r>
            <a:r>
              <a:rPr lang="ko-KR" altLang="en-US" sz="1400" dirty="0"/>
              <a:t>또는</a:t>
            </a:r>
          </a:p>
          <a:p>
            <a:pPr fontAlgn="base" latinLnBrk="0"/>
            <a:r>
              <a:rPr lang="en-US" altLang="ko-KR" sz="1400" dirty="0"/>
              <a:t>2) </a:t>
            </a:r>
            <a:r>
              <a:rPr lang="ko-KR" altLang="en-US" sz="1400" dirty="0"/>
              <a:t>저작물</a:t>
            </a:r>
            <a:r>
              <a:rPr lang="en-US" altLang="ko-KR" sz="1400" dirty="0"/>
              <a:t>․</a:t>
            </a:r>
            <a:r>
              <a:rPr lang="ko-KR" altLang="en-US" sz="1400" dirty="0"/>
              <a:t>실연 또는 음반의 창작으로부터 </a:t>
            </a:r>
            <a:r>
              <a:rPr lang="en-US" altLang="ko-KR" sz="1400" dirty="0"/>
              <a:t>25</a:t>
            </a:r>
            <a:r>
              <a:rPr lang="ko-KR" altLang="en-US" sz="1400" dirty="0"/>
              <a:t>년 이내에 </a:t>
            </a:r>
            <a:r>
              <a:rPr lang="ko-KR" altLang="en-US" sz="1400" u="sng" dirty="0"/>
              <a:t>승인된 발행</a:t>
            </a:r>
            <a:r>
              <a:rPr lang="ko-KR" altLang="en-US" sz="1400" dirty="0"/>
              <a:t>을 하지 못한 경우</a:t>
            </a:r>
            <a:r>
              <a:rPr lang="en-US" altLang="ko-KR" sz="1400" dirty="0"/>
              <a:t>, </a:t>
            </a:r>
            <a:r>
              <a:rPr lang="ko-KR" altLang="en-US" sz="1400" dirty="0"/>
              <a:t>저작물</a:t>
            </a:r>
            <a:r>
              <a:rPr lang="en-US" altLang="ko-KR" sz="1400" dirty="0"/>
              <a:t>․</a:t>
            </a:r>
            <a:r>
              <a:rPr lang="ko-KR" altLang="en-US" sz="1400" dirty="0"/>
              <a:t>실연 또는 음반이 창작된 연도 말로부터 </a:t>
            </a:r>
            <a:r>
              <a:rPr lang="en-US" altLang="ko-KR" sz="1400" dirty="0"/>
              <a:t>70</a:t>
            </a:r>
            <a:r>
              <a:rPr lang="ko-KR" altLang="en-US" sz="1400" dirty="0"/>
              <a:t>년 이상이다</a:t>
            </a:r>
            <a:r>
              <a:rPr lang="en-US" altLang="ko-KR" sz="1400" dirty="0"/>
              <a:t>.</a:t>
            </a:r>
            <a:endParaRPr lang="ko-KR" altLang="en-US" sz="1400" dirty="0"/>
          </a:p>
          <a:p>
            <a:pPr lvl="0" fontAlgn="base" latinLnBrk="0"/>
            <a:r>
              <a:rPr lang="ko-KR" altLang="en-US" sz="1400" b="1" dirty="0"/>
              <a:t>정정된 </a:t>
            </a:r>
            <a:r>
              <a:rPr lang="ko-KR" altLang="en-US" sz="1400" b="1" dirty="0" smtClean="0"/>
              <a:t>협정문 </a:t>
            </a:r>
            <a:r>
              <a:rPr lang="ko-KR" altLang="en-US" sz="1400" dirty="0" smtClean="0"/>
              <a:t>각 </a:t>
            </a:r>
            <a:r>
              <a:rPr lang="ko-KR" altLang="en-US" sz="1400" dirty="0"/>
              <a:t>당사국은 저작물</a:t>
            </a:r>
            <a:r>
              <a:rPr lang="en-US" altLang="ko-KR" sz="1400" dirty="0"/>
              <a:t>(</a:t>
            </a:r>
            <a:r>
              <a:rPr lang="ko-KR" altLang="en-US" sz="1400" dirty="0"/>
              <a:t>사진 저작물을 포함한다</a:t>
            </a:r>
            <a:r>
              <a:rPr lang="en-US" altLang="ko-KR" sz="1400" dirty="0"/>
              <a:t>)․</a:t>
            </a:r>
            <a:r>
              <a:rPr lang="ko-KR" altLang="en-US" sz="1400" dirty="0"/>
              <a:t>실연 또는 음반의 보호기간을 산정하는 경우</a:t>
            </a:r>
            <a:r>
              <a:rPr lang="en-US" altLang="ko-KR" sz="1400" dirty="0"/>
              <a:t>, </a:t>
            </a:r>
            <a:r>
              <a:rPr lang="ko-KR" altLang="en-US" sz="1400" dirty="0"/>
              <a:t>다음을 규정한다</a:t>
            </a:r>
            <a:r>
              <a:rPr lang="en-US" altLang="ko-KR" sz="1400" dirty="0"/>
              <a:t>.</a:t>
            </a:r>
            <a:endParaRPr lang="ko-KR" altLang="en-US" sz="1400" dirty="0"/>
          </a:p>
          <a:p>
            <a:pPr fontAlgn="base" latinLnBrk="0"/>
            <a:r>
              <a:rPr lang="ko-KR" altLang="en-US" sz="1400" dirty="0" smtClean="0"/>
              <a:t>나</a:t>
            </a:r>
            <a:r>
              <a:rPr lang="en-US" altLang="ko-KR" sz="1400" dirty="0"/>
              <a:t>. </a:t>
            </a:r>
            <a:r>
              <a:rPr lang="ko-KR" altLang="en-US" sz="1400" dirty="0"/>
              <a:t>자연인의 수명 이외의 것에 기초하는 경우</a:t>
            </a:r>
            <a:r>
              <a:rPr lang="en-US" altLang="ko-KR" sz="1400" dirty="0"/>
              <a:t>, </a:t>
            </a:r>
            <a:r>
              <a:rPr lang="ko-KR" altLang="en-US" sz="1400" dirty="0"/>
              <a:t>그 기간은</a:t>
            </a:r>
          </a:p>
          <a:p>
            <a:pPr fontAlgn="base" latinLnBrk="0"/>
            <a:r>
              <a:rPr lang="en-US" altLang="ko-KR" sz="1400" dirty="0"/>
              <a:t>1) </a:t>
            </a:r>
            <a:r>
              <a:rPr lang="ko-KR" altLang="en-US" sz="1400" dirty="0"/>
              <a:t>저작물</a:t>
            </a:r>
            <a:r>
              <a:rPr lang="en-US" altLang="ko-KR" sz="1400" dirty="0"/>
              <a:t>․</a:t>
            </a:r>
            <a:r>
              <a:rPr lang="ko-KR" altLang="en-US" sz="1400" dirty="0"/>
              <a:t>실연 또는 음반이 최초로 허락되어 발행한 연도 말로부터 </a:t>
            </a:r>
            <a:r>
              <a:rPr lang="en-US" altLang="ko-KR" sz="1400" dirty="0"/>
              <a:t>70</a:t>
            </a:r>
            <a:r>
              <a:rPr lang="ko-KR" altLang="en-US" sz="1400" dirty="0"/>
              <a:t>년 이상이다</a:t>
            </a:r>
            <a:r>
              <a:rPr lang="en-US" altLang="ko-KR" sz="1400" dirty="0"/>
              <a:t>. </a:t>
            </a:r>
            <a:r>
              <a:rPr lang="ko-KR" altLang="en-US" sz="1400" dirty="0"/>
              <a:t>또는</a:t>
            </a:r>
          </a:p>
          <a:p>
            <a:pPr fontAlgn="base" latinLnBrk="0"/>
            <a:r>
              <a:rPr lang="en-US" altLang="ko-KR" sz="1400" dirty="0"/>
              <a:t>2) </a:t>
            </a:r>
            <a:r>
              <a:rPr lang="ko-KR" altLang="en-US" sz="1400" dirty="0"/>
              <a:t>저작물</a:t>
            </a:r>
            <a:r>
              <a:rPr lang="en-US" altLang="ko-KR" sz="1400" dirty="0"/>
              <a:t>․</a:t>
            </a:r>
            <a:r>
              <a:rPr lang="ko-KR" altLang="en-US" sz="1400" dirty="0"/>
              <a:t>실연 또는 음반의 창작으로부터 </a:t>
            </a:r>
            <a:r>
              <a:rPr lang="en-US" altLang="ko-KR" sz="1400" dirty="0"/>
              <a:t>25</a:t>
            </a:r>
            <a:r>
              <a:rPr lang="ko-KR" altLang="en-US" sz="1400" dirty="0"/>
              <a:t>년 이내에 </a:t>
            </a:r>
            <a:r>
              <a:rPr lang="ko-KR" altLang="en-US" sz="1400" u="sng" dirty="0"/>
              <a:t>그러한 허락된 발행</a:t>
            </a:r>
            <a:r>
              <a:rPr lang="ko-KR" altLang="en-US" sz="1400" dirty="0"/>
              <a:t>을 하지 못한 경우</a:t>
            </a:r>
            <a:r>
              <a:rPr lang="en-US" altLang="ko-KR" sz="1400" dirty="0"/>
              <a:t>, </a:t>
            </a:r>
            <a:r>
              <a:rPr lang="ko-KR" altLang="en-US" sz="1400" dirty="0"/>
              <a:t>저작물</a:t>
            </a:r>
            <a:r>
              <a:rPr lang="en-US" altLang="ko-KR" sz="1400" dirty="0"/>
              <a:t>․</a:t>
            </a:r>
            <a:r>
              <a:rPr lang="ko-KR" altLang="en-US" sz="1400" dirty="0"/>
              <a:t>실연 또는 음반이 창작된 연도 말로부터 </a:t>
            </a:r>
            <a:r>
              <a:rPr lang="en-US" altLang="ko-KR" sz="1400" dirty="0"/>
              <a:t>70</a:t>
            </a:r>
            <a:r>
              <a:rPr lang="ko-KR" altLang="en-US" sz="1400" dirty="0"/>
              <a:t>년 이상이다</a:t>
            </a:r>
            <a:r>
              <a:rPr lang="en-US" altLang="ko-KR" sz="1400" dirty="0" smtClean="0"/>
              <a:t>.</a:t>
            </a:r>
            <a:endParaRPr lang="ko-KR" altLang="en-US" sz="1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번역 오류 사례</a:t>
            </a:r>
            <a:r>
              <a:rPr lang="en-US" altLang="ko-KR" dirty="0" smtClean="0"/>
              <a:t>(8)</a:t>
            </a:r>
            <a:endParaRPr lang="ko-KR" altLang="en-US" dirty="0"/>
          </a:p>
        </p:txBody>
      </p:sp>
      <p:sp>
        <p:nvSpPr>
          <p:cNvPr id="3" name="내용 개체 틀 2"/>
          <p:cNvSpPr>
            <a:spLocks noGrp="1"/>
          </p:cNvSpPr>
          <p:nvPr>
            <p:ph idx="1"/>
          </p:nvPr>
        </p:nvSpPr>
        <p:spPr/>
        <p:txBody>
          <a:bodyPr>
            <a:normAutofit fontScale="70000" lnSpcReduction="20000"/>
          </a:bodyPr>
          <a:lstStyle/>
          <a:p>
            <a:pPr lvl="0" fontAlgn="base"/>
            <a:r>
              <a:rPr lang="en-US" altLang="ko-KR" dirty="0"/>
              <a:t>Each Party shall provide that any right holder initiating procedures for its competent authorities to suspend release of </a:t>
            </a:r>
            <a:r>
              <a:rPr lang="en-US" altLang="ko-KR" u="sng" dirty="0"/>
              <a:t>suspected counterfeit or confusingly similar trademark goods, or pirated copyright goods</a:t>
            </a:r>
            <a:r>
              <a:rPr lang="en-US" altLang="ko-KR" dirty="0"/>
              <a:t> into free </a:t>
            </a:r>
            <a:r>
              <a:rPr lang="en-US" altLang="ko-KR" dirty="0" smtClean="0"/>
              <a:t>circulation</a:t>
            </a:r>
          </a:p>
          <a:p>
            <a:pPr lvl="0" fontAlgn="base"/>
            <a:endParaRPr lang="en-US" altLang="ko-KR" dirty="0" smtClean="0"/>
          </a:p>
          <a:p>
            <a:pPr fontAlgn="base"/>
            <a:r>
              <a:rPr lang="ko-KR" altLang="en-US" dirty="0"/>
              <a:t>각 당사국은 자국의 </a:t>
            </a:r>
            <a:r>
              <a:rPr lang="ko-KR" altLang="en-US" dirty="0" err="1"/>
              <a:t>권한있는</a:t>
            </a:r>
            <a:r>
              <a:rPr lang="ko-KR" altLang="en-US" dirty="0"/>
              <a:t> 당국이 </a:t>
            </a:r>
            <a:r>
              <a:rPr lang="ko-KR" altLang="en-US" u="sng" dirty="0"/>
              <a:t>상표 위조 의심 상품</a:t>
            </a:r>
            <a:r>
              <a:rPr lang="en-US" altLang="ko-KR" u="sng" dirty="0"/>
              <a:t>, </a:t>
            </a:r>
            <a:r>
              <a:rPr lang="ko-KR" altLang="en-US" u="sng" dirty="0"/>
              <a:t>혼동을 일으킬 정도로 유사한 상표 상품</a:t>
            </a:r>
            <a:r>
              <a:rPr lang="en-US" altLang="ko-KR" u="sng" dirty="0"/>
              <a:t>, </a:t>
            </a:r>
            <a:r>
              <a:rPr lang="ko-KR" altLang="en-US" u="sng" dirty="0"/>
              <a:t>또는 </a:t>
            </a:r>
            <a:r>
              <a:rPr lang="ko-KR" altLang="en-US" u="sng" dirty="0" err="1"/>
              <a:t>불법복제된</a:t>
            </a:r>
            <a:r>
              <a:rPr lang="ko-KR" altLang="en-US" u="sng" dirty="0"/>
              <a:t> 저작권 상품</a:t>
            </a:r>
            <a:r>
              <a:rPr lang="ko-KR" altLang="en-US" dirty="0"/>
              <a:t>이 자유로운 유통에 반출되는 것을 정지시키는 절차를 개시하는 </a:t>
            </a:r>
            <a:r>
              <a:rPr lang="ko-KR" altLang="en-US" dirty="0" err="1" smtClean="0"/>
              <a:t>권리자는</a:t>
            </a:r>
            <a:endParaRPr lang="en-US" altLang="ko-KR" dirty="0" smtClean="0"/>
          </a:p>
          <a:p>
            <a:pPr fontAlgn="base"/>
            <a:endParaRPr lang="ko-KR" altLang="en-US" dirty="0"/>
          </a:p>
          <a:p>
            <a:pPr fontAlgn="base"/>
            <a:r>
              <a:rPr lang="ko-KR" altLang="en-US" dirty="0"/>
              <a:t>각 당사국은 자국의 </a:t>
            </a:r>
            <a:r>
              <a:rPr lang="ko-KR" altLang="en-US" dirty="0" err="1"/>
              <a:t>권한있는</a:t>
            </a:r>
            <a:r>
              <a:rPr lang="ko-KR" altLang="en-US" dirty="0"/>
              <a:t> 당국이 </a:t>
            </a:r>
            <a:r>
              <a:rPr lang="ko-KR" altLang="en-US" u="sng" dirty="0"/>
              <a:t>위조된 상표 상품이나 혼동을 일으킬 정도로 유사한 상표 상품으로 의심되는 상품</a:t>
            </a:r>
            <a:r>
              <a:rPr lang="en-US" altLang="ko-KR" u="sng" dirty="0"/>
              <a:t>, </a:t>
            </a:r>
            <a:r>
              <a:rPr lang="ko-KR" altLang="en-US" u="sng" dirty="0"/>
              <a:t>또는 </a:t>
            </a:r>
            <a:r>
              <a:rPr lang="ko-KR" altLang="en-US" u="sng" dirty="0" err="1"/>
              <a:t>불법복제된</a:t>
            </a:r>
            <a:r>
              <a:rPr lang="ko-KR" altLang="en-US" u="sng" dirty="0"/>
              <a:t> 저작권 상품으로 의심되는 상품</a:t>
            </a:r>
            <a:r>
              <a:rPr lang="ko-KR" altLang="en-US" dirty="0"/>
              <a:t>이 자유로운 유통에 반출되는 것을 정지시키는 절차를 개시하는 </a:t>
            </a:r>
            <a:r>
              <a:rPr lang="ko-KR" altLang="en-US" dirty="0" err="1"/>
              <a:t>권리자는</a:t>
            </a:r>
            <a:r>
              <a:rPr lang="ko-KR" altLang="en-US" dirty="0"/>
              <a:t> </a:t>
            </a:r>
          </a:p>
          <a:p>
            <a:pPr lvl="0" fontAlgn="base">
              <a:buNone/>
            </a:pPr>
            <a:endParaRPr lang="en-US" altLang="ko-K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번역 오류 사례</a:t>
            </a:r>
            <a:r>
              <a:rPr lang="en-US" altLang="ko-KR" dirty="0" smtClean="0"/>
              <a:t>(9) - </a:t>
            </a:r>
            <a:r>
              <a:rPr lang="ko-KR" altLang="en-US" dirty="0" smtClean="0"/>
              <a:t>한미</a:t>
            </a:r>
            <a:endParaRPr lang="ko-KR" altLang="en-US" dirty="0"/>
          </a:p>
        </p:txBody>
      </p:sp>
      <p:sp>
        <p:nvSpPr>
          <p:cNvPr id="3" name="내용 개체 틀 2"/>
          <p:cNvSpPr>
            <a:spLocks noGrp="1"/>
          </p:cNvSpPr>
          <p:nvPr>
            <p:ph idx="1"/>
          </p:nvPr>
        </p:nvSpPr>
        <p:spPr/>
        <p:txBody>
          <a:bodyPr>
            <a:normAutofit fontScale="62500" lnSpcReduction="20000"/>
          </a:bodyPr>
          <a:lstStyle/>
          <a:p>
            <a:r>
              <a:rPr lang="ko-KR" altLang="en-US" dirty="0" smtClean="0"/>
              <a:t>허가</a:t>
            </a:r>
            <a:r>
              <a:rPr lang="en-US" altLang="ko-KR" dirty="0" smtClean="0"/>
              <a:t>-</a:t>
            </a:r>
            <a:r>
              <a:rPr lang="ko-KR" altLang="en-US" dirty="0" smtClean="0"/>
              <a:t>특허 연계</a:t>
            </a:r>
            <a:endParaRPr lang="en-US" altLang="ko-KR" dirty="0" smtClean="0"/>
          </a:p>
          <a:p>
            <a:pPr fontAlgn="base" latinLnBrk="0"/>
            <a:r>
              <a:rPr lang="en-US" altLang="ko-KR" dirty="0"/>
              <a:t>Where a Party permits, as a condition of approving the marketing of ① </a:t>
            </a:r>
            <a:r>
              <a:rPr lang="en-US" altLang="ko-KR" u="sng" dirty="0"/>
              <a:t>a pharmaceutical product</a:t>
            </a:r>
            <a:r>
              <a:rPr lang="en-US" altLang="ko-KR" dirty="0"/>
              <a:t>, persons, other than the person originally submitting safety or efficacy information, to rely on that information or on evidence of safety or efficacy information of ② </a:t>
            </a:r>
            <a:r>
              <a:rPr lang="en-US" altLang="ko-KR" u="sng" dirty="0"/>
              <a:t>a product</a:t>
            </a:r>
            <a:r>
              <a:rPr lang="en-US" altLang="ko-KR" dirty="0"/>
              <a:t> that was previously approved, such as evidence of prior marketing approval in the territory of the Party or in another territory, that Party shall:</a:t>
            </a:r>
          </a:p>
          <a:p>
            <a:pPr fontAlgn="base" latinLnBrk="0"/>
            <a:r>
              <a:rPr lang="en-US" altLang="ko-KR" dirty="0"/>
              <a:t>(a) provide that the patent owner shall be notified of the identity of any such other person that requests marketing approval to enter the market during the term of a patent notified to the approving authority as covering ③ </a:t>
            </a:r>
            <a:r>
              <a:rPr lang="en-US" altLang="ko-KR" u="sng" dirty="0"/>
              <a:t>that product</a:t>
            </a:r>
            <a:r>
              <a:rPr lang="en-US" altLang="ko-KR" dirty="0"/>
              <a:t> or its approved method of use; and</a:t>
            </a:r>
          </a:p>
          <a:p>
            <a:pPr fontAlgn="base" latinLnBrk="0"/>
            <a:r>
              <a:rPr lang="en-US" altLang="ko-KR" dirty="0"/>
              <a:t>(b) implement measures in its marketing approval process to prevent such other persons from marketing ④ </a:t>
            </a:r>
            <a:r>
              <a:rPr lang="en-US" altLang="ko-KR" u="sng" dirty="0"/>
              <a:t>a product</a:t>
            </a:r>
            <a:r>
              <a:rPr lang="en-US" altLang="ko-KR" dirty="0"/>
              <a:t> without the consent or acquiescence of the patent owner during the term of a patent notified to the approving authority as covering ⑤ </a:t>
            </a:r>
            <a:r>
              <a:rPr lang="en-US" altLang="ko-KR" u="sng" dirty="0"/>
              <a:t>that product</a:t>
            </a:r>
            <a:r>
              <a:rPr lang="en-US" altLang="ko-KR" dirty="0"/>
              <a:t> or its approved method of use.</a:t>
            </a:r>
          </a:p>
          <a:p>
            <a:pPr>
              <a:buNone/>
            </a:pPr>
            <a:endParaRPr lang="ko-KR"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조약의 효력</a:t>
            </a:r>
            <a:endParaRPr lang="ko-KR" altLang="en-US" dirty="0"/>
          </a:p>
        </p:txBody>
      </p:sp>
      <p:sp>
        <p:nvSpPr>
          <p:cNvPr id="3" name="내용 개체 틀 2"/>
          <p:cNvSpPr>
            <a:spLocks noGrp="1"/>
          </p:cNvSpPr>
          <p:nvPr>
            <p:ph idx="1"/>
          </p:nvPr>
        </p:nvSpPr>
        <p:spPr/>
        <p:txBody>
          <a:bodyPr/>
          <a:lstStyle/>
          <a:p>
            <a:r>
              <a:rPr lang="ko-KR" altLang="en-US" dirty="0" smtClean="0"/>
              <a:t>국제법적 효력과 국내법적 효력</a:t>
            </a:r>
            <a:endParaRPr lang="en-US" altLang="ko-KR" dirty="0" smtClean="0"/>
          </a:p>
          <a:p>
            <a:r>
              <a:rPr lang="en-US" altLang="ko-KR" dirty="0" smtClean="0"/>
              <a:t>EU, </a:t>
            </a:r>
            <a:r>
              <a:rPr lang="ko-KR" altLang="en-US" dirty="0" smtClean="0"/>
              <a:t>미국</a:t>
            </a:r>
            <a:r>
              <a:rPr lang="en-US" altLang="ko-KR" dirty="0" smtClean="0"/>
              <a:t>: </a:t>
            </a:r>
            <a:r>
              <a:rPr lang="ko-KR" altLang="en-US" dirty="0" err="1" smtClean="0"/>
              <a:t>하위법</a:t>
            </a:r>
            <a:endParaRPr lang="en-US" altLang="ko-KR" dirty="0" smtClean="0"/>
          </a:p>
          <a:p>
            <a:r>
              <a:rPr lang="ko-KR" altLang="en-US" dirty="0" smtClean="0"/>
              <a:t>유럽이사회 결정</a:t>
            </a:r>
            <a:r>
              <a:rPr lang="en-US" altLang="ko-KR" dirty="0" smtClean="0"/>
              <a:t>(Council Decision 8525/10)</a:t>
            </a:r>
          </a:p>
          <a:p>
            <a:r>
              <a:rPr lang="ko-KR" altLang="en-US" dirty="0" smtClean="0"/>
              <a:t>미국 상원 이행법안 제</a:t>
            </a:r>
            <a:r>
              <a:rPr lang="en-US" altLang="ko-KR" dirty="0" smtClean="0"/>
              <a:t>10</a:t>
            </a:r>
            <a:r>
              <a:rPr lang="ko-KR" altLang="en-US" dirty="0" smtClean="0"/>
              <a:t>조</a:t>
            </a:r>
            <a:endParaRPr lang="en-US" altLang="ko-KR" dirty="0" smtClean="0"/>
          </a:p>
          <a:p>
            <a:r>
              <a:rPr lang="ko-KR" altLang="en-US" dirty="0" smtClean="0"/>
              <a:t>한국</a:t>
            </a:r>
            <a:r>
              <a:rPr lang="en-US" altLang="ko-KR" dirty="0" smtClean="0"/>
              <a:t>: </a:t>
            </a:r>
            <a:r>
              <a:rPr lang="ko-KR" altLang="en-US" dirty="0" smtClean="0"/>
              <a:t>헌법 제</a:t>
            </a:r>
            <a:r>
              <a:rPr lang="en-US" altLang="ko-KR" dirty="0" smtClean="0"/>
              <a:t>6</a:t>
            </a:r>
            <a:r>
              <a:rPr lang="ko-KR" altLang="en-US" dirty="0" smtClean="0"/>
              <a:t>조</a:t>
            </a:r>
            <a:r>
              <a:rPr lang="en-US" altLang="ko-KR" dirty="0" smtClean="0"/>
              <a:t>, </a:t>
            </a:r>
            <a:r>
              <a:rPr lang="ko-KR" altLang="en-US" dirty="0" smtClean="0"/>
              <a:t>실질적 </a:t>
            </a:r>
            <a:r>
              <a:rPr lang="ko-KR" altLang="en-US" dirty="0" err="1" smtClean="0"/>
              <a:t>상위법</a:t>
            </a:r>
            <a:r>
              <a:rPr lang="en-US" altLang="ko-KR" dirty="0" smtClean="0"/>
              <a:t>, </a:t>
            </a:r>
            <a:r>
              <a:rPr lang="ko-KR" altLang="en-US" dirty="0" err="1" smtClean="0"/>
              <a:t>지재권법의</a:t>
            </a:r>
            <a:r>
              <a:rPr lang="ko-KR" altLang="en-US" dirty="0" smtClean="0"/>
              <a:t> </a:t>
            </a:r>
            <a:r>
              <a:rPr lang="ko-KR" altLang="en-US" dirty="0" err="1" smtClean="0"/>
              <a:t>특칙</a:t>
            </a:r>
            <a:endParaRPr lang="ko-KR"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번역 오류 사례</a:t>
            </a:r>
            <a:r>
              <a:rPr lang="en-US" altLang="ko-KR" dirty="0" smtClean="0"/>
              <a:t>(10) </a:t>
            </a:r>
            <a:r>
              <a:rPr lang="en-US" altLang="ko-KR" dirty="0" smtClean="0"/>
              <a:t>– </a:t>
            </a:r>
            <a:r>
              <a:rPr lang="ko-KR" altLang="en-US" dirty="0" smtClean="0"/>
              <a:t>한</a:t>
            </a:r>
            <a:r>
              <a:rPr lang="en-US" altLang="ko-KR" dirty="0" smtClean="0"/>
              <a:t>EU</a:t>
            </a:r>
            <a:endParaRPr lang="ko-KR" altLang="en-US" dirty="0"/>
          </a:p>
        </p:txBody>
      </p:sp>
      <p:sp>
        <p:nvSpPr>
          <p:cNvPr id="3" name="내용 개체 틀 2"/>
          <p:cNvSpPr>
            <a:spLocks noGrp="1"/>
          </p:cNvSpPr>
          <p:nvPr>
            <p:ph idx="1"/>
          </p:nvPr>
        </p:nvSpPr>
        <p:spPr/>
        <p:txBody>
          <a:bodyPr>
            <a:normAutofit fontScale="85000" lnSpcReduction="20000"/>
          </a:bodyPr>
          <a:lstStyle/>
          <a:p>
            <a:pPr lvl="0" fontAlgn="base"/>
            <a:r>
              <a:rPr lang="ko-KR" altLang="en-US" b="1" dirty="0"/>
              <a:t>영문</a:t>
            </a:r>
            <a:r>
              <a:rPr lang="en-US" altLang="ko-KR" dirty="0"/>
              <a:t>: European Union considers design not to have individual character if the overall impression it produces </a:t>
            </a:r>
            <a:r>
              <a:rPr lang="en-US" altLang="ko-KR" u="sng" dirty="0"/>
              <a:t>on the informed users</a:t>
            </a:r>
            <a:r>
              <a:rPr lang="en-US" altLang="ko-KR" dirty="0"/>
              <a:t> does not differ from the overall impression produced on such a user by any design which has been made available to the public</a:t>
            </a:r>
          </a:p>
          <a:p>
            <a:pPr lvl="0" fontAlgn="base"/>
            <a:r>
              <a:rPr lang="ko-KR" altLang="en-US" b="1" dirty="0" err="1"/>
              <a:t>한글본</a:t>
            </a:r>
            <a:r>
              <a:rPr lang="en-US" altLang="ko-KR" dirty="0"/>
              <a:t>: </a:t>
            </a:r>
            <a:r>
              <a:rPr lang="ko-KR" altLang="en-US" dirty="0"/>
              <a:t>유럽연합은 디자인이 </a:t>
            </a:r>
            <a:r>
              <a:rPr lang="ko-KR" altLang="en-US" u="sng" dirty="0"/>
              <a:t>정보가 있는 사용자에게</a:t>
            </a:r>
            <a:r>
              <a:rPr lang="ko-KR" altLang="en-US" dirty="0"/>
              <a:t> 주는 전체적인 인상이 공중에게 이용 가능하게 된 디자인이 그러한 사용자에게 주는 전체적인 인상과 다르지 아니한 경우</a:t>
            </a:r>
            <a:r>
              <a:rPr lang="en-US" altLang="ko-KR" dirty="0"/>
              <a:t>, </a:t>
            </a:r>
            <a:r>
              <a:rPr lang="ko-KR" altLang="en-US" dirty="0"/>
              <a:t>디자인이 독특한 특징을 가지지 아니한 것으로 간주한다</a:t>
            </a:r>
          </a:p>
          <a:p>
            <a:pPr lvl="0" fontAlgn="base"/>
            <a:r>
              <a:rPr lang="ko-KR" altLang="en-US" b="1" dirty="0"/>
              <a:t>문제점</a:t>
            </a:r>
            <a:r>
              <a:rPr lang="en-US" altLang="ko-KR" dirty="0"/>
              <a:t>: ‘</a:t>
            </a:r>
            <a:r>
              <a:rPr lang="ko-KR" altLang="en-US" dirty="0"/>
              <a:t>정보가 있는 사용자’는 ‘견문이 넓은 사용자’</a:t>
            </a:r>
            <a:r>
              <a:rPr lang="ko-KR" altLang="en-US" dirty="0" err="1"/>
              <a:t>로</a:t>
            </a:r>
            <a:r>
              <a:rPr lang="ko-KR" altLang="en-US" dirty="0"/>
              <a:t> 번역해야 함</a:t>
            </a:r>
            <a:r>
              <a:rPr lang="en-US" altLang="ko-KR" dirty="0"/>
              <a:t>. </a:t>
            </a:r>
            <a:endParaRPr lang="ko-KR" altLang="en-US" dirty="0"/>
          </a:p>
          <a:p>
            <a:endParaRPr lang="ko-KR"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번역 오류 사례</a:t>
            </a:r>
            <a:r>
              <a:rPr lang="en-US" altLang="ko-KR" dirty="0" smtClean="0"/>
              <a:t>(11)</a:t>
            </a:r>
            <a:r>
              <a:rPr lang="en-US" altLang="ko-KR" dirty="0" smtClean="0"/>
              <a:t> – </a:t>
            </a:r>
            <a:r>
              <a:rPr lang="ko-KR" altLang="en-US" dirty="0" smtClean="0"/>
              <a:t>한</a:t>
            </a:r>
            <a:r>
              <a:rPr lang="en-US" altLang="ko-KR" dirty="0" smtClean="0"/>
              <a:t>EU</a:t>
            </a:r>
            <a:endParaRPr lang="ko-KR" altLang="en-US" dirty="0"/>
          </a:p>
        </p:txBody>
      </p:sp>
      <p:sp>
        <p:nvSpPr>
          <p:cNvPr id="3" name="내용 개체 틀 2"/>
          <p:cNvSpPr>
            <a:spLocks noGrp="1"/>
          </p:cNvSpPr>
          <p:nvPr>
            <p:ph idx="1"/>
          </p:nvPr>
        </p:nvSpPr>
        <p:spPr/>
        <p:txBody>
          <a:bodyPr>
            <a:normAutofit fontScale="62500" lnSpcReduction="20000"/>
          </a:bodyPr>
          <a:lstStyle/>
          <a:p>
            <a:pPr lvl="0" fontAlgn="base"/>
            <a:r>
              <a:rPr lang="ko-KR" altLang="en-US" b="1" dirty="0"/>
              <a:t>영문</a:t>
            </a:r>
            <a:r>
              <a:rPr lang="en-US" altLang="ko-KR" dirty="0"/>
              <a:t>: The owner of a protected design shall have the right to prevent third parties </a:t>
            </a:r>
            <a:r>
              <a:rPr lang="en-US" altLang="ko-KR" u="sng" dirty="0"/>
              <a:t>not having the owner’s consent</a:t>
            </a:r>
            <a:r>
              <a:rPr lang="en-US" altLang="ko-KR" dirty="0"/>
              <a:t>, at least from making, </a:t>
            </a:r>
            <a:r>
              <a:rPr lang="en-US" altLang="ko-KR" u="sng" dirty="0"/>
              <a:t>offering for sale</a:t>
            </a:r>
            <a:r>
              <a:rPr lang="en-US" altLang="ko-KR" dirty="0"/>
              <a:t>, selling, importing, exporting or </a:t>
            </a:r>
            <a:r>
              <a:rPr lang="en-US" altLang="ko-KR" u="sng" dirty="0"/>
              <a:t>using</a:t>
            </a:r>
            <a:r>
              <a:rPr lang="en-US" altLang="ko-KR" dirty="0"/>
              <a:t> articles bearing or embodying the protected design when such acts are undertaken for commercial purposes, unduly prejudice the </a:t>
            </a:r>
            <a:r>
              <a:rPr lang="en-US" altLang="ko-KR" u="sng" dirty="0"/>
              <a:t>normal exploitation</a:t>
            </a:r>
            <a:r>
              <a:rPr lang="en-US" altLang="ko-KR" dirty="0"/>
              <a:t> of the design, or are not compatible with </a:t>
            </a:r>
            <a:r>
              <a:rPr lang="en-US" altLang="ko-KR" u="sng" dirty="0"/>
              <a:t>fair trade practice</a:t>
            </a:r>
            <a:r>
              <a:rPr lang="en-US" altLang="ko-KR" dirty="0"/>
              <a:t>.</a:t>
            </a:r>
          </a:p>
          <a:p>
            <a:pPr lvl="0" fontAlgn="base"/>
            <a:r>
              <a:rPr lang="ko-KR" altLang="en-US" b="1" dirty="0" err="1"/>
              <a:t>한글본</a:t>
            </a:r>
            <a:r>
              <a:rPr lang="en-US" altLang="ko-KR" dirty="0"/>
              <a:t>: </a:t>
            </a:r>
            <a:r>
              <a:rPr lang="ko-KR" altLang="en-US" dirty="0"/>
              <a:t>보호되는 디자인의 소유자는 보호되는 디자인을 지니거나 형체화한 물품을 제작</a:t>
            </a:r>
            <a:r>
              <a:rPr lang="en-US" altLang="ko-KR" dirty="0"/>
              <a:t>, </a:t>
            </a:r>
            <a:r>
              <a:rPr lang="ko-KR" altLang="en-US" u="sng" dirty="0"/>
              <a:t>판매를 위한 제공</a:t>
            </a:r>
            <a:r>
              <a:rPr lang="en-US" altLang="ko-KR" dirty="0"/>
              <a:t>, </a:t>
            </a:r>
            <a:r>
              <a:rPr lang="ko-KR" altLang="en-US" dirty="0"/>
              <a:t>판매</a:t>
            </a:r>
            <a:r>
              <a:rPr lang="en-US" altLang="ko-KR" dirty="0"/>
              <a:t>, </a:t>
            </a:r>
            <a:r>
              <a:rPr lang="ko-KR" altLang="en-US" dirty="0"/>
              <a:t>수입</a:t>
            </a:r>
            <a:r>
              <a:rPr lang="en-US" altLang="ko-KR" dirty="0"/>
              <a:t>, </a:t>
            </a:r>
            <a:r>
              <a:rPr lang="ko-KR" altLang="en-US" dirty="0"/>
              <a:t>수출 또는 </a:t>
            </a:r>
            <a:r>
              <a:rPr lang="ko-KR" altLang="en-US" u="sng" dirty="0"/>
              <a:t>사용</a:t>
            </a:r>
            <a:r>
              <a:rPr lang="ko-KR" altLang="en-US" dirty="0"/>
              <a:t>하는 행위가 상업적 목적으로 행하여지거나 디자인의 </a:t>
            </a:r>
            <a:r>
              <a:rPr lang="ko-KR" altLang="en-US" u="sng" dirty="0"/>
              <a:t>통상적인 사용</a:t>
            </a:r>
            <a:r>
              <a:rPr lang="ko-KR" altLang="en-US" dirty="0"/>
              <a:t>을 부당하게 저해하거나 또는 공정한 거래관행과 양립하지 아니하는 경우</a:t>
            </a:r>
            <a:r>
              <a:rPr lang="en-US" altLang="ko-KR" dirty="0"/>
              <a:t>, </a:t>
            </a:r>
            <a:r>
              <a:rPr lang="ko-KR" altLang="en-US" dirty="0"/>
              <a:t>제</a:t>
            </a:r>
            <a:r>
              <a:rPr lang="en-US" altLang="ko-KR" dirty="0"/>
              <a:t>3</a:t>
            </a:r>
            <a:r>
              <a:rPr lang="ko-KR" altLang="en-US" dirty="0"/>
              <a:t>자가 </a:t>
            </a:r>
            <a:r>
              <a:rPr lang="ko-KR" altLang="en-US" u="sng" dirty="0"/>
              <a:t>소유자의 동의를 갖지 아니한</a:t>
            </a:r>
            <a:r>
              <a:rPr lang="ko-KR" altLang="en-US" dirty="0"/>
              <a:t> 그러한 행위를 하는 것을 최소한 금지할 권리를 갖는다</a:t>
            </a:r>
            <a:r>
              <a:rPr lang="en-US" altLang="ko-KR" dirty="0"/>
              <a:t>.</a:t>
            </a:r>
            <a:endParaRPr lang="ko-KR" altLang="en-US" dirty="0"/>
          </a:p>
          <a:p>
            <a:r>
              <a:rPr lang="ko-KR" altLang="en-US" dirty="0" smtClean="0"/>
              <a:t>문제점</a:t>
            </a:r>
            <a:r>
              <a:rPr lang="en-US" altLang="ko-KR" dirty="0" smtClean="0"/>
              <a:t>: </a:t>
            </a:r>
          </a:p>
          <a:p>
            <a:pPr lvl="1"/>
            <a:r>
              <a:rPr lang="ko-KR" altLang="en-US" dirty="0" smtClean="0"/>
              <a:t>판매를 위한 제공 </a:t>
            </a:r>
            <a:r>
              <a:rPr lang="en-US" altLang="ko-KR" dirty="0" smtClean="0">
                <a:sym typeface="Wingdings" pitchFamily="2" charset="2"/>
              </a:rPr>
              <a:t> </a:t>
            </a:r>
            <a:r>
              <a:rPr lang="ko-KR" altLang="en-US" dirty="0" smtClean="0">
                <a:sym typeface="Wingdings" pitchFamily="2" charset="2"/>
              </a:rPr>
              <a:t>판매의 청약</a:t>
            </a:r>
            <a:endParaRPr lang="en-US" altLang="ko-KR" dirty="0" smtClean="0">
              <a:sym typeface="Wingdings" pitchFamily="2" charset="2"/>
            </a:endParaRPr>
          </a:p>
          <a:p>
            <a:pPr lvl="1"/>
            <a:r>
              <a:rPr lang="ko-KR" altLang="en-US" dirty="0" smtClean="0">
                <a:sym typeface="Wingdings" pitchFamily="2" charset="2"/>
              </a:rPr>
              <a:t>통상적인 사용 </a:t>
            </a:r>
            <a:r>
              <a:rPr lang="en-US" altLang="ko-KR" dirty="0" smtClean="0">
                <a:sym typeface="Wingdings" pitchFamily="2" charset="2"/>
              </a:rPr>
              <a:t> </a:t>
            </a:r>
            <a:r>
              <a:rPr lang="ko-KR" altLang="en-US" dirty="0" smtClean="0">
                <a:sym typeface="Wingdings" pitchFamily="2" charset="2"/>
              </a:rPr>
              <a:t>통상적인 이용</a:t>
            </a:r>
            <a:endParaRPr lang="en-US" altLang="ko-KR" dirty="0" smtClean="0">
              <a:sym typeface="Wingdings" pitchFamily="2" charset="2"/>
            </a:endParaRPr>
          </a:p>
          <a:p>
            <a:pPr lvl="1"/>
            <a:r>
              <a:rPr lang="ko-KR" altLang="en-US" dirty="0" smtClean="0">
                <a:sym typeface="Wingdings" pitchFamily="2" charset="2"/>
              </a:rPr>
              <a:t>소유자의 동의를 갖지 아니한 </a:t>
            </a:r>
            <a:r>
              <a:rPr lang="en-US" altLang="ko-KR" dirty="0" smtClean="0">
                <a:sym typeface="Wingdings" pitchFamily="2" charset="2"/>
              </a:rPr>
              <a:t> </a:t>
            </a:r>
            <a:r>
              <a:rPr lang="ko-KR" altLang="en-US" dirty="0" smtClean="0">
                <a:sym typeface="Wingdings" pitchFamily="2" charset="2"/>
              </a:rPr>
              <a:t>권리자의 </a:t>
            </a:r>
            <a:r>
              <a:rPr lang="ko-KR" altLang="en-US" dirty="0" err="1" smtClean="0">
                <a:sym typeface="Wingdings" pitchFamily="2" charset="2"/>
              </a:rPr>
              <a:t>동의없이</a:t>
            </a:r>
            <a:endParaRPr lang="en-US" altLang="ko-KR" dirty="0" smtClean="0">
              <a:sym typeface="Wingdings" pitchFamily="2" charset="2"/>
            </a:endParaRPr>
          </a:p>
          <a:p>
            <a:endParaRPr lang="ko-KR"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번역 오류 사례</a:t>
            </a:r>
            <a:r>
              <a:rPr lang="en-US" altLang="ko-KR" dirty="0" smtClean="0"/>
              <a:t>(12)</a:t>
            </a:r>
            <a:r>
              <a:rPr lang="en-US" altLang="ko-KR" dirty="0" smtClean="0"/>
              <a:t> – </a:t>
            </a:r>
            <a:r>
              <a:rPr lang="ko-KR" altLang="en-US" dirty="0" smtClean="0"/>
              <a:t>한</a:t>
            </a:r>
            <a:r>
              <a:rPr lang="en-US" altLang="ko-KR" dirty="0" smtClean="0"/>
              <a:t>EU</a:t>
            </a:r>
            <a:endParaRPr lang="ko-KR" altLang="en-US" dirty="0"/>
          </a:p>
        </p:txBody>
      </p:sp>
      <p:sp>
        <p:nvSpPr>
          <p:cNvPr id="3" name="내용 개체 틀 2"/>
          <p:cNvSpPr>
            <a:spLocks noGrp="1"/>
          </p:cNvSpPr>
          <p:nvPr>
            <p:ph idx="1"/>
          </p:nvPr>
        </p:nvSpPr>
        <p:spPr/>
        <p:txBody>
          <a:bodyPr>
            <a:normAutofit fontScale="85000" lnSpcReduction="20000"/>
          </a:bodyPr>
          <a:lstStyle/>
          <a:p>
            <a:pPr lvl="0" fontAlgn="base"/>
            <a:r>
              <a:rPr lang="ko-KR" altLang="en-US" b="1" dirty="0"/>
              <a:t>영문</a:t>
            </a:r>
            <a:r>
              <a:rPr lang="en-US" altLang="ko-KR" dirty="0"/>
              <a:t>: Each Party shall ensure that, where </a:t>
            </a:r>
            <a:r>
              <a:rPr lang="en-US" altLang="ko-KR" u="sng" dirty="0"/>
              <a:t>a judicial decision is taken finding an infringement of an intellectual property right</a:t>
            </a:r>
            <a:r>
              <a:rPr lang="en-US" altLang="ko-KR" dirty="0"/>
              <a:t>, the judicial authorities may issue against the infringer an injunction aimed at prohibiting the continuation of the infringement</a:t>
            </a:r>
          </a:p>
          <a:p>
            <a:pPr lvl="0" fontAlgn="base"/>
            <a:r>
              <a:rPr lang="ko-KR" altLang="en-US" b="1" dirty="0" err="1"/>
              <a:t>한글본</a:t>
            </a:r>
            <a:r>
              <a:rPr lang="en-US" altLang="ko-KR" dirty="0"/>
              <a:t>: </a:t>
            </a:r>
            <a:r>
              <a:rPr lang="ko-KR" altLang="en-US" dirty="0"/>
              <a:t>각 당사자는 </a:t>
            </a:r>
            <a:r>
              <a:rPr lang="ko-KR" altLang="en-US" u="sng" dirty="0"/>
              <a:t>지적재산권의 침해를 판정하는 사법적 결정</a:t>
            </a:r>
            <a:r>
              <a:rPr lang="ko-KR" altLang="en-US" dirty="0"/>
              <a:t>이 내려진 경우</a:t>
            </a:r>
            <a:r>
              <a:rPr lang="en-US" altLang="ko-KR" dirty="0"/>
              <a:t>, </a:t>
            </a:r>
            <a:r>
              <a:rPr lang="ko-KR" altLang="en-US" dirty="0"/>
              <a:t>사법당국이 침해의 계속을 금지할 목적의 금지명령을 </a:t>
            </a:r>
            <a:r>
              <a:rPr lang="ko-KR" altLang="en-US" dirty="0" err="1"/>
              <a:t>침해자에게</a:t>
            </a:r>
            <a:r>
              <a:rPr lang="ko-KR" altLang="en-US" dirty="0"/>
              <a:t> 내릴 수 있도록 보장한다</a:t>
            </a:r>
          </a:p>
          <a:p>
            <a:pPr lvl="0" fontAlgn="base"/>
            <a:r>
              <a:rPr lang="ko-KR" altLang="en-US" b="1" dirty="0"/>
              <a:t>문제점</a:t>
            </a:r>
            <a:r>
              <a:rPr lang="en-US" altLang="ko-KR" dirty="0"/>
              <a:t>: “</a:t>
            </a:r>
            <a:r>
              <a:rPr lang="ko-KR" altLang="en-US" dirty="0"/>
              <a:t>지적재산권의 침해를 판정하는 사법적 결정”은 “지적재산권을 침해한다는 사법적 결정”</a:t>
            </a:r>
            <a:r>
              <a:rPr lang="ko-KR" altLang="en-US" dirty="0" err="1"/>
              <a:t>으로</a:t>
            </a:r>
            <a:r>
              <a:rPr lang="ko-KR" altLang="en-US" dirty="0"/>
              <a:t> 고쳐야 함</a:t>
            </a:r>
            <a:r>
              <a:rPr lang="en-US" altLang="ko-KR" dirty="0"/>
              <a:t>. </a:t>
            </a:r>
            <a:endParaRPr lang="ko-KR"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조약문의 지위</a:t>
            </a:r>
            <a:endParaRPr lang="ko-KR" altLang="en-US" dirty="0"/>
          </a:p>
        </p:txBody>
      </p:sp>
      <p:graphicFrame>
        <p:nvGraphicFramePr>
          <p:cNvPr id="4" name="내용 개체 틀 3"/>
          <p:cNvGraphicFramePr>
            <a:graphicFrameLocks noGrp="1"/>
          </p:cNvGraphicFramePr>
          <p:nvPr>
            <p:ph idx="1"/>
          </p:nvPr>
        </p:nvGraphicFramePr>
        <p:xfrm>
          <a:off x="2483768" y="1412776"/>
          <a:ext cx="4752528" cy="240486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259632" y="4365104"/>
            <a:ext cx="6984776" cy="1569660"/>
          </a:xfrm>
          <a:prstGeom prst="rect">
            <a:avLst/>
          </a:prstGeom>
          <a:noFill/>
        </p:spPr>
        <p:txBody>
          <a:bodyPr wrap="square" rtlCol="0">
            <a:spAutoFit/>
          </a:bodyPr>
          <a:lstStyle/>
          <a:p>
            <a:r>
              <a:rPr lang="ko-KR" altLang="en-US" sz="2400" dirty="0" smtClean="0">
                <a:latin typeface="Times New Roman" pitchFamily="18" charset="0"/>
                <a:cs typeface="Times New Roman" pitchFamily="18" charset="0"/>
              </a:rPr>
              <a:t>발효 </a:t>
            </a:r>
            <a:r>
              <a:rPr lang="en-US" altLang="ko-KR" sz="2400" dirty="0" smtClean="0">
                <a:latin typeface="Times New Roman" pitchFamily="18" charset="0"/>
                <a:cs typeface="Times New Roman" pitchFamily="18" charset="0"/>
              </a:rPr>
              <a:t>FTA 8</a:t>
            </a:r>
            <a:r>
              <a:rPr lang="ko-KR" altLang="en-US" sz="2400" dirty="0" smtClean="0">
                <a:latin typeface="Times New Roman" pitchFamily="18" charset="0"/>
                <a:cs typeface="Times New Roman" pitchFamily="18" charset="0"/>
              </a:rPr>
              <a:t>건</a:t>
            </a:r>
            <a:endParaRPr lang="en-US" altLang="ko-KR" sz="2400" dirty="0" smtClean="0">
              <a:latin typeface="Times New Roman" pitchFamily="18" charset="0"/>
              <a:cs typeface="Times New Roman" pitchFamily="18" charset="0"/>
            </a:endParaRPr>
          </a:p>
          <a:p>
            <a:r>
              <a:rPr lang="ko-KR" altLang="en-US" sz="2400" dirty="0" smtClean="0">
                <a:latin typeface="Times New Roman" pitchFamily="18" charset="0"/>
                <a:cs typeface="Times New Roman" pitchFamily="18" charset="0"/>
              </a:rPr>
              <a:t>정본 규정 </a:t>
            </a:r>
            <a:r>
              <a:rPr lang="en-US" altLang="ko-KR" sz="2400" dirty="0" smtClean="0">
                <a:latin typeface="Times New Roman" pitchFamily="18" charset="0"/>
                <a:cs typeface="Times New Roman" pitchFamily="18" charset="0"/>
              </a:rPr>
              <a:t>5</a:t>
            </a:r>
            <a:r>
              <a:rPr lang="ko-KR" altLang="en-US" sz="2400" dirty="0" smtClean="0">
                <a:latin typeface="Times New Roman" pitchFamily="18" charset="0"/>
                <a:cs typeface="Times New Roman" pitchFamily="18" charset="0"/>
              </a:rPr>
              <a:t>건</a:t>
            </a:r>
            <a:endParaRPr lang="en-US" altLang="ko-KR" sz="2400" dirty="0" smtClean="0">
              <a:latin typeface="Times New Roman" pitchFamily="18" charset="0"/>
              <a:cs typeface="Times New Roman" pitchFamily="18" charset="0"/>
            </a:endParaRPr>
          </a:p>
          <a:p>
            <a:r>
              <a:rPr lang="ko-KR" altLang="en-US" sz="2400" dirty="0" err="1" smtClean="0">
                <a:latin typeface="Times New Roman" pitchFamily="18" charset="0"/>
                <a:cs typeface="Times New Roman" pitchFamily="18" charset="0"/>
              </a:rPr>
              <a:t>영어본</a:t>
            </a:r>
            <a:r>
              <a:rPr lang="ko-KR" altLang="en-US" sz="2400" dirty="0" smtClean="0">
                <a:latin typeface="Times New Roman" pitchFamily="18" charset="0"/>
                <a:cs typeface="Times New Roman" pitchFamily="18" charset="0"/>
              </a:rPr>
              <a:t> 우선</a:t>
            </a:r>
            <a:r>
              <a:rPr lang="en-US" altLang="ko-KR" sz="2400" dirty="0" smtClean="0">
                <a:latin typeface="Times New Roman" pitchFamily="18" charset="0"/>
                <a:cs typeface="Times New Roman" pitchFamily="18" charset="0"/>
              </a:rPr>
              <a:t>: 3</a:t>
            </a:r>
            <a:r>
              <a:rPr lang="ko-KR" altLang="en-US" sz="2400" dirty="0" smtClean="0">
                <a:latin typeface="Times New Roman" pitchFamily="18" charset="0"/>
                <a:cs typeface="Times New Roman" pitchFamily="18" charset="0"/>
              </a:rPr>
              <a:t>건</a:t>
            </a:r>
            <a:endParaRPr lang="en-US" altLang="ko-KR" sz="2400" dirty="0" smtClean="0">
              <a:latin typeface="Times New Roman" pitchFamily="18" charset="0"/>
              <a:cs typeface="Times New Roman" pitchFamily="18" charset="0"/>
            </a:endParaRPr>
          </a:p>
          <a:p>
            <a:r>
              <a:rPr lang="ko-KR" altLang="en-US" sz="2400" dirty="0" smtClean="0">
                <a:latin typeface="Times New Roman" pitchFamily="18" charset="0"/>
                <a:cs typeface="Times New Roman" pitchFamily="18" charset="0"/>
              </a:rPr>
              <a:t>동등한 정본</a:t>
            </a:r>
            <a:r>
              <a:rPr lang="en-US" altLang="ko-KR" sz="2400" dirty="0" smtClean="0">
                <a:latin typeface="Times New Roman" pitchFamily="18" charset="0"/>
                <a:cs typeface="Times New Roman" pitchFamily="18" charset="0"/>
              </a:rPr>
              <a:t>: 2</a:t>
            </a:r>
            <a:r>
              <a:rPr lang="ko-KR" altLang="en-US" sz="2400" dirty="0" smtClean="0">
                <a:latin typeface="Times New Roman" pitchFamily="18" charset="0"/>
                <a:cs typeface="Times New Roman" pitchFamily="18" charset="0"/>
              </a:rPr>
              <a:t>건 </a:t>
            </a:r>
            <a:r>
              <a:rPr lang="en-US" altLang="ko-KR" sz="2400" dirty="0" smtClean="0">
                <a:latin typeface="Times New Roman" pitchFamily="18" charset="0"/>
                <a:cs typeface="Times New Roman" pitchFamily="18" charset="0"/>
              </a:rPr>
              <a:t>(</a:t>
            </a:r>
            <a:r>
              <a:rPr lang="ko-KR" altLang="en-US" sz="2400" dirty="0" smtClean="0">
                <a:latin typeface="Times New Roman" pitchFamily="18" charset="0"/>
                <a:cs typeface="Times New Roman" pitchFamily="18" charset="0"/>
              </a:rPr>
              <a:t>한</a:t>
            </a:r>
            <a:r>
              <a:rPr lang="en-US" altLang="ko-KR" sz="2400" dirty="0" smtClean="0">
                <a:latin typeface="Times New Roman" pitchFamily="18" charset="0"/>
                <a:cs typeface="Times New Roman" pitchFamily="18" charset="0"/>
              </a:rPr>
              <a:t>-</a:t>
            </a:r>
            <a:r>
              <a:rPr lang="ko-KR" altLang="en-US" sz="2400" dirty="0" smtClean="0">
                <a:latin typeface="Times New Roman" pitchFamily="18" charset="0"/>
                <a:cs typeface="Times New Roman" pitchFamily="18" charset="0"/>
              </a:rPr>
              <a:t>미 </a:t>
            </a:r>
            <a:r>
              <a:rPr lang="en-US" altLang="ko-KR" sz="2400" dirty="0" smtClean="0">
                <a:latin typeface="Times New Roman" pitchFamily="18" charset="0"/>
                <a:cs typeface="Times New Roman" pitchFamily="18" charset="0"/>
              </a:rPr>
              <a:t>FTA, </a:t>
            </a:r>
            <a:r>
              <a:rPr lang="ko-KR" altLang="en-US" sz="2400" dirty="0" smtClean="0">
                <a:latin typeface="Times New Roman" pitchFamily="18" charset="0"/>
                <a:cs typeface="Times New Roman" pitchFamily="18" charset="0"/>
              </a:rPr>
              <a:t>한</a:t>
            </a:r>
            <a:r>
              <a:rPr lang="en-US" altLang="ko-KR" sz="2400" dirty="0" smtClean="0">
                <a:latin typeface="Times New Roman" pitchFamily="18" charset="0"/>
                <a:cs typeface="Times New Roman" pitchFamily="18" charset="0"/>
              </a:rPr>
              <a:t>-EU FTA)</a:t>
            </a:r>
            <a:endParaRPr lang="ko-KR" alt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827584" y="0"/>
            <a:ext cx="7097688" cy="7097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899592" y="116632"/>
            <a:ext cx="4104456" cy="6559908"/>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292080" y="1196752"/>
            <a:ext cx="2857500" cy="430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051720" y="260648"/>
            <a:ext cx="4320480" cy="66200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195736" y="548680"/>
            <a:ext cx="4752528" cy="61678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상</a:t>
            </a:r>
            <a:r>
              <a:rPr lang="ko-KR" altLang="en-US" dirty="0"/>
              <a:t>표</a:t>
            </a:r>
          </a:p>
        </p:txBody>
      </p:sp>
      <p:pic>
        <p:nvPicPr>
          <p:cNvPr id="5122" name="Picture 2"/>
          <p:cNvPicPr>
            <a:picLocks noGrp="1" noChangeAspect="1" noChangeArrowheads="1"/>
          </p:cNvPicPr>
          <p:nvPr>
            <p:ph idx="1"/>
          </p:nvPr>
        </p:nvPicPr>
        <p:blipFill>
          <a:blip r:embed="rId2" cstate="print"/>
          <a:srcRect/>
          <a:stretch>
            <a:fillRect/>
          </a:stretch>
        </p:blipFill>
        <p:spPr bwMode="auto">
          <a:xfrm>
            <a:off x="1763688" y="2276872"/>
            <a:ext cx="2828181" cy="2625702"/>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5796136" y="1144038"/>
            <a:ext cx="2483558" cy="5713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디자인</a:t>
            </a:r>
            <a:endParaRPr lang="ko-KR" altLang="en-US"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1004887" y="1853406"/>
            <a:ext cx="7134225" cy="401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1921</Words>
  <Application>Microsoft Office PowerPoint</Application>
  <PresentationFormat>화면 슬라이드 쇼(4:3)</PresentationFormat>
  <Paragraphs>83</Paragraphs>
  <Slides>22</Slides>
  <Notes>0</Notes>
  <HiddenSlides>0</HiddenSlides>
  <MMClips>0</MMClips>
  <ScaleCrop>false</ScaleCrop>
  <HeadingPairs>
    <vt:vector size="4" baseType="variant">
      <vt:variant>
        <vt:lpstr>테마</vt:lpstr>
      </vt:variant>
      <vt:variant>
        <vt:i4>1</vt:i4>
      </vt:variant>
      <vt:variant>
        <vt:lpstr>슬라이드 제목</vt:lpstr>
      </vt:variant>
      <vt:variant>
        <vt:i4>22</vt:i4>
      </vt:variant>
    </vt:vector>
  </HeadingPairs>
  <TitlesOfParts>
    <vt:vector size="23" baseType="lpstr">
      <vt:lpstr>Office 테마</vt:lpstr>
      <vt:lpstr>FTA와 번역 문제</vt:lpstr>
      <vt:lpstr>조약의 효력</vt:lpstr>
      <vt:lpstr>조약문의 지위</vt:lpstr>
      <vt:lpstr>슬라이드 4</vt:lpstr>
      <vt:lpstr>슬라이드 5</vt:lpstr>
      <vt:lpstr>슬라이드 6</vt:lpstr>
      <vt:lpstr>슬라이드 7</vt:lpstr>
      <vt:lpstr>상표</vt:lpstr>
      <vt:lpstr>디자인</vt:lpstr>
      <vt:lpstr>디자인</vt:lpstr>
      <vt:lpstr>번역 오류 사례(1) - 한미</vt:lpstr>
      <vt:lpstr>번역 오류 사례(2) - 한미</vt:lpstr>
      <vt:lpstr>번역 오류 사례(3) - 한미</vt:lpstr>
      <vt:lpstr>번역 오류 사례(4) - 한미</vt:lpstr>
      <vt:lpstr>번역 오류 사례(5) – 한미</vt:lpstr>
      <vt:lpstr>번역 오류 사례(6) - 한미</vt:lpstr>
      <vt:lpstr>번역 오류 사례(7) - 한미</vt:lpstr>
      <vt:lpstr>번역 오류 사례(8)</vt:lpstr>
      <vt:lpstr>번역 오류 사례(9) - 한미</vt:lpstr>
      <vt:lpstr>번역 오류 사례(10) – 한EU</vt:lpstr>
      <vt:lpstr>번역 오류 사례(11) – 한EU</vt:lpstr>
      <vt:lpstr>번역 오류 사례(12) – 한EU</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FTA와 번역 문제</dc:title>
  <dc:creator>hsnam.jh</dc:creator>
  <cp:lastModifiedBy>hsnam.jh</cp:lastModifiedBy>
  <cp:revision>2</cp:revision>
  <dcterms:created xsi:type="dcterms:W3CDTF">2011-09-23T01:01:34Z</dcterms:created>
  <dcterms:modified xsi:type="dcterms:W3CDTF">2011-09-23T02:06:12Z</dcterms:modified>
</cp:coreProperties>
</file>