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6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42BC1F-1BC5-436C-B94E-D57F6CF5B352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5EBF40CC-3126-40D4-AAD0-7F076308EA18}">
      <dgm:prSet phldrT="[텍스트]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pPr latinLnBrk="1"/>
          <a:r>
            <a:rPr lang="ko-KR" altLang="en-US" dirty="0" smtClean="0"/>
            <a:t>자유기술 영역</a:t>
          </a:r>
          <a:endParaRPr lang="ko-KR" altLang="en-US" dirty="0"/>
        </a:p>
      </dgm:t>
    </dgm:pt>
    <dgm:pt modelId="{C8ADDF13-C1D0-40C9-863B-2525187970F7}" type="parTrans" cxnId="{424B48EB-37BE-4833-9563-ED333C70F178}">
      <dgm:prSet/>
      <dgm:spPr/>
      <dgm:t>
        <a:bodyPr/>
        <a:lstStyle/>
        <a:p>
          <a:pPr latinLnBrk="1"/>
          <a:endParaRPr lang="ko-KR" altLang="en-US"/>
        </a:p>
      </dgm:t>
    </dgm:pt>
    <dgm:pt modelId="{29A5E952-AADB-498D-A9CC-63EB56434169}" type="sibTrans" cxnId="{424B48EB-37BE-4833-9563-ED333C70F178}">
      <dgm:prSet/>
      <dgm:spPr/>
      <dgm:t>
        <a:bodyPr/>
        <a:lstStyle/>
        <a:p>
          <a:pPr latinLnBrk="1"/>
          <a:endParaRPr lang="ko-KR" altLang="en-US"/>
        </a:p>
      </dgm:t>
    </dgm:pt>
    <dgm:pt modelId="{06AFA1C6-FFE7-45FA-9EAA-BD6BB4F47A69}">
      <dgm:prSet phldrT="[텍스트]"/>
      <dgm:spPr/>
      <dgm:t>
        <a:bodyPr/>
        <a:lstStyle/>
        <a:p>
          <a:pPr latinLnBrk="1"/>
          <a:r>
            <a:rPr lang="ko-KR" altLang="en-US" dirty="0" smtClean="0"/>
            <a:t>기술의 </a:t>
          </a:r>
          <a:endParaRPr lang="en-US" altLang="ko-KR" dirty="0" smtClean="0"/>
        </a:p>
        <a:p>
          <a:pPr latinLnBrk="1"/>
          <a:r>
            <a:rPr lang="ko-KR" altLang="en-US" dirty="0" smtClean="0"/>
            <a:t>자유 경쟁</a:t>
          </a:r>
          <a:endParaRPr lang="ko-KR" altLang="en-US" dirty="0"/>
        </a:p>
      </dgm:t>
    </dgm:pt>
    <dgm:pt modelId="{D2C3A281-1F07-4432-9587-D3BFF9EA5863}" type="parTrans" cxnId="{85270AD0-F903-4A05-92E8-820B45C15A2C}">
      <dgm:prSet/>
      <dgm:spPr/>
      <dgm:t>
        <a:bodyPr/>
        <a:lstStyle/>
        <a:p>
          <a:pPr latinLnBrk="1"/>
          <a:endParaRPr lang="ko-KR" altLang="en-US"/>
        </a:p>
      </dgm:t>
    </dgm:pt>
    <dgm:pt modelId="{5A88375A-7B5E-49E9-9535-4FDDD300FA3D}" type="sibTrans" cxnId="{85270AD0-F903-4A05-92E8-820B45C15A2C}">
      <dgm:prSet/>
      <dgm:spPr/>
      <dgm:t>
        <a:bodyPr/>
        <a:lstStyle/>
        <a:p>
          <a:pPr latinLnBrk="1"/>
          <a:endParaRPr lang="ko-KR" altLang="en-US"/>
        </a:p>
      </dgm:t>
    </dgm:pt>
    <dgm:pt modelId="{87285824-3A4F-4C99-8A9E-9EF62CAD6CC2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사중손실</a:t>
          </a:r>
          <a:r>
            <a:rPr lang="ko-KR" altLang="en-US" dirty="0" smtClean="0"/>
            <a:t> </a:t>
          </a:r>
          <a:r>
            <a:rPr lang="en-US" altLang="ko-KR" dirty="0" smtClean="0"/>
            <a:t>= 0</a:t>
          </a:r>
          <a:endParaRPr lang="ko-KR" altLang="en-US" dirty="0"/>
        </a:p>
      </dgm:t>
    </dgm:pt>
    <dgm:pt modelId="{EC01006D-8836-47C2-A244-2E9A0BDF90BC}" type="parTrans" cxnId="{D0A25CD9-1328-471E-AC9A-D9A322ED8FB1}">
      <dgm:prSet/>
      <dgm:spPr/>
      <dgm:t>
        <a:bodyPr/>
        <a:lstStyle/>
        <a:p>
          <a:pPr latinLnBrk="1"/>
          <a:endParaRPr lang="ko-KR" altLang="en-US"/>
        </a:p>
      </dgm:t>
    </dgm:pt>
    <dgm:pt modelId="{A49D8EB0-5BC7-4B38-8BCD-3056BD4F27F8}" type="sibTrans" cxnId="{D0A25CD9-1328-471E-AC9A-D9A322ED8FB1}">
      <dgm:prSet/>
      <dgm:spPr/>
      <dgm:t>
        <a:bodyPr/>
        <a:lstStyle/>
        <a:p>
          <a:pPr latinLnBrk="1"/>
          <a:endParaRPr lang="ko-KR" altLang="en-US"/>
        </a:p>
      </dgm:t>
    </dgm:pt>
    <dgm:pt modelId="{489A2501-79E2-4F51-9139-F5E1827326E1}">
      <dgm:prSet phldrT="[텍스트]"/>
      <dgm:spPr>
        <a:solidFill>
          <a:schemeClr val="accent6"/>
        </a:solidFill>
      </dgm:spPr>
      <dgm:t>
        <a:bodyPr/>
        <a:lstStyle/>
        <a:p>
          <a:pPr latinLnBrk="1"/>
          <a:r>
            <a:rPr lang="ko-KR" altLang="en-US" dirty="0" smtClean="0"/>
            <a:t>특허독점 영역</a:t>
          </a:r>
          <a:endParaRPr lang="ko-KR" altLang="en-US" dirty="0"/>
        </a:p>
      </dgm:t>
    </dgm:pt>
    <dgm:pt modelId="{5435A3E0-9A7E-4922-894F-F864013F9195}" type="parTrans" cxnId="{B015DA82-9777-4387-B9F8-8280B18FF3C6}">
      <dgm:prSet/>
      <dgm:spPr/>
      <dgm:t>
        <a:bodyPr/>
        <a:lstStyle/>
        <a:p>
          <a:pPr latinLnBrk="1"/>
          <a:endParaRPr lang="ko-KR" altLang="en-US"/>
        </a:p>
      </dgm:t>
    </dgm:pt>
    <dgm:pt modelId="{307431B8-90FA-45DD-B351-B5F45F18D1C5}" type="sibTrans" cxnId="{B015DA82-9777-4387-B9F8-8280B18FF3C6}">
      <dgm:prSet/>
      <dgm:spPr/>
      <dgm:t>
        <a:bodyPr/>
        <a:lstStyle/>
        <a:p>
          <a:pPr latinLnBrk="1"/>
          <a:endParaRPr lang="ko-KR" altLang="en-US"/>
        </a:p>
      </dgm:t>
    </dgm:pt>
    <dgm:pt modelId="{08A439A0-8EF2-4C31-AAE1-D2B401CB7157}">
      <dgm:prSet phldrT="[텍스트]"/>
      <dgm:spPr/>
      <dgm:t>
        <a:bodyPr/>
        <a:lstStyle/>
        <a:p>
          <a:pPr latinLnBrk="1"/>
          <a:r>
            <a:rPr lang="ko-KR" altLang="en-US" dirty="0" smtClean="0"/>
            <a:t>기술의 독점 경쟁</a:t>
          </a:r>
          <a:endParaRPr lang="ko-KR" altLang="en-US" dirty="0"/>
        </a:p>
      </dgm:t>
    </dgm:pt>
    <dgm:pt modelId="{0DE2EDE1-E2A8-40FC-BC64-A32B17EE69DE}" type="parTrans" cxnId="{C8BB37DA-2E19-450D-9BA5-CBED3298AB9F}">
      <dgm:prSet/>
      <dgm:spPr/>
      <dgm:t>
        <a:bodyPr/>
        <a:lstStyle/>
        <a:p>
          <a:pPr latinLnBrk="1"/>
          <a:endParaRPr lang="ko-KR" altLang="en-US"/>
        </a:p>
      </dgm:t>
    </dgm:pt>
    <dgm:pt modelId="{D0696440-3C3D-4A24-9A27-A849176A250B}" type="sibTrans" cxnId="{C8BB37DA-2E19-450D-9BA5-CBED3298AB9F}">
      <dgm:prSet/>
      <dgm:spPr/>
      <dgm:t>
        <a:bodyPr/>
        <a:lstStyle/>
        <a:p>
          <a:pPr latinLnBrk="1"/>
          <a:endParaRPr lang="ko-KR" altLang="en-US"/>
        </a:p>
      </dgm:t>
    </dgm:pt>
    <dgm:pt modelId="{FB9DC1C4-C811-4B38-AD97-675ED9C245C4}">
      <dgm:prSet phldrT="[텍스트]"/>
      <dgm:spPr/>
      <dgm:t>
        <a:bodyPr/>
        <a:lstStyle/>
        <a:p>
          <a:pPr latinLnBrk="1"/>
          <a:r>
            <a:rPr lang="ko-KR" altLang="en-US" dirty="0" smtClean="0"/>
            <a:t>특허취득 경쟁 </a:t>
          </a:r>
          <a:r>
            <a:rPr lang="en-US" altLang="ko-KR" dirty="0" smtClean="0">
              <a:sym typeface="Wingdings" pitchFamily="2" charset="2"/>
            </a:rPr>
            <a:t> </a:t>
          </a:r>
          <a:r>
            <a:rPr lang="ko-KR" altLang="en-US" dirty="0" err="1" smtClean="0">
              <a:sym typeface="Wingdings" pitchFamily="2" charset="2"/>
            </a:rPr>
            <a:t>후개발자</a:t>
          </a:r>
          <a:r>
            <a:rPr lang="ko-KR" altLang="en-US" dirty="0" smtClean="0">
              <a:sym typeface="Wingdings" pitchFamily="2" charset="2"/>
            </a:rPr>
            <a:t> </a:t>
          </a:r>
          <a:r>
            <a:rPr lang="en-US" altLang="ko-KR" dirty="0" smtClean="0">
              <a:sym typeface="Wingdings" pitchFamily="2" charset="2"/>
            </a:rPr>
            <a:t>= </a:t>
          </a:r>
          <a:r>
            <a:rPr lang="ko-KR" altLang="en-US" dirty="0" smtClean="0">
              <a:sym typeface="Wingdings" pitchFamily="2" charset="2"/>
            </a:rPr>
            <a:t>모방자</a:t>
          </a:r>
          <a:endParaRPr lang="ko-KR" altLang="en-US" dirty="0"/>
        </a:p>
      </dgm:t>
    </dgm:pt>
    <dgm:pt modelId="{E3332A2D-B574-4934-920A-EE9D7ADFE116}" type="parTrans" cxnId="{2BCAA927-13D6-4125-B11A-27D1743BE9FC}">
      <dgm:prSet/>
      <dgm:spPr/>
      <dgm:t>
        <a:bodyPr/>
        <a:lstStyle/>
        <a:p>
          <a:pPr latinLnBrk="1"/>
          <a:endParaRPr lang="ko-KR" altLang="en-US"/>
        </a:p>
      </dgm:t>
    </dgm:pt>
    <dgm:pt modelId="{3CA144B8-F220-468E-A4B0-A6BD501E3A5D}" type="sibTrans" cxnId="{2BCAA927-13D6-4125-B11A-27D1743BE9FC}">
      <dgm:prSet/>
      <dgm:spPr/>
      <dgm:t>
        <a:bodyPr/>
        <a:lstStyle/>
        <a:p>
          <a:pPr latinLnBrk="1"/>
          <a:endParaRPr lang="ko-KR" altLang="en-US"/>
        </a:p>
      </dgm:t>
    </dgm:pt>
    <dgm:pt modelId="{48E0D11C-17A7-45E4-91CF-BE74B9B58A68}" type="pres">
      <dgm:prSet presAssocID="{4A42BC1F-1BC5-436C-B94E-D57F6CF5B35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A405B72-C632-4C22-9CBD-6AC7CD3ADC54}" type="pres">
      <dgm:prSet presAssocID="{5EBF40CC-3126-40D4-AAD0-7F076308EA18}" presName="root" presStyleCnt="0"/>
      <dgm:spPr/>
    </dgm:pt>
    <dgm:pt modelId="{5B730179-ADAD-47DB-AEA5-4385260A0BC4}" type="pres">
      <dgm:prSet presAssocID="{5EBF40CC-3126-40D4-AAD0-7F076308EA18}" presName="rootComposite" presStyleCnt="0"/>
      <dgm:spPr/>
    </dgm:pt>
    <dgm:pt modelId="{09EC57B5-1032-4E00-B9D0-62728161B55E}" type="pres">
      <dgm:prSet presAssocID="{5EBF40CC-3126-40D4-AAD0-7F076308EA18}" presName="rootText" presStyleLbl="node1" presStyleIdx="0" presStyleCnt="2"/>
      <dgm:spPr/>
    </dgm:pt>
    <dgm:pt modelId="{C6CBCE80-BD9F-4914-A8E2-650716712153}" type="pres">
      <dgm:prSet presAssocID="{5EBF40CC-3126-40D4-AAD0-7F076308EA18}" presName="rootConnector" presStyleLbl="node1" presStyleIdx="0" presStyleCnt="2"/>
      <dgm:spPr/>
    </dgm:pt>
    <dgm:pt modelId="{C40D1B1C-DFA7-48E6-B944-30AF997001F4}" type="pres">
      <dgm:prSet presAssocID="{5EBF40CC-3126-40D4-AAD0-7F076308EA18}" presName="childShape" presStyleCnt="0"/>
      <dgm:spPr/>
    </dgm:pt>
    <dgm:pt modelId="{18843EA8-B1E5-468B-BA8D-E2FA6C6005F1}" type="pres">
      <dgm:prSet presAssocID="{D2C3A281-1F07-4432-9587-D3BFF9EA5863}" presName="Name13" presStyleLbl="parChTrans1D2" presStyleIdx="0" presStyleCnt="4"/>
      <dgm:spPr/>
    </dgm:pt>
    <dgm:pt modelId="{A4A61C60-FBCB-4CE4-9DFD-B84D6001ED85}" type="pres">
      <dgm:prSet presAssocID="{06AFA1C6-FFE7-45FA-9EAA-BD6BB4F47A69}" presName="childText" presStyleLbl="bgAcc1" presStyleIdx="0" presStyleCnt="4">
        <dgm:presLayoutVars>
          <dgm:bulletEnabled val="1"/>
        </dgm:presLayoutVars>
      </dgm:prSet>
      <dgm:spPr/>
    </dgm:pt>
    <dgm:pt modelId="{C4A1692E-BF82-402C-8CC0-7E54F1FDF1B5}" type="pres">
      <dgm:prSet presAssocID="{EC01006D-8836-47C2-A244-2E9A0BDF90BC}" presName="Name13" presStyleLbl="parChTrans1D2" presStyleIdx="1" presStyleCnt="4"/>
      <dgm:spPr/>
    </dgm:pt>
    <dgm:pt modelId="{CB66E4D1-B33E-41E5-AC3B-DCD5A75FEDC4}" type="pres">
      <dgm:prSet presAssocID="{87285824-3A4F-4C99-8A9E-9EF62CAD6CC2}" presName="childText" presStyleLbl="bgAcc1" presStyleIdx="1" presStyleCnt="4">
        <dgm:presLayoutVars>
          <dgm:bulletEnabled val="1"/>
        </dgm:presLayoutVars>
      </dgm:prSet>
      <dgm:spPr/>
    </dgm:pt>
    <dgm:pt modelId="{B8BE5C86-19B7-4CC7-8D19-E29C4C96138D}" type="pres">
      <dgm:prSet presAssocID="{489A2501-79E2-4F51-9139-F5E1827326E1}" presName="root" presStyleCnt="0"/>
      <dgm:spPr/>
    </dgm:pt>
    <dgm:pt modelId="{DD87ADBD-D8AD-4DA7-BBAB-629737A3999A}" type="pres">
      <dgm:prSet presAssocID="{489A2501-79E2-4F51-9139-F5E1827326E1}" presName="rootComposite" presStyleCnt="0"/>
      <dgm:spPr/>
    </dgm:pt>
    <dgm:pt modelId="{69527A4E-759F-4F20-BFB0-44D0E0A86B7B}" type="pres">
      <dgm:prSet presAssocID="{489A2501-79E2-4F51-9139-F5E1827326E1}" presName="rootText" presStyleLbl="node1" presStyleIdx="1" presStyleCnt="2"/>
      <dgm:spPr/>
    </dgm:pt>
    <dgm:pt modelId="{AB7978E0-0769-4D00-BEE0-861B46238A35}" type="pres">
      <dgm:prSet presAssocID="{489A2501-79E2-4F51-9139-F5E1827326E1}" presName="rootConnector" presStyleLbl="node1" presStyleIdx="1" presStyleCnt="2"/>
      <dgm:spPr/>
    </dgm:pt>
    <dgm:pt modelId="{C90D2A60-A89B-45DD-957A-AB0018640FBB}" type="pres">
      <dgm:prSet presAssocID="{489A2501-79E2-4F51-9139-F5E1827326E1}" presName="childShape" presStyleCnt="0"/>
      <dgm:spPr/>
    </dgm:pt>
    <dgm:pt modelId="{B8F09000-3AD2-4356-ADD8-65843660AA50}" type="pres">
      <dgm:prSet presAssocID="{0DE2EDE1-E2A8-40FC-BC64-A32B17EE69DE}" presName="Name13" presStyleLbl="parChTrans1D2" presStyleIdx="2" presStyleCnt="4"/>
      <dgm:spPr/>
    </dgm:pt>
    <dgm:pt modelId="{6CE236EE-3190-4C10-B2A5-CC285650E56D}" type="pres">
      <dgm:prSet presAssocID="{08A439A0-8EF2-4C31-AAE1-D2B401CB7157}" presName="childText" presStyleLbl="bgAcc1" presStyleIdx="2" presStyleCnt="4" custScaleX="13241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A16A808-032E-4BB9-AB66-6E2C1206B52A}" type="pres">
      <dgm:prSet presAssocID="{E3332A2D-B574-4934-920A-EE9D7ADFE116}" presName="Name13" presStyleLbl="parChTrans1D2" presStyleIdx="3" presStyleCnt="4"/>
      <dgm:spPr/>
    </dgm:pt>
    <dgm:pt modelId="{68922FC4-90B2-4FCD-8304-55533B98812A}" type="pres">
      <dgm:prSet presAssocID="{FB9DC1C4-C811-4B38-AD97-675ED9C245C4}" presName="childText" presStyleLbl="bgAcc1" presStyleIdx="3" presStyleCnt="4" custScaleX="132414">
        <dgm:presLayoutVars>
          <dgm:bulletEnabled val="1"/>
        </dgm:presLayoutVars>
      </dgm:prSet>
      <dgm:spPr/>
    </dgm:pt>
  </dgm:ptLst>
  <dgm:cxnLst>
    <dgm:cxn modelId="{AE9E7588-53C7-487B-87C8-E119F67078EC}" type="presOf" srcId="{D2C3A281-1F07-4432-9587-D3BFF9EA5863}" destId="{18843EA8-B1E5-468B-BA8D-E2FA6C6005F1}" srcOrd="0" destOrd="0" presId="urn:microsoft.com/office/officeart/2005/8/layout/hierarchy3"/>
    <dgm:cxn modelId="{087231B6-6F2E-40BC-B180-24610877C390}" type="presOf" srcId="{06AFA1C6-FFE7-45FA-9EAA-BD6BB4F47A69}" destId="{A4A61C60-FBCB-4CE4-9DFD-B84D6001ED85}" srcOrd="0" destOrd="0" presId="urn:microsoft.com/office/officeart/2005/8/layout/hierarchy3"/>
    <dgm:cxn modelId="{B015DA82-9777-4387-B9F8-8280B18FF3C6}" srcId="{4A42BC1F-1BC5-436C-B94E-D57F6CF5B352}" destId="{489A2501-79E2-4F51-9139-F5E1827326E1}" srcOrd="1" destOrd="0" parTransId="{5435A3E0-9A7E-4922-894F-F864013F9195}" sibTransId="{307431B8-90FA-45DD-B351-B5F45F18D1C5}"/>
    <dgm:cxn modelId="{DCB8DA2E-258D-48E4-958D-289C914A5639}" type="presOf" srcId="{489A2501-79E2-4F51-9139-F5E1827326E1}" destId="{69527A4E-759F-4F20-BFB0-44D0E0A86B7B}" srcOrd="0" destOrd="0" presId="urn:microsoft.com/office/officeart/2005/8/layout/hierarchy3"/>
    <dgm:cxn modelId="{D0A25CD9-1328-471E-AC9A-D9A322ED8FB1}" srcId="{5EBF40CC-3126-40D4-AAD0-7F076308EA18}" destId="{87285824-3A4F-4C99-8A9E-9EF62CAD6CC2}" srcOrd="1" destOrd="0" parTransId="{EC01006D-8836-47C2-A244-2E9A0BDF90BC}" sibTransId="{A49D8EB0-5BC7-4B38-8BCD-3056BD4F27F8}"/>
    <dgm:cxn modelId="{D53015E5-02F0-4C94-9D16-43C378DF568F}" type="presOf" srcId="{EC01006D-8836-47C2-A244-2E9A0BDF90BC}" destId="{C4A1692E-BF82-402C-8CC0-7E54F1FDF1B5}" srcOrd="0" destOrd="0" presId="urn:microsoft.com/office/officeart/2005/8/layout/hierarchy3"/>
    <dgm:cxn modelId="{755C9F7B-43AF-4C1E-9708-0E8410E750B3}" type="presOf" srcId="{87285824-3A4F-4C99-8A9E-9EF62CAD6CC2}" destId="{CB66E4D1-B33E-41E5-AC3B-DCD5A75FEDC4}" srcOrd="0" destOrd="0" presId="urn:microsoft.com/office/officeart/2005/8/layout/hierarchy3"/>
    <dgm:cxn modelId="{85270AD0-F903-4A05-92E8-820B45C15A2C}" srcId="{5EBF40CC-3126-40D4-AAD0-7F076308EA18}" destId="{06AFA1C6-FFE7-45FA-9EAA-BD6BB4F47A69}" srcOrd="0" destOrd="0" parTransId="{D2C3A281-1F07-4432-9587-D3BFF9EA5863}" sibTransId="{5A88375A-7B5E-49E9-9535-4FDDD300FA3D}"/>
    <dgm:cxn modelId="{1CBDA296-BB53-40C7-B89F-811743B15F7E}" type="presOf" srcId="{4A42BC1F-1BC5-436C-B94E-D57F6CF5B352}" destId="{48E0D11C-17A7-45E4-91CF-BE74B9B58A68}" srcOrd="0" destOrd="0" presId="urn:microsoft.com/office/officeart/2005/8/layout/hierarchy3"/>
    <dgm:cxn modelId="{75BF9F27-442B-47C1-B8C8-BC06982AB1AB}" type="presOf" srcId="{5EBF40CC-3126-40D4-AAD0-7F076308EA18}" destId="{C6CBCE80-BD9F-4914-A8E2-650716712153}" srcOrd="1" destOrd="0" presId="urn:microsoft.com/office/officeart/2005/8/layout/hierarchy3"/>
    <dgm:cxn modelId="{53FF3CDC-1924-4DD6-A3BF-A2A94CBE78C0}" type="presOf" srcId="{E3332A2D-B574-4934-920A-EE9D7ADFE116}" destId="{1A16A808-032E-4BB9-AB66-6E2C1206B52A}" srcOrd="0" destOrd="0" presId="urn:microsoft.com/office/officeart/2005/8/layout/hierarchy3"/>
    <dgm:cxn modelId="{C8BB37DA-2E19-450D-9BA5-CBED3298AB9F}" srcId="{489A2501-79E2-4F51-9139-F5E1827326E1}" destId="{08A439A0-8EF2-4C31-AAE1-D2B401CB7157}" srcOrd="0" destOrd="0" parTransId="{0DE2EDE1-E2A8-40FC-BC64-A32B17EE69DE}" sibTransId="{D0696440-3C3D-4A24-9A27-A849176A250B}"/>
    <dgm:cxn modelId="{C8FAC21D-5072-4B14-AF49-463F479A1265}" type="presOf" srcId="{08A439A0-8EF2-4C31-AAE1-D2B401CB7157}" destId="{6CE236EE-3190-4C10-B2A5-CC285650E56D}" srcOrd="0" destOrd="0" presId="urn:microsoft.com/office/officeart/2005/8/layout/hierarchy3"/>
    <dgm:cxn modelId="{10884810-2EF4-42E9-AB7A-60300B92801F}" type="presOf" srcId="{489A2501-79E2-4F51-9139-F5E1827326E1}" destId="{AB7978E0-0769-4D00-BEE0-861B46238A35}" srcOrd="1" destOrd="0" presId="urn:microsoft.com/office/officeart/2005/8/layout/hierarchy3"/>
    <dgm:cxn modelId="{F70C337E-5EC2-4A03-B9CA-9A035DB08A1A}" type="presOf" srcId="{5EBF40CC-3126-40D4-AAD0-7F076308EA18}" destId="{09EC57B5-1032-4E00-B9D0-62728161B55E}" srcOrd="0" destOrd="0" presId="urn:microsoft.com/office/officeart/2005/8/layout/hierarchy3"/>
    <dgm:cxn modelId="{BF8DA801-215E-432E-8432-5A309686E505}" type="presOf" srcId="{0DE2EDE1-E2A8-40FC-BC64-A32B17EE69DE}" destId="{B8F09000-3AD2-4356-ADD8-65843660AA50}" srcOrd="0" destOrd="0" presId="urn:microsoft.com/office/officeart/2005/8/layout/hierarchy3"/>
    <dgm:cxn modelId="{424B48EB-37BE-4833-9563-ED333C70F178}" srcId="{4A42BC1F-1BC5-436C-B94E-D57F6CF5B352}" destId="{5EBF40CC-3126-40D4-AAD0-7F076308EA18}" srcOrd="0" destOrd="0" parTransId="{C8ADDF13-C1D0-40C9-863B-2525187970F7}" sibTransId="{29A5E952-AADB-498D-A9CC-63EB56434169}"/>
    <dgm:cxn modelId="{2BCAA927-13D6-4125-B11A-27D1743BE9FC}" srcId="{489A2501-79E2-4F51-9139-F5E1827326E1}" destId="{FB9DC1C4-C811-4B38-AD97-675ED9C245C4}" srcOrd="1" destOrd="0" parTransId="{E3332A2D-B574-4934-920A-EE9D7ADFE116}" sibTransId="{3CA144B8-F220-468E-A4B0-A6BD501E3A5D}"/>
    <dgm:cxn modelId="{72CBD0A5-2771-4737-9CFD-E51B408A5C06}" type="presOf" srcId="{FB9DC1C4-C811-4B38-AD97-675ED9C245C4}" destId="{68922FC4-90B2-4FCD-8304-55533B98812A}" srcOrd="0" destOrd="0" presId="urn:microsoft.com/office/officeart/2005/8/layout/hierarchy3"/>
    <dgm:cxn modelId="{96E847A5-2987-4897-8C78-2E623AE4639A}" type="presParOf" srcId="{48E0D11C-17A7-45E4-91CF-BE74B9B58A68}" destId="{3A405B72-C632-4C22-9CBD-6AC7CD3ADC54}" srcOrd="0" destOrd="0" presId="urn:microsoft.com/office/officeart/2005/8/layout/hierarchy3"/>
    <dgm:cxn modelId="{AC9CAC27-1525-4A99-9259-A750C18BA34A}" type="presParOf" srcId="{3A405B72-C632-4C22-9CBD-6AC7CD3ADC54}" destId="{5B730179-ADAD-47DB-AEA5-4385260A0BC4}" srcOrd="0" destOrd="0" presId="urn:microsoft.com/office/officeart/2005/8/layout/hierarchy3"/>
    <dgm:cxn modelId="{941A95E4-084C-451E-8EA7-CD1BEEE4D2BA}" type="presParOf" srcId="{5B730179-ADAD-47DB-AEA5-4385260A0BC4}" destId="{09EC57B5-1032-4E00-B9D0-62728161B55E}" srcOrd="0" destOrd="0" presId="urn:microsoft.com/office/officeart/2005/8/layout/hierarchy3"/>
    <dgm:cxn modelId="{79A4CCA0-404E-47C0-99F8-CAFC90EFD40D}" type="presParOf" srcId="{5B730179-ADAD-47DB-AEA5-4385260A0BC4}" destId="{C6CBCE80-BD9F-4914-A8E2-650716712153}" srcOrd="1" destOrd="0" presId="urn:microsoft.com/office/officeart/2005/8/layout/hierarchy3"/>
    <dgm:cxn modelId="{8AA1BB7E-1224-4932-BF03-D12DEDB36600}" type="presParOf" srcId="{3A405B72-C632-4C22-9CBD-6AC7CD3ADC54}" destId="{C40D1B1C-DFA7-48E6-B944-30AF997001F4}" srcOrd="1" destOrd="0" presId="urn:microsoft.com/office/officeart/2005/8/layout/hierarchy3"/>
    <dgm:cxn modelId="{D58C57DA-390D-4D96-BC5D-7DD92E5DD8C6}" type="presParOf" srcId="{C40D1B1C-DFA7-48E6-B944-30AF997001F4}" destId="{18843EA8-B1E5-468B-BA8D-E2FA6C6005F1}" srcOrd="0" destOrd="0" presId="urn:microsoft.com/office/officeart/2005/8/layout/hierarchy3"/>
    <dgm:cxn modelId="{4137AC6F-2884-4D9C-BB57-64FD4758A461}" type="presParOf" srcId="{C40D1B1C-DFA7-48E6-B944-30AF997001F4}" destId="{A4A61C60-FBCB-4CE4-9DFD-B84D6001ED85}" srcOrd="1" destOrd="0" presId="urn:microsoft.com/office/officeart/2005/8/layout/hierarchy3"/>
    <dgm:cxn modelId="{8C0C81BA-A9D8-4DEF-81B0-97671DD18E41}" type="presParOf" srcId="{C40D1B1C-DFA7-48E6-B944-30AF997001F4}" destId="{C4A1692E-BF82-402C-8CC0-7E54F1FDF1B5}" srcOrd="2" destOrd="0" presId="urn:microsoft.com/office/officeart/2005/8/layout/hierarchy3"/>
    <dgm:cxn modelId="{6416C990-94A6-4B1C-ABE3-A1CD8B9C338E}" type="presParOf" srcId="{C40D1B1C-DFA7-48E6-B944-30AF997001F4}" destId="{CB66E4D1-B33E-41E5-AC3B-DCD5A75FEDC4}" srcOrd="3" destOrd="0" presId="urn:microsoft.com/office/officeart/2005/8/layout/hierarchy3"/>
    <dgm:cxn modelId="{8430A56A-F606-4F15-9A85-A83A9DE65A76}" type="presParOf" srcId="{48E0D11C-17A7-45E4-91CF-BE74B9B58A68}" destId="{B8BE5C86-19B7-4CC7-8D19-E29C4C96138D}" srcOrd="1" destOrd="0" presId="urn:microsoft.com/office/officeart/2005/8/layout/hierarchy3"/>
    <dgm:cxn modelId="{29293D40-3971-4728-A701-7F8E95BE7457}" type="presParOf" srcId="{B8BE5C86-19B7-4CC7-8D19-E29C4C96138D}" destId="{DD87ADBD-D8AD-4DA7-BBAB-629737A3999A}" srcOrd="0" destOrd="0" presId="urn:microsoft.com/office/officeart/2005/8/layout/hierarchy3"/>
    <dgm:cxn modelId="{5CF38AFB-FF32-429F-888E-0FBB11AB456D}" type="presParOf" srcId="{DD87ADBD-D8AD-4DA7-BBAB-629737A3999A}" destId="{69527A4E-759F-4F20-BFB0-44D0E0A86B7B}" srcOrd="0" destOrd="0" presId="urn:microsoft.com/office/officeart/2005/8/layout/hierarchy3"/>
    <dgm:cxn modelId="{749856EF-DCC3-4326-B139-B329134937B4}" type="presParOf" srcId="{DD87ADBD-D8AD-4DA7-BBAB-629737A3999A}" destId="{AB7978E0-0769-4D00-BEE0-861B46238A35}" srcOrd="1" destOrd="0" presId="urn:microsoft.com/office/officeart/2005/8/layout/hierarchy3"/>
    <dgm:cxn modelId="{4DE89EF3-F078-4B9E-9741-846D7ED35CDA}" type="presParOf" srcId="{B8BE5C86-19B7-4CC7-8D19-E29C4C96138D}" destId="{C90D2A60-A89B-45DD-957A-AB0018640FBB}" srcOrd="1" destOrd="0" presId="urn:microsoft.com/office/officeart/2005/8/layout/hierarchy3"/>
    <dgm:cxn modelId="{27B18C40-D69A-4E20-A336-26064E1C5E51}" type="presParOf" srcId="{C90D2A60-A89B-45DD-957A-AB0018640FBB}" destId="{B8F09000-3AD2-4356-ADD8-65843660AA50}" srcOrd="0" destOrd="0" presId="urn:microsoft.com/office/officeart/2005/8/layout/hierarchy3"/>
    <dgm:cxn modelId="{D4D6AA0B-927E-4128-92B8-01DB43922B5C}" type="presParOf" srcId="{C90D2A60-A89B-45DD-957A-AB0018640FBB}" destId="{6CE236EE-3190-4C10-B2A5-CC285650E56D}" srcOrd="1" destOrd="0" presId="urn:microsoft.com/office/officeart/2005/8/layout/hierarchy3"/>
    <dgm:cxn modelId="{0DDA259D-9392-4E43-8F33-2D46406D4054}" type="presParOf" srcId="{C90D2A60-A89B-45DD-957A-AB0018640FBB}" destId="{1A16A808-032E-4BB9-AB66-6E2C1206B52A}" srcOrd="2" destOrd="0" presId="urn:microsoft.com/office/officeart/2005/8/layout/hierarchy3"/>
    <dgm:cxn modelId="{3F9D0F57-7925-42F2-AD3A-D4B2010B21FA}" type="presParOf" srcId="{C90D2A60-A89B-45DD-957A-AB0018640FBB}" destId="{68922FC4-90B2-4FCD-8304-55533B98812A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EC57B5-1032-4E00-B9D0-62728161B55E}">
      <dsp:nvSpPr>
        <dsp:cNvPr id="0" name=""/>
        <dsp:cNvSpPr/>
      </dsp:nvSpPr>
      <dsp:spPr>
        <a:xfrm>
          <a:off x="802430" y="2933"/>
          <a:ext cx="2640062" cy="1320031"/>
        </a:xfrm>
        <a:prstGeom prst="roundRect">
          <a:avLst>
            <a:gd name="adj" fmla="val 10000"/>
          </a:avLst>
        </a:prstGeom>
        <a:solidFill>
          <a:srgbClr val="0070C0"/>
        </a:solidFill>
        <a:ln w="48000" cap="flat" cmpd="thickThin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000" kern="1200" dirty="0" smtClean="0"/>
            <a:t>자유기술 영역</a:t>
          </a:r>
          <a:endParaRPr lang="ko-KR" altLang="en-US" sz="3000" kern="1200" dirty="0"/>
        </a:p>
      </dsp:txBody>
      <dsp:txXfrm>
        <a:off x="841092" y="41595"/>
        <a:ext cx="2562738" cy="1242707"/>
      </dsp:txXfrm>
    </dsp:sp>
    <dsp:sp modelId="{18843EA8-B1E5-468B-BA8D-E2FA6C6005F1}">
      <dsp:nvSpPr>
        <dsp:cNvPr id="0" name=""/>
        <dsp:cNvSpPr/>
      </dsp:nvSpPr>
      <dsp:spPr>
        <a:xfrm>
          <a:off x="1066436" y="1322964"/>
          <a:ext cx="264006" cy="990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0023"/>
              </a:lnTo>
              <a:lnTo>
                <a:pt x="264006" y="990023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A61C60-FBCB-4CE4-9DFD-B84D6001ED85}">
      <dsp:nvSpPr>
        <dsp:cNvPr id="0" name=""/>
        <dsp:cNvSpPr/>
      </dsp:nvSpPr>
      <dsp:spPr>
        <a:xfrm>
          <a:off x="1330442" y="1652971"/>
          <a:ext cx="2112049" cy="13200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기술의 </a:t>
          </a:r>
          <a:endParaRPr lang="en-US" altLang="ko-KR" sz="2400" kern="1200" dirty="0" smtClean="0"/>
        </a:p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자유 경쟁</a:t>
          </a:r>
          <a:endParaRPr lang="ko-KR" altLang="en-US" sz="2400" kern="1200" dirty="0"/>
        </a:p>
      </dsp:txBody>
      <dsp:txXfrm>
        <a:off x="1369104" y="1691633"/>
        <a:ext cx="2034725" cy="1242707"/>
      </dsp:txXfrm>
    </dsp:sp>
    <dsp:sp modelId="{C4A1692E-BF82-402C-8CC0-7E54F1FDF1B5}">
      <dsp:nvSpPr>
        <dsp:cNvPr id="0" name=""/>
        <dsp:cNvSpPr/>
      </dsp:nvSpPr>
      <dsp:spPr>
        <a:xfrm>
          <a:off x="1066436" y="1322964"/>
          <a:ext cx="264006" cy="26400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0062"/>
              </a:lnTo>
              <a:lnTo>
                <a:pt x="264006" y="2640062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66E4D1-B33E-41E5-AC3B-DCD5A75FEDC4}">
      <dsp:nvSpPr>
        <dsp:cNvPr id="0" name=""/>
        <dsp:cNvSpPr/>
      </dsp:nvSpPr>
      <dsp:spPr>
        <a:xfrm>
          <a:off x="1330442" y="3303010"/>
          <a:ext cx="2112049" cy="13200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err="1" smtClean="0"/>
            <a:t>사중손실</a:t>
          </a:r>
          <a:r>
            <a:rPr lang="ko-KR" altLang="en-US" sz="2400" kern="1200" dirty="0" smtClean="0"/>
            <a:t> </a:t>
          </a:r>
          <a:r>
            <a:rPr lang="en-US" altLang="ko-KR" sz="2400" kern="1200" dirty="0" smtClean="0"/>
            <a:t>= 0</a:t>
          </a:r>
          <a:endParaRPr lang="ko-KR" altLang="en-US" sz="2400" kern="1200" dirty="0"/>
        </a:p>
      </dsp:txBody>
      <dsp:txXfrm>
        <a:off x="1369104" y="3341672"/>
        <a:ext cx="2034725" cy="1242707"/>
      </dsp:txXfrm>
    </dsp:sp>
    <dsp:sp modelId="{69527A4E-759F-4F20-BFB0-44D0E0A86B7B}">
      <dsp:nvSpPr>
        <dsp:cNvPr id="0" name=""/>
        <dsp:cNvSpPr/>
      </dsp:nvSpPr>
      <dsp:spPr>
        <a:xfrm>
          <a:off x="4102507" y="2933"/>
          <a:ext cx="2640062" cy="1320031"/>
        </a:xfrm>
        <a:prstGeom prst="roundRect">
          <a:avLst>
            <a:gd name="adj" fmla="val 10000"/>
          </a:avLst>
        </a:prstGeom>
        <a:solidFill>
          <a:schemeClr val="accent6"/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000" kern="1200" dirty="0" smtClean="0"/>
            <a:t>특허독점 영역</a:t>
          </a:r>
          <a:endParaRPr lang="ko-KR" altLang="en-US" sz="3000" kern="1200" dirty="0"/>
        </a:p>
      </dsp:txBody>
      <dsp:txXfrm>
        <a:off x="4141169" y="41595"/>
        <a:ext cx="2562738" cy="1242707"/>
      </dsp:txXfrm>
    </dsp:sp>
    <dsp:sp modelId="{B8F09000-3AD2-4356-ADD8-65843660AA50}">
      <dsp:nvSpPr>
        <dsp:cNvPr id="0" name=""/>
        <dsp:cNvSpPr/>
      </dsp:nvSpPr>
      <dsp:spPr>
        <a:xfrm>
          <a:off x="4366514" y="1322964"/>
          <a:ext cx="264006" cy="990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0023"/>
              </a:lnTo>
              <a:lnTo>
                <a:pt x="264006" y="990023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E236EE-3190-4C10-B2A5-CC285650E56D}">
      <dsp:nvSpPr>
        <dsp:cNvPr id="0" name=""/>
        <dsp:cNvSpPr/>
      </dsp:nvSpPr>
      <dsp:spPr>
        <a:xfrm>
          <a:off x="4630520" y="1652971"/>
          <a:ext cx="2796649" cy="13200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기술의 독점 경쟁</a:t>
          </a:r>
          <a:endParaRPr lang="ko-KR" altLang="en-US" sz="2400" kern="1200" dirty="0"/>
        </a:p>
      </dsp:txBody>
      <dsp:txXfrm>
        <a:off x="4669182" y="1691633"/>
        <a:ext cx="2719325" cy="1242707"/>
      </dsp:txXfrm>
    </dsp:sp>
    <dsp:sp modelId="{1A16A808-032E-4BB9-AB66-6E2C1206B52A}">
      <dsp:nvSpPr>
        <dsp:cNvPr id="0" name=""/>
        <dsp:cNvSpPr/>
      </dsp:nvSpPr>
      <dsp:spPr>
        <a:xfrm>
          <a:off x="4366514" y="1322964"/>
          <a:ext cx="264006" cy="26400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0062"/>
              </a:lnTo>
              <a:lnTo>
                <a:pt x="264006" y="2640062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922FC4-90B2-4FCD-8304-55533B98812A}">
      <dsp:nvSpPr>
        <dsp:cNvPr id="0" name=""/>
        <dsp:cNvSpPr/>
      </dsp:nvSpPr>
      <dsp:spPr>
        <a:xfrm>
          <a:off x="4630520" y="3303010"/>
          <a:ext cx="2796649" cy="13200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특허취득 경쟁 </a:t>
          </a:r>
          <a:r>
            <a:rPr lang="en-US" altLang="ko-KR" sz="2400" kern="1200" dirty="0" smtClean="0">
              <a:sym typeface="Wingdings" pitchFamily="2" charset="2"/>
            </a:rPr>
            <a:t> </a:t>
          </a:r>
          <a:r>
            <a:rPr lang="ko-KR" altLang="en-US" sz="2400" kern="1200" dirty="0" err="1" smtClean="0">
              <a:sym typeface="Wingdings" pitchFamily="2" charset="2"/>
            </a:rPr>
            <a:t>후개발자</a:t>
          </a:r>
          <a:r>
            <a:rPr lang="ko-KR" altLang="en-US" sz="2400" kern="1200" dirty="0" smtClean="0">
              <a:sym typeface="Wingdings" pitchFamily="2" charset="2"/>
            </a:rPr>
            <a:t> </a:t>
          </a:r>
          <a:r>
            <a:rPr lang="en-US" altLang="ko-KR" sz="2400" kern="1200" dirty="0" smtClean="0">
              <a:sym typeface="Wingdings" pitchFamily="2" charset="2"/>
            </a:rPr>
            <a:t>= </a:t>
          </a:r>
          <a:r>
            <a:rPr lang="ko-KR" altLang="en-US" sz="2400" kern="1200" dirty="0" smtClean="0">
              <a:sym typeface="Wingdings" pitchFamily="2" charset="2"/>
            </a:rPr>
            <a:t>모방자</a:t>
          </a:r>
          <a:endParaRPr lang="ko-KR" altLang="en-US" sz="2400" kern="1200" dirty="0"/>
        </a:p>
      </dsp:txBody>
      <dsp:txXfrm>
        <a:off x="4669182" y="3341672"/>
        <a:ext cx="2719325" cy="12427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94D1-FB56-460C-9A19-15F79FAF7992}" type="datetimeFigureOut">
              <a:rPr lang="ko-KR" altLang="en-US" smtClean="0"/>
              <a:t>2012-09-12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A20B-C155-42EF-9724-3FE22227D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94D1-FB56-460C-9A19-15F79FAF7992}" type="datetimeFigureOut">
              <a:rPr lang="ko-KR" altLang="en-US" smtClean="0"/>
              <a:t>2012-09-12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A20B-C155-42EF-9724-3FE22227DD7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94D1-FB56-460C-9A19-15F79FAF7992}" type="datetimeFigureOut">
              <a:rPr lang="ko-KR" altLang="en-US" smtClean="0"/>
              <a:t>2012-09-12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A20B-C155-42EF-9724-3FE22227DD7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lvl1pPr algn="ctr">
              <a:defRPr>
                <a:latin typeface="새굴림" pitchFamily="18" charset="-127"/>
                <a:ea typeface="새굴림" pitchFamily="18" charset="-127"/>
              </a:defRPr>
            </a:lvl1pPr>
            <a:extLst/>
          </a:lstStyle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 Unicode MS" pitchFamily="50" charset="-127"/>
                <a:ea typeface="Arial Unicode MS" pitchFamily="50" charset="-127"/>
                <a:cs typeface="Arial Unicode MS" pitchFamily="50" charset="-127"/>
              </a:defRPr>
            </a:lvl1pPr>
            <a:lvl2pPr>
              <a:defRPr>
                <a:latin typeface="Arial Unicode MS" pitchFamily="50" charset="-127"/>
                <a:ea typeface="Arial Unicode MS" pitchFamily="50" charset="-127"/>
                <a:cs typeface="Arial Unicode MS" pitchFamily="50" charset="-127"/>
              </a:defRPr>
            </a:lvl2pPr>
            <a:lvl3pPr>
              <a:defRPr>
                <a:latin typeface="Arial Unicode MS" pitchFamily="50" charset="-127"/>
                <a:ea typeface="Arial Unicode MS" pitchFamily="50" charset="-127"/>
                <a:cs typeface="Arial Unicode MS" pitchFamily="50" charset="-127"/>
              </a:defRPr>
            </a:lvl3pPr>
            <a:lvl4pPr>
              <a:defRPr>
                <a:latin typeface="Arial Unicode MS" pitchFamily="50" charset="-127"/>
                <a:ea typeface="Arial Unicode MS" pitchFamily="50" charset="-127"/>
                <a:cs typeface="Arial Unicode MS" pitchFamily="50" charset="-127"/>
              </a:defRPr>
            </a:lvl4pPr>
            <a:lvl5pPr>
              <a:defRPr>
                <a:latin typeface="Arial Unicode MS" pitchFamily="50" charset="-127"/>
                <a:ea typeface="Arial Unicode MS" pitchFamily="50" charset="-127"/>
                <a:cs typeface="Arial Unicode MS" pitchFamily="50" charset="-127"/>
              </a:defRPr>
            </a:lvl5pPr>
            <a:extLst/>
          </a:lstStyle>
          <a:p>
            <a:pPr lvl="0" eaLnBrk="1" latinLnBrk="0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dirty="0" smtClean="0"/>
              <a:t>둘째 수준</a:t>
            </a:r>
          </a:p>
          <a:p>
            <a:pPr lvl="2" eaLnBrk="1" latinLnBrk="0" hangingPunct="1"/>
            <a:r>
              <a:rPr lang="ko-KR" altLang="en-US" dirty="0" smtClean="0"/>
              <a:t>셋째 수준</a:t>
            </a:r>
          </a:p>
          <a:p>
            <a:pPr lvl="3" eaLnBrk="1" latinLnBrk="0" hangingPunct="1"/>
            <a:r>
              <a:rPr lang="ko-KR" altLang="en-US" dirty="0" smtClean="0"/>
              <a:t>넷째 수준</a:t>
            </a:r>
          </a:p>
          <a:p>
            <a:pPr lvl="4" eaLnBrk="1" latinLnBrk="0" hangingPunct="1"/>
            <a:r>
              <a:rPr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94D1-FB56-460C-9A19-15F79FAF7992}" type="datetimeFigureOut">
              <a:rPr lang="ko-KR" altLang="en-US" smtClean="0"/>
              <a:t>2012-09-12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A20B-C155-42EF-9724-3FE22227DD7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94D1-FB56-460C-9A19-15F79FAF7992}" type="datetimeFigureOut">
              <a:rPr lang="ko-KR" altLang="en-US" smtClean="0"/>
              <a:t>2012-09-12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A20B-C155-42EF-9724-3FE22227DD7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94D1-FB56-460C-9A19-15F79FAF7992}" type="datetimeFigureOut">
              <a:rPr lang="ko-KR" altLang="en-US" smtClean="0"/>
              <a:t>2012-09-12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A20B-C155-42EF-9724-3FE22227DD7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94D1-FB56-460C-9A19-15F79FAF7992}" type="datetimeFigureOut">
              <a:rPr lang="ko-KR" altLang="en-US" smtClean="0"/>
              <a:t>2012-09-12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A20B-C155-42EF-9724-3FE22227DD7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94D1-FB56-460C-9A19-15F79FAF7992}" type="datetimeFigureOut">
              <a:rPr lang="ko-KR" altLang="en-US" smtClean="0"/>
              <a:t>2012-09-12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A20B-C155-42EF-9724-3FE22227DD7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94D1-FB56-460C-9A19-15F79FAF7992}" type="datetimeFigureOut">
              <a:rPr lang="ko-KR" altLang="en-US" smtClean="0"/>
              <a:t>2012-09-12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A20B-C155-42EF-9724-3FE22227DD7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94D1-FB56-460C-9A19-15F79FAF7992}" type="datetimeFigureOut">
              <a:rPr lang="ko-KR" altLang="en-US" smtClean="0"/>
              <a:t>2012-09-12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A20B-C155-42EF-9724-3FE22227D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9A394D1-FB56-460C-9A19-15F79FAF7992}" type="datetimeFigureOut">
              <a:rPr lang="ko-KR" altLang="en-US" smtClean="0"/>
              <a:t>2012-09-12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5EFA20B-C155-42EF-9724-3FE22227DD7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9A394D1-FB56-460C-9A19-15F79FAF7992}" type="datetimeFigureOut">
              <a:rPr lang="ko-KR" altLang="en-US" smtClean="0"/>
              <a:t>2012-09-12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5EFA20B-C155-42EF-9724-3FE22227DD7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1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1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1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1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1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1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2043680"/>
            <a:ext cx="8077200" cy="1673352"/>
          </a:xfrm>
        </p:spPr>
        <p:txBody>
          <a:bodyPr/>
          <a:lstStyle/>
          <a:p>
            <a:pPr algn="ctr"/>
            <a:r>
              <a:rPr lang="ko-KR" altLang="en-US" dirty="0" smtClean="0">
                <a:latin typeface="HY각헤드라인M" pitchFamily="18" charset="-127"/>
                <a:ea typeface="HY각헤드라인M" pitchFamily="18" charset="-127"/>
              </a:rPr>
              <a:t>특허 제도와 국회의 역할</a:t>
            </a:r>
            <a:endParaRPr lang="ko-KR" altLang="en-US" dirty="0">
              <a:latin typeface="HY각헤드라인M" pitchFamily="18" charset="-127"/>
              <a:ea typeface="HY각헤드라인M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5733256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000" dirty="0" smtClean="0">
                <a:latin typeface="HY각헤드라인M" pitchFamily="18" charset="-127"/>
                <a:ea typeface="HY각헤드라인M" pitchFamily="18" charset="-127"/>
              </a:rPr>
              <a:t>변리사 남희섭</a:t>
            </a:r>
            <a:endParaRPr lang="en-US" altLang="ko-KR" sz="2000" dirty="0" smtClean="0">
              <a:latin typeface="HY각헤드라인M" pitchFamily="18" charset="-127"/>
              <a:ea typeface="HY각헤드라인M" pitchFamily="18" charset="-127"/>
            </a:endParaRPr>
          </a:p>
          <a:p>
            <a:pPr algn="r"/>
            <a:r>
              <a:rPr lang="en-US" altLang="ko-KR" sz="2000" dirty="0" smtClean="0">
                <a:latin typeface="HY각헤드라인M" pitchFamily="18" charset="-127"/>
                <a:ea typeface="HY각헤드라인M" pitchFamily="18" charset="-127"/>
              </a:rPr>
              <a:t>2011. 9. 13.</a:t>
            </a:r>
            <a:endParaRPr lang="ko-KR" altLang="en-US" sz="2000" dirty="0">
              <a:latin typeface="HY각헤드라인M" pitchFamily="18" charset="-127"/>
              <a:ea typeface="HY각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5390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4932040" y="301298"/>
            <a:ext cx="404968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8872" indent="0" algn="ctr">
              <a:buNone/>
            </a:pPr>
            <a:r>
              <a:rPr lang="en-US" altLang="ko-KR" sz="2400" dirty="0" smtClean="0"/>
              <a:t>R&amp;D </a:t>
            </a:r>
            <a:r>
              <a:rPr lang="ko-KR" altLang="en-US" sz="2400" dirty="0" smtClean="0"/>
              <a:t>투자대비 내국인 특허출원</a:t>
            </a:r>
            <a:endParaRPr lang="en-US" altLang="ko-KR" sz="2400" dirty="0" smtClean="0"/>
          </a:p>
          <a:p>
            <a:pPr marL="118872" indent="0" algn="ctr">
              <a:buNone/>
            </a:pPr>
            <a:endParaRPr lang="en-US" altLang="ko-KR" sz="2400" dirty="0"/>
          </a:p>
          <a:p>
            <a:pPr marL="118872"/>
            <a:r>
              <a:rPr lang="en-US" altLang="ko-KR" sz="2400" dirty="0"/>
              <a:t>2006</a:t>
            </a:r>
            <a:r>
              <a:rPr lang="ko-KR" altLang="en-US" sz="2400" dirty="0"/>
              <a:t>년 기준으로 </a:t>
            </a:r>
            <a:r>
              <a:rPr lang="en-US" altLang="ko-KR" sz="2400" dirty="0"/>
              <a:t>R&amp;D </a:t>
            </a:r>
            <a:r>
              <a:rPr lang="ko-KR" altLang="en-US" sz="2400" dirty="0"/>
              <a:t>투자비 대비 내국인의 </a:t>
            </a:r>
            <a:r>
              <a:rPr lang="ko-KR" altLang="en-US" sz="2400" dirty="0" err="1" smtClean="0"/>
              <a:t>특허출원수</a:t>
            </a:r>
            <a:endParaRPr lang="en-US" altLang="ko-KR" sz="2400" dirty="0" smtClean="0"/>
          </a:p>
          <a:p>
            <a:pPr marL="118872"/>
            <a:r>
              <a:rPr lang="ko-KR" altLang="en-US" sz="2400" dirty="0" smtClean="0"/>
              <a:t>한국</a:t>
            </a:r>
            <a:r>
              <a:rPr lang="en-US" altLang="ko-KR" sz="2400" dirty="0" smtClean="0"/>
              <a:t>: </a:t>
            </a:r>
            <a:r>
              <a:rPr lang="ko-KR" altLang="en-US" sz="2400" dirty="0" err="1" smtClean="0"/>
              <a:t>백만달러당</a:t>
            </a:r>
            <a:r>
              <a:rPr lang="ko-KR" altLang="en-US" sz="2400" dirty="0" smtClean="0"/>
              <a:t> </a:t>
            </a:r>
            <a:r>
              <a:rPr lang="en-US" altLang="ko-KR" sz="2400" dirty="0"/>
              <a:t>5.597</a:t>
            </a:r>
            <a:r>
              <a:rPr lang="ko-KR" altLang="en-US" sz="2400" dirty="0" smtClean="0"/>
              <a:t>건</a:t>
            </a:r>
            <a:r>
              <a:rPr lang="en-US" altLang="ko-KR" sz="2400" dirty="0" smtClean="0"/>
              <a:t>., </a:t>
            </a:r>
            <a:r>
              <a:rPr lang="en-US" altLang="ko-KR" sz="2400" dirty="0"/>
              <a:t>2</a:t>
            </a:r>
            <a:r>
              <a:rPr lang="ko-KR" altLang="en-US" sz="2400" dirty="0"/>
              <a:t>위 일본</a:t>
            </a:r>
            <a:r>
              <a:rPr lang="en-US" altLang="ko-KR" sz="2400" dirty="0"/>
              <a:t>(2.635</a:t>
            </a:r>
            <a:r>
              <a:rPr lang="ko-KR" altLang="en-US" sz="2400" dirty="0"/>
              <a:t>건</a:t>
            </a:r>
            <a:r>
              <a:rPr lang="en-US" altLang="ko-KR" sz="2400" dirty="0"/>
              <a:t>)</a:t>
            </a:r>
            <a:r>
              <a:rPr lang="ko-KR" altLang="en-US" sz="2400" dirty="0"/>
              <a:t>의 </a:t>
            </a:r>
            <a:r>
              <a:rPr lang="en-US" altLang="ko-KR" sz="2400" dirty="0"/>
              <a:t>2.1</a:t>
            </a:r>
            <a:r>
              <a:rPr lang="ko-KR" altLang="en-US" sz="2400" dirty="0"/>
              <a:t>배</a:t>
            </a:r>
            <a:r>
              <a:rPr lang="en-US" altLang="ko-KR" sz="2400" dirty="0"/>
              <a:t>, </a:t>
            </a:r>
            <a:r>
              <a:rPr lang="ko-KR" altLang="en-US" sz="2400" dirty="0"/>
              <a:t>미국</a:t>
            </a:r>
            <a:r>
              <a:rPr lang="en-US" altLang="ko-KR" sz="2400" dirty="0"/>
              <a:t>(0.778</a:t>
            </a:r>
            <a:r>
              <a:rPr lang="ko-KR" altLang="en-US" sz="2400" dirty="0"/>
              <a:t>건</a:t>
            </a:r>
            <a:r>
              <a:rPr lang="en-US" altLang="ko-KR" sz="2400" dirty="0"/>
              <a:t>)</a:t>
            </a:r>
            <a:r>
              <a:rPr lang="ko-KR" altLang="en-US" sz="2400" dirty="0"/>
              <a:t>의 </a:t>
            </a:r>
            <a:r>
              <a:rPr lang="en-US" altLang="ko-KR" sz="2400" dirty="0"/>
              <a:t>7.2</a:t>
            </a:r>
            <a:r>
              <a:rPr lang="ko-KR" altLang="en-US" sz="2400" dirty="0"/>
              <a:t>배</a:t>
            </a:r>
            <a:r>
              <a:rPr lang="en-US" altLang="ko-KR" sz="2400" dirty="0"/>
              <a:t>, </a:t>
            </a:r>
            <a:endParaRPr lang="en-US" altLang="ko-KR" sz="2400" dirty="0" smtClean="0"/>
          </a:p>
          <a:p>
            <a:pPr marL="118872"/>
            <a:r>
              <a:rPr lang="ko-KR" altLang="en-US" sz="2400" dirty="0" smtClean="0"/>
              <a:t>독일</a:t>
            </a:r>
            <a:r>
              <a:rPr lang="en-US" altLang="ko-KR" sz="2400" dirty="0"/>
              <a:t>(0.816</a:t>
            </a:r>
            <a:r>
              <a:rPr lang="ko-KR" altLang="en-US" sz="2400" dirty="0"/>
              <a:t>건</a:t>
            </a:r>
            <a:r>
              <a:rPr lang="en-US" altLang="ko-KR" sz="2400" dirty="0"/>
              <a:t>)</a:t>
            </a:r>
            <a:r>
              <a:rPr lang="ko-KR" altLang="en-US" sz="2400" dirty="0"/>
              <a:t>의 </a:t>
            </a:r>
            <a:r>
              <a:rPr lang="en-US" altLang="ko-KR" sz="2400" dirty="0"/>
              <a:t>6.9</a:t>
            </a:r>
            <a:r>
              <a:rPr lang="ko-KR" altLang="en-US" sz="2400" dirty="0"/>
              <a:t>배</a:t>
            </a:r>
            <a:r>
              <a:rPr lang="en-US" altLang="ko-KR" sz="2400" dirty="0"/>
              <a:t>, </a:t>
            </a:r>
            <a:endParaRPr lang="en-US" altLang="ko-KR" sz="2400" dirty="0" smtClean="0"/>
          </a:p>
          <a:p>
            <a:pPr marL="118872"/>
            <a:r>
              <a:rPr lang="ko-KR" altLang="en-US" sz="2400" dirty="0" smtClean="0"/>
              <a:t>영국</a:t>
            </a:r>
            <a:r>
              <a:rPr lang="en-US" altLang="ko-KR" sz="2400" dirty="0"/>
              <a:t>(0.611</a:t>
            </a:r>
            <a:r>
              <a:rPr lang="ko-KR" altLang="en-US" sz="2400" dirty="0"/>
              <a:t>건</a:t>
            </a:r>
            <a:r>
              <a:rPr lang="en-US" altLang="ko-KR" sz="2400" dirty="0"/>
              <a:t>)</a:t>
            </a:r>
            <a:r>
              <a:rPr lang="ko-KR" altLang="en-US" sz="2400" dirty="0"/>
              <a:t>의 </a:t>
            </a:r>
            <a:r>
              <a:rPr lang="en-US" altLang="ko-KR" sz="2400" dirty="0"/>
              <a:t>9.2</a:t>
            </a:r>
            <a:r>
              <a:rPr lang="ko-KR" altLang="en-US" sz="2400" dirty="0"/>
              <a:t>배</a:t>
            </a:r>
            <a:r>
              <a:rPr lang="en-US" altLang="ko-KR" sz="2400" dirty="0"/>
              <a:t>, </a:t>
            </a:r>
            <a:endParaRPr lang="en-US" altLang="ko-KR" sz="2400" dirty="0" smtClean="0"/>
          </a:p>
          <a:p>
            <a:pPr marL="118872"/>
            <a:r>
              <a:rPr lang="ko-KR" altLang="en-US" sz="2400" dirty="0" smtClean="0"/>
              <a:t>스위스</a:t>
            </a:r>
            <a:r>
              <a:rPr lang="en-US" altLang="ko-KR" sz="2400" dirty="0"/>
              <a:t>(0.240</a:t>
            </a:r>
            <a:r>
              <a:rPr lang="ko-KR" altLang="en-US" sz="2400" dirty="0"/>
              <a:t>건</a:t>
            </a:r>
            <a:r>
              <a:rPr lang="en-US" altLang="ko-KR" sz="2400" dirty="0"/>
              <a:t>)</a:t>
            </a:r>
            <a:r>
              <a:rPr lang="ko-KR" altLang="en-US" sz="2400" dirty="0"/>
              <a:t>의 </a:t>
            </a:r>
            <a:r>
              <a:rPr lang="en-US" altLang="ko-KR" sz="2400" dirty="0"/>
              <a:t>23</a:t>
            </a:r>
            <a:r>
              <a:rPr lang="ko-KR" altLang="en-US" sz="2400" dirty="0" smtClean="0"/>
              <a:t>배</a:t>
            </a:r>
            <a:endParaRPr lang="en-US" altLang="ko-KR" sz="2400" dirty="0" smtClean="0"/>
          </a:p>
          <a:p>
            <a:pPr marL="118872"/>
            <a:endParaRPr lang="en-US" altLang="ko-KR" sz="2400" dirty="0"/>
          </a:p>
          <a:p>
            <a:pPr marL="118872"/>
            <a:r>
              <a:rPr lang="en-US" altLang="ko-KR" sz="2400" dirty="0" smtClean="0">
                <a:sym typeface="Wingdings" pitchFamily="2" charset="2"/>
              </a:rPr>
              <a:t> </a:t>
            </a:r>
            <a:r>
              <a:rPr lang="ko-KR" altLang="en-US" sz="2400" dirty="0" smtClean="0">
                <a:sym typeface="Wingdings" pitchFamily="2" charset="2"/>
              </a:rPr>
              <a:t>기초 연구 소홀</a:t>
            </a:r>
            <a:r>
              <a:rPr lang="en-US" altLang="ko-KR" sz="2400" dirty="0" smtClean="0">
                <a:sym typeface="Wingdings" pitchFamily="2" charset="2"/>
              </a:rPr>
              <a:t>; </a:t>
            </a:r>
            <a:r>
              <a:rPr lang="ko-KR" altLang="en-US" sz="2400" dirty="0" smtClean="0">
                <a:sym typeface="Wingdings" pitchFamily="2" charset="2"/>
              </a:rPr>
              <a:t>특허출원 남발 현상</a:t>
            </a:r>
            <a:endParaRPr lang="ko-KR" altLang="en-US" sz="2400" dirty="0"/>
          </a:p>
          <a:p>
            <a:pPr marL="118872" indent="0" algn="ctr">
              <a:buNone/>
            </a:pPr>
            <a:endParaRPr lang="ko-KR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8469"/>
            <a:ext cx="4883141" cy="6826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971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심사처리 기간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1336550"/>
              </p:ext>
            </p:extLst>
          </p:nvPr>
        </p:nvGraphicFramePr>
        <p:xfrm>
          <a:off x="827584" y="2708920"/>
          <a:ext cx="7848872" cy="3528392"/>
        </p:xfrm>
        <a:graphic>
          <a:graphicData uri="http://schemas.openxmlformats.org/drawingml/2006/table">
            <a:tbl>
              <a:tblPr/>
              <a:tblGrid>
                <a:gridCol w="661163"/>
                <a:gridCol w="710106"/>
                <a:gridCol w="710106"/>
                <a:gridCol w="710625"/>
                <a:gridCol w="687451"/>
                <a:gridCol w="687451"/>
                <a:gridCol w="687451"/>
                <a:gridCol w="687451"/>
                <a:gridCol w="687451"/>
                <a:gridCol w="687451"/>
                <a:gridCol w="932166"/>
              </a:tblGrid>
              <a:tr h="109132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-50" dirty="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구 분</a:t>
                      </a:r>
                      <a:endParaRPr lang="ko-KR" altLang="en-US" sz="1600" b="1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1999</a:t>
                      </a:r>
                      <a:r>
                        <a:rPr lang="ko-KR" altLang="en-US" sz="1600" b="1" kern="0" spc="-50" dirty="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년</a:t>
                      </a:r>
                      <a:endParaRPr lang="ko-KR" altLang="en-US" sz="1600" b="1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2000</a:t>
                      </a:r>
                      <a:r>
                        <a:rPr lang="ko-KR" altLang="en-US" sz="1600" b="1" kern="0" spc="-50" dirty="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년</a:t>
                      </a:r>
                      <a:endParaRPr lang="ko-KR" altLang="en-US" sz="1600" b="1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2001</a:t>
                      </a:r>
                      <a:r>
                        <a:rPr lang="ko-KR" altLang="en-US" sz="1600" b="1" kern="0" spc="-50" dirty="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년</a:t>
                      </a:r>
                      <a:endParaRPr lang="ko-KR" altLang="en-US" sz="1600" b="1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2002</a:t>
                      </a:r>
                      <a:r>
                        <a:rPr lang="ko-KR" altLang="en-US" sz="1600" b="1" kern="0" spc="-50" dirty="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년</a:t>
                      </a:r>
                      <a:endParaRPr lang="ko-KR" altLang="en-US" sz="1600" b="1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2003</a:t>
                      </a:r>
                      <a:r>
                        <a:rPr lang="ko-KR" altLang="en-US" sz="1600" b="1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년</a:t>
                      </a:r>
                      <a:endParaRPr lang="ko-KR" alt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2004</a:t>
                      </a:r>
                      <a:r>
                        <a:rPr lang="ko-KR" altLang="en-US" sz="1600" b="1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년</a:t>
                      </a:r>
                      <a:endParaRPr lang="ko-KR" alt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2005</a:t>
                      </a:r>
                      <a:r>
                        <a:rPr lang="ko-KR" altLang="en-US" sz="1600" b="1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년</a:t>
                      </a:r>
                      <a:endParaRPr lang="ko-KR" alt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2006</a:t>
                      </a:r>
                      <a:r>
                        <a:rPr lang="ko-KR" altLang="en-US" sz="1600" b="1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년</a:t>
                      </a:r>
                      <a:endParaRPr lang="ko-KR" alt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2007</a:t>
                      </a:r>
                      <a:r>
                        <a:rPr lang="ko-KR" altLang="en-US" sz="1600" b="1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년</a:t>
                      </a:r>
                      <a:endParaRPr lang="ko-KR" alt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2008</a:t>
                      </a:r>
                      <a:r>
                        <a:rPr lang="ko-KR" altLang="en-US" sz="1600" b="1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년</a:t>
                      </a:r>
                      <a:endParaRPr lang="ko-KR" alt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67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한 국</a:t>
                      </a:r>
                      <a:endParaRPr lang="ko-KR" alt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23.6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20.6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21.3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22.6 </a:t>
                      </a:r>
                      <a:endParaRPr lang="en-US" sz="1600" b="1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22.1 </a:t>
                      </a:r>
                      <a:endParaRPr lang="en-US" sz="1600" b="1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21.0 </a:t>
                      </a:r>
                      <a:endParaRPr lang="en-US" sz="1600" b="1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17.6</a:t>
                      </a:r>
                      <a:endParaRPr lang="en-US" sz="1600" b="1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9.8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9.8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10</a:t>
                      </a:r>
                      <a:endParaRPr lang="ko-KR" alt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(</a:t>
                      </a:r>
                      <a:r>
                        <a:rPr lang="ko-KR" altLang="en-US" sz="1600" b="1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목표치</a:t>
                      </a:r>
                      <a:r>
                        <a:rPr lang="en-US" altLang="ko-KR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)</a:t>
                      </a:r>
                      <a:endParaRPr lang="ko-KR" alt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13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미 국</a:t>
                      </a:r>
                      <a:endParaRPr lang="ko-KR" alt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13.8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13.6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14.1</a:t>
                      </a:r>
                      <a:endParaRPr lang="en-US" sz="1600" b="1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16.7 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18.3 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20.2 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21.1 </a:t>
                      </a:r>
                      <a:endParaRPr lang="en-US" sz="1600" b="1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22.6</a:t>
                      </a:r>
                      <a:endParaRPr lang="en-US" sz="1600" b="1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25.3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-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13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일 본</a:t>
                      </a:r>
                      <a:endParaRPr lang="ko-KR" alt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19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21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22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24 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25 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26 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26 </a:t>
                      </a:r>
                      <a:endParaRPr lang="en-US" sz="1600" b="1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26</a:t>
                      </a:r>
                      <a:endParaRPr lang="en-US" sz="1600" b="1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-</a:t>
                      </a:r>
                      <a:endParaRPr lang="en-US" sz="1600" b="1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-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13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EPO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19.8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20.7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20.7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23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24.9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21.7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26.1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23.8</a:t>
                      </a:r>
                      <a:endParaRPr lang="en-US" sz="1600" b="1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-</a:t>
                      </a:r>
                      <a:endParaRPr lang="en-US" sz="1600" b="1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-</a:t>
                      </a:r>
                      <a:endParaRPr lang="en-US" sz="1600" b="1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683568" y="1628800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latinLnBrk="0"/>
            <a:r>
              <a:rPr lang="ko-KR" altLang="en-US" dirty="0"/>
              <a:t>국가별 심사처리 기간 </a:t>
            </a:r>
            <a:r>
              <a:rPr lang="en-US" altLang="ko-KR" dirty="0"/>
              <a:t>(1</a:t>
            </a:r>
            <a:r>
              <a:rPr lang="ko-KR" altLang="en-US" dirty="0"/>
              <a:t>차 심사처리기간</a:t>
            </a:r>
            <a:r>
              <a:rPr lang="en-US" altLang="ko-KR" dirty="0"/>
              <a:t>, </a:t>
            </a:r>
            <a:r>
              <a:rPr lang="ko-KR" altLang="en-US" dirty="0"/>
              <a:t>단위</a:t>
            </a:r>
            <a:r>
              <a:rPr lang="en-US" altLang="ko-KR" dirty="0"/>
              <a:t>: </a:t>
            </a:r>
            <a:r>
              <a:rPr lang="ko-KR" altLang="en-US" dirty="0"/>
              <a:t>개월</a:t>
            </a:r>
            <a:r>
              <a:rPr lang="en-US" altLang="ko-KR" dirty="0"/>
              <a:t>) (</a:t>
            </a:r>
            <a:r>
              <a:rPr lang="ko-KR" altLang="en-US" dirty="0"/>
              <a:t>출처</a:t>
            </a:r>
            <a:r>
              <a:rPr lang="en-US" altLang="ko-KR" dirty="0"/>
              <a:t>: </a:t>
            </a:r>
            <a:r>
              <a:rPr lang="ko-KR" altLang="en-US" dirty="0"/>
              <a:t>통계청 데이터베이스</a:t>
            </a:r>
            <a:r>
              <a:rPr lang="en-US" altLang="ko-KR" dirty="0"/>
              <a:t>, WIPO Statistics Database, annual reports and trilateral statistical reports </a:t>
            </a:r>
            <a:r>
              <a:rPr lang="ko-KR" altLang="en-US" dirty="0"/>
              <a:t>및 특허청 자료</a:t>
            </a:r>
            <a:r>
              <a:rPr lang="en-US" altLang="ko-KR" dirty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4681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6145" name="_x155271792" descr="EMB000011382d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033264"/>
            <a:ext cx="9128689" cy="5060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198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7169" name="_x155276592" descr="EMB000011382d4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3" y="980728"/>
            <a:ext cx="8949014" cy="4123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직사각형 3"/>
          <p:cNvSpPr/>
          <p:nvPr/>
        </p:nvSpPr>
        <p:spPr>
          <a:xfrm>
            <a:off x="827584" y="5445224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 latinLnBrk="0"/>
            <a:r>
              <a:rPr lang="en-US" altLang="ko-KR" dirty="0" smtClean="0"/>
              <a:t>&lt;</a:t>
            </a:r>
            <a:r>
              <a:rPr lang="ko-KR" altLang="en-US" dirty="0" smtClean="0"/>
              <a:t>주요국 특허등록 건수 추이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5653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8193" name="_x155270592" descr="EMB000011382d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760"/>
            <a:ext cx="4716016" cy="4549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8195" name="_x155269872" descr="EMB000011382d4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12776"/>
            <a:ext cx="4572000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325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273046"/>
              </p:ext>
            </p:extLst>
          </p:nvPr>
        </p:nvGraphicFramePr>
        <p:xfrm>
          <a:off x="683568" y="2132856"/>
          <a:ext cx="8064897" cy="2664296"/>
        </p:xfrm>
        <a:graphic>
          <a:graphicData uri="http://schemas.openxmlformats.org/drawingml/2006/table">
            <a:tbl>
              <a:tblPr/>
              <a:tblGrid>
                <a:gridCol w="1600038"/>
                <a:gridCol w="1126229"/>
                <a:gridCol w="1067726"/>
                <a:gridCol w="1067726"/>
                <a:gridCol w="1067726"/>
                <a:gridCol w="1067726"/>
                <a:gridCol w="1067726"/>
              </a:tblGrid>
              <a:tr h="51602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1" kern="0" spc="-50" dirty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한양신명조"/>
                        </a:rPr>
                        <a:t>연 도</a:t>
                      </a:r>
                      <a:endParaRPr lang="ko-KR" altLang="en-US" sz="20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C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‘92</a:t>
                      </a:r>
                      <a:r>
                        <a:rPr lang="en-US" sz="1800" b="1" kern="0" spc="-5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한양신명조"/>
                        </a:rPr>
                        <a:t>～</a:t>
                      </a:r>
                      <a:r>
                        <a:rPr lang="en-US" sz="1800" b="1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’02</a:t>
                      </a:r>
                      <a:endParaRPr 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C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‘03</a:t>
                      </a:r>
                      <a:endParaRPr 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C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‘04</a:t>
                      </a:r>
                      <a:endParaRPr 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C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‘05</a:t>
                      </a:r>
                      <a:endParaRPr 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C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‘06</a:t>
                      </a:r>
                      <a:endParaRPr 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C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‘07</a:t>
                      </a:r>
                      <a:endParaRPr 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CFD"/>
                    </a:solidFill>
                  </a:tcPr>
                </a:tc>
              </a:tr>
              <a:tr h="95920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1</a:t>
                      </a:r>
                      <a:r>
                        <a:rPr lang="ko-KR" altLang="en-US" sz="1800" kern="0" spc="-5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한양신명조"/>
                        </a:rPr>
                        <a:t>차 심사처리건수</a:t>
                      </a:r>
                      <a:endParaRPr lang="ko-KR" alt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-50" dirty="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913,687</a:t>
                      </a:r>
                      <a:endParaRPr lang="en-US" sz="20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-50" dirty="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142,011</a:t>
                      </a:r>
                      <a:endParaRPr lang="en-US" sz="20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-50" dirty="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151,793</a:t>
                      </a:r>
                      <a:endParaRPr lang="en-US" sz="20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180,432</a:t>
                      </a:r>
                      <a:endParaRPr 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240,665</a:t>
                      </a:r>
                      <a:endParaRPr 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143,554</a:t>
                      </a:r>
                      <a:endParaRPr 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04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-5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한양신명조"/>
                        </a:rPr>
                        <a:t>등록건수</a:t>
                      </a:r>
                      <a:endParaRPr lang="ko-KR" alt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556,163</a:t>
                      </a:r>
                      <a:endParaRPr 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81,437</a:t>
                      </a:r>
                      <a:endParaRPr 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-50" dirty="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83,250</a:t>
                      </a:r>
                      <a:endParaRPr lang="en-US" sz="20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-50" dirty="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106,228</a:t>
                      </a:r>
                      <a:endParaRPr lang="en-US" sz="20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-50" dirty="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150,526</a:t>
                      </a:r>
                      <a:endParaRPr lang="en-US" sz="20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126,500</a:t>
                      </a:r>
                      <a:endParaRPr 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02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-5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한양신명조"/>
                        </a:rPr>
                        <a:t>등록율</a:t>
                      </a:r>
                      <a:endParaRPr lang="ko-KR" alt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60.9%</a:t>
                      </a:r>
                      <a:endParaRPr 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-50" dirty="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57.3%</a:t>
                      </a:r>
                      <a:endParaRPr lang="en-US" sz="20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54.8%</a:t>
                      </a:r>
                      <a:endParaRPr 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-5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58.9%</a:t>
                      </a:r>
                      <a:endParaRPr 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-50" dirty="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62.5%</a:t>
                      </a:r>
                      <a:endParaRPr lang="en-US" sz="20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-50" dirty="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88.1%</a:t>
                      </a:r>
                      <a:endParaRPr lang="en-US" sz="20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직사각형 2"/>
          <p:cNvSpPr/>
          <p:nvPr/>
        </p:nvSpPr>
        <p:spPr>
          <a:xfrm>
            <a:off x="827584" y="5445224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 latinLnBrk="0"/>
            <a:r>
              <a:rPr lang="en-US" altLang="ko-KR" dirty="0" smtClean="0"/>
              <a:t>&lt;</a:t>
            </a:r>
            <a:r>
              <a:rPr lang="ko-KR" altLang="en-US" dirty="0" smtClean="0"/>
              <a:t>연도별 특허 실용신안 </a:t>
            </a:r>
            <a:r>
              <a:rPr lang="ko-KR" altLang="en-US" dirty="0" err="1" smtClean="0"/>
              <a:t>등록율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4796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292078"/>
              </p:ext>
            </p:extLst>
          </p:nvPr>
        </p:nvGraphicFramePr>
        <p:xfrm>
          <a:off x="-4" y="1268760"/>
          <a:ext cx="9144008" cy="4464495"/>
        </p:xfrm>
        <a:graphic>
          <a:graphicData uri="http://schemas.openxmlformats.org/drawingml/2006/table">
            <a:tbl>
              <a:tblPr/>
              <a:tblGrid>
                <a:gridCol w="730064"/>
                <a:gridCol w="701162"/>
                <a:gridCol w="701162"/>
                <a:gridCol w="701162"/>
                <a:gridCol w="701162"/>
                <a:gridCol w="701162"/>
                <a:gridCol w="701162"/>
                <a:gridCol w="701162"/>
                <a:gridCol w="701162"/>
                <a:gridCol w="701162"/>
                <a:gridCol w="701162"/>
                <a:gridCol w="701162"/>
                <a:gridCol w="701162"/>
              </a:tblGrid>
              <a:tr h="610326">
                <a:tc rowSpan="2"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 dirty="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구분</a:t>
                      </a:r>
                      <a:endParaRPr lang="ko-KR" alt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2002</a:t>
                      </a:r>
                      <a:r>
                        <a:rPr lang="ko-KR" altLang="en-US" sz="2000" kern="0" spc="-50" dirty="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년</a:t>
                      </a:r>
                      <a:endParaRPr lang="ko-KR" alt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2003</a:t>
                      </a:r>
                      <a:r>
                        <a:rPr lang="ko-KR" altLang="en-US" sz="2000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년</a:t>
                      </a:r>
                      <a:endParaRPr lang="ko-KR" alt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2004</a:t>
                      </a:r>
                      <a:r>
                        <a:rPr lang="ko-KR" altLang="en-US" sz="2000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년</a:t>
                      </a:r>
                      <a:endParaRPr lang="ko-KR" alt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2005</a:t>
                      </a:r>
                      <a:r>
                        <a:rPr lang="ko-KR" altLang="en-US" sz="2000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년</a:t>
                      </a:r>
                      <a:endParaRPr lang="ko-KR" alt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2006</a:t>
                      </a:r>
                      <a:r>
                        <a:rPr lang="ko-KR" altLang="en-US" sz="2000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년</a:t>
                      </a:r>
                      <a:endParaRPr lang="ko-KR" alt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2007</a:t>
                      </a:r>
                      <a:r>
                        <a:rPr lang="ko-KR" altLang="en-US" sz="2000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년</a:t>
                      </a:r>
                      <a:endParaRPr lang="ko-KR" alt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103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 dirty="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건수</a:t>
                      </a:r>
                      <a:endParaRPr lang="ko-KR" alt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 dirty="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기간</a:t>
                      </a:r>
                      <a:endParaRPr lang="ko-KR" alt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 dirty="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건수</a:t>
                      </a:r>
                      <a:endParaRPr lang="ko-KR" alt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 dirty="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기간</a:t>
                      </a:r>
                      <a:endParaRPr lang="ko-KR" alt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건수</a:t>
                      </a:r>
                      <a:endParaRPr lang="ko-KR" alt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기간</a:t>
                      </a:r>
                      <a:endParaRPr lang="ko-KR" alt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건수</a:t>
                      </a:r>
                      <a:endParaRPr lang="ko-KR" alt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기간</a:t>
                      </a:r>
                      <a:endParaRPr lang="ko-KR" alt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건수</a:t>
                      </a:r>
                      <a:endParaRPr lang="ko-KR" alt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기간</a:t>
                      </a:r>
                      <a:endParaRPr lang="ko-KR" alt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건수</a:t>
                      </a:r>
                      <a:endParaRPr lang="ko-KR" alt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기간</a:t>
                      </a:r>
                      <a:endParaRPr lang="ko-KR" alt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761"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한국</a:t>
                      </a:r>
                      <a:endParaRPr lang="ko-KR" alt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342</a:t>
                      </a:r>
                      <a:endParaRPr 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22.6</a:t>
                      </a:r>
                      <a:endParaRPr 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320</a:t>
                      </a:r>
                      <a:endParaRPr 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22.1</a:t>
                      </a:r>
                      <a:endParaRPr 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280</a:t>
                      </a:r>
                      <a:endParaRPr 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21.0</a:t>
                      </a:r>
                      <a:endParaRPr 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255</a:t>
                      </a:r>
                      <a:endParaRPr 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17.6</a:t>
                      </a:r>
                      <a:endParaRPr 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338</a:t>
                      </a:r>
                      <a:endParaRPr 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9.8</a:t>
                      </a:r>
                      <a:endParaRPr 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239</a:t>
                      </a:r>
                      <a:endParaRPr 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9.8</a:t>
                      </a:r>
                      <a:endParaRPr 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761"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미국</a:t>
                      </a:r>
                      <a:endParaRPr lang="ko-KR" alt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78</a:t>
                      </a:r>
                      <a:endParaRPr 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16.7</a:t>
                      </a:r>
                      <a:endParaRPr 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80</a:t>
                      </a:r>
                      <a:endParaRPr 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18.3</a:t>
                      </a:r>
                      <a:endParaRPr 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82</a:t>
                      </a:r>
                      <a:endParaRPr 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20.2</a:t>
                      </a:r>
                      <a:endParaRPr 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77</a:t>
                      </a:r>
                      <a:endParaRPr 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21.1</a:t>
                      </a:r>
                      <a:endParaRPr 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72</a:t>
                      </a:r>
                      <a:endParaRPr 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22.6</a:t>
                      </a:r>
                      <a:endParaRPr 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-</a:t>
                      </a:r>
                      <a:endParaRPr 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-</a:t>
                      </a:r>
                      <a:endParaRPr 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761"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 dirty="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일본</a:t>
                      </a:r>
                      <a:endParaRPr lang="ko-KR" alt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206</a:t>
                      </a:r>
                      <a:endParaRPr 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24</a:t>
                      </a:r>
                      <a:endParaRPr 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222</a:t>
                      </a:r>
                      <a:endParaRPr 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25</a:t>
                      </a:r>
                      <a:endParaRPr 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203</a:t>
                      </a:r>
                      <a:endParaRPr 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26</a:t>
                      </a:r>
                      <a:endParaRPr 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197</a:t>
                      </a:r>
                      <a:endParaRPr 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26</a:t>
                      </a:r>
                      <a:endParaRPr 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217</a:t>
                      </a:r>
                      <a:endParaRPr 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26</a:t>
                      </a:r>
                      <a:endParaRPr 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-</a:t>
                      </a:r>
                      <a:endParaRPr 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-</a:t>
                      </a:r>
                      <a:endParaRPr 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5560">
                <a:tc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EPO</a:t>
                      </a:r>
                      <a:endParaRPr lang="en-US" sz="24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marL="12700" marR="1270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EPO </a:t>
                      </a:r>
                      <a:r>
                        <a:rPr lang="ko-KR" altLang="en-US" sz="2000" kern="0" spc="-50" dirty="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심사관의 일인당 처리 건수는 데이터를 구하지 못했으나</a:t>
                      </a:r>
                      <a:r>
                        <a:rPr lang="en-US" altLang="ko-KR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, </a:t>
                      </a:r>
                      <a:r>
                        <a:rPr lang="ko-KR" altLang="en-US" sz="2000" kern="0" spc="-50" dirty="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미국에 비해 더 작은 것으로 알려져 있다</a:t>
                      </a:r>
                      <a:r>
                        <a:rPr lang="en-US" altLang="ko-KR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.</a:t>
                      </a:r>
                      <a:endParaRPr lang="ko-KR" altLang="en-US" sz="24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653" marR="17653" marT="17653" marB="17653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직사각형 2"/>
          <p:cNvSpPr/>
          <p:nvPr/>
        </p:nvSpPr>
        <p:spPr>
          <a:xfrm>
            <a:off x="827584" y="6093296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 latinLnBrk="0"/>
            <a:r>
              <a:rPr lang="en-US" altLang="ko-KR" dirty="0" smtClean="0"/>
              <a:t>&lt;</a:t>
            </a:r>
            <a:r>
              <a:rPr lang="ko-KR" altLang="en-US" dirty="0" err="1" smtClean="0"/>
              <a:t>특허심사관</a:t>
            </a:r>
            <a:r>
              <a:rPr lang="ko-KR" altLang="en-US" dirty="0" smtClean="0"/>
              <a:t> </a:t>
            </a:r>
            <a:r>
              <a:rPr lang="en-US" altLang="ko-KR" dirty="0" smtClean="0"/>
              <a:t>1</a:t>
            </a:r>
            <a:r>
              <a:rPr lang="ko-KR" altLang="en-US" dirty="0" smtClean="0"/>
              <a:t>일당 연간 심사 건수 및 심사 기간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1449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심사기간 단축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어떻게 가능했나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책임운영기관의 설치 운영에 관한 법률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1999</a:t>
            </a:r>
            <a:r>
              <a:rPr lang="ko-KR" altLang="en-US" dirty="0" smtClean="0"/>
              <a:t>년 제정</a:t>
            </a:r>
            <a:r>
              <a:rPr lang="en-US" altLang="ko-KR" dirty="0" smtClean="0"/>
              <a:t>(</a:t>
            </a:r>
            <a:r>
              <a:rPr lang="ko-KR" altLang="en-US" dirty="0" smtClean="0"/>
              <a:t>공공부문의 </a:t>
            </a:r>
            <a:r>
              <a:rPr lang="ko-KR" altLang="en-US" dirty="0" err="1" smtClean="0"/>
              <a:t>신자유주의</a:t>
            </a:r>
            <a:r>
              <a:rPr lang="ko-KR" altLang="en-US" dirty="0" smtClean="0"/>
              <a:t> 개혁 프로그램의 일환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2005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12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29</a:t>
            </a:r>
            <a:r>
              <a:rPr lang="ko-KR" altLang="en-US" dirty="0" smtClean="0"/>
              <a:t>일 개정법</a:t>
            </a:r>
            <a:r>
              <a:rPr lang="en-US" altLang="ko-KR" dirty="0" smtClean="0"/>
              <a:t>(2006. 5. 1. </a:t>
            </a:r>
            <a:r>
              <a:rPr lang="ko-KR" altLang="en-US" dirty="0" err="1" smtClean="0"/>
              <a:t>시행법</a:t>
            </a:r>
            <a:r>
              <a:rPr lang="en-US" altLang="ko-KR" dirty="0" smtClean="0"/>
              <a:t>): </a:t>
            </a:r>
            <a:r>
              <a:rPr lang="ko-KR" altLang="en-US" dirty="0" smtClean="0"/>
              <a:t>청 단위 중앙행정기관도 책임운영기관이 되도록 적용 대상 확대 </a:t>
            </a:r>
            <a:r>
              <a:rPr lang="en-US" altLang="ko-KR" dirty="0" smtClean="0">
                <a:sym typeface="Wingdings" pitchFamily="2" charset="2"/>
              </a:rPr>
              <a:t> </a:t>
            </a:r>
            <a:r>
              <a:rPr lang="ko-KR" altLang="en-US" dirty="0" smtClean="0">
                <a:sym typeface="Wingdings" pitchFamily="2" charset="2"/>
              </a:rPr>
              <a:t>특허청의 요청</a:t>
            </a:r>
            <a:endParaRPr lang="en-US" altLang="ko-KR" dirty="0" smtClean="0">
              <a:sym typeface="Wingdings" pitchFamily="2" charset="2"/>
            </a:endParaRPr>
          </a:p>
          <a:p>
            <a:pPr lvl="1"/>
            <a:r>
              <a:rPr lang="ko-KR" altLang="en-US" dirty="0" smtClean="0">
                <a:sym typeface="Wingdings" pitchFamily="2" charset="2"/>
              </a:rPr>
              <a:t>기관장의 임기 보장</a:t>
            </a:r>
            <a:r>
              <a:rPr lang="en-US" altLang="ko-KR" dirty="0" smtClean="0">
                <a:sym typeface="Wingdings" pitchFamily="2" charset="2"/>
              </a:rPr>
              <a:t>, </a:t>
            </a:r>
            <a:r>
              <a:rPr lang="ko-KR" altLang="en-US" dirty="0" smtClean="0">
                <a:sym typeface="Wingdings" pitchFamily="2" charset="2"/>
              </a:rPr>
              <a:t>예산</a:t>
            </a:r>
            <a:r>
              <a:rPr lang="en-US" altLang="ko-KR" dirty="0" smtClean="0">
                <a:sym typeface="Wingdings" pitchFamily="2" charset="2"/>
              </a:rPr>
              <a:t>, </a:t>
            </a:r>
            <a:r>
              <a:rPr lang="ko-KR" altLang="en-US" dirty="0" smtClean="0">
                <a:sym typeface="Wingdings" pitchFamily="2" charset="2"/>
              </a:rPr>
              <a:t>인사의 자율성 보장</a:t>
            </a:r>
            <a:endParaRPr lang="en-US" altLang="ko-KR" dirty="0" smtClean="0">
              <a:sym typeface="Wingdings" pitchFamily="2" charset="2"/>
            </a:endParaRPr>
          </a:p>
          <a:p>
            <a:pPr lvl="1"/>
            <a:r>
              <a:rPr lang="en-US" altLang="ko-KR" dirty="0" smtClean="0">
                <a:sym typeface="Wingdings" pitchFamily="2" charset="2"/>
              </a:rPr>
              <a:t>88</a:t>
            </a:r>
            <a:r>
              <a:rPr lang="ko-KR" altLang="en-US" dirty="0" smtClean="0">
                <a:sym typeface="Wingdings" pitchFamily="2" charset="2"/>
              </a:rPr>
              <a:t>년부터 특허관리특별회계법 </a:t>
            </a:r>
            <a:r>
              <a:rPr lang="en-US" altLang="ko-KR" dirty="0" smtClean="0">
                <a:sym typeface="Wingdings" pitchFamily="2" charset="2"/>
              </a:rPr>
              <a:t> 2005</a:t>
            </a:r>
            <a:r>
              <a:rPr lang="ko-KR" altLang="en-US" dirty="0" smtClean="0">
                <a:sym typeface="Wingdings" pitchFamily="2" charset="2"/>
              </a:rPr>
              <a:t>년 </a:t>
            </a:r>
            <a:r>
              <a:rPr lang="en-US" altLang="ko-KR" dirty="0" smtClean="0">
                <a:sym typeface="Wingdings" pitchFamily="2" charset="2"/>
              </a:rPr>
              <a:t>5</a:t>
            </a:r>
            <a:r>
              <a:rPr lang="ko-KR" altLang="en-US" dirty="0" smtClean="0">
                <a:sym typeface="Wingdings" pitchFamily="2" charset="2"/>
              </a:rPr>
              <a:t>월 특별회계정비 방안에 의거 폐지 대상</a:t>
            </a:r>
            <a:r>
              <a:rPr lang="en-US" altLang="ko-KR" dirty="0" smtClean="0">
                <a:sym typeface="Wingdings" pitchFamily="2" charset="2"/>
              </a:rPr>
              <a:t>.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88</a:t>
            </a:r>
            <a:r>
              <a:rPr lang="ko-KR" altLang="en-US" dirty="0" smtClean="0">
                <a:sym typeface="Wingdings" pitchFamily="2" charset="2"/>
              </a:rPr>
              <a:t>년 당시에도 수수료 </a:t>
            </a:r>
            <a:r>
              <a:rPr lang="en-US" altLang="ko-KR" dirty="0" smtClean="0">
                <a:sym typeface="Wingdings" pitchFamily="2" charset="2"/>
              </a:rPr>
              <a:t>80% </a:t>
            </a:r>
            <a:r>
              <a:rPr lang="ko-KR" altLang="en-US" dirty="0" smtClean="0">
                <a:sym typeface="Wingdings" pitchFamily="2" charset="2"/>
              </a:rPr>
              <a:t>인상</a:t>
            </a:r>
            <a:r>
              <a:rPr lang="en-US" altLang="ko-KR" dirty="0" smtClean="0">
                <a:sym typeface="Wingdings" pitchFamily="2" charset="2"/>
              </a:rPr>
              <a:t>, </a:t>
            </a:r>
            <a:r>
              <a:rPr lang="ko-KR" altLang="en-US" dirty="0" smtClean="0">
                <a:sym typeface="Wingdings" pitchFamily="2" charset="2"/>
              </a:rPr>
              <a:t>세입 규모를 </a:t>
            </a:r>
            <a:r>
              <a:rPr lang="en-US" altLang="ko-KR" dirty="0" smtClean="0">
                <a:sym typeface="Wingdings" pitchFamily="2" charset="2"/>
              </a:rPr>
              <a:t>87</a:t>
            </a:r>
            <a:r>
              <a:rPr lang="ko-KR" altLang="en-US" dirty="0" smtClean="0">
                <a:sym typeface="Wingdings" pitchFamily="2" charset="2"/>
              </a:rPr>
              <a:t>년에 비해 </a:t>
            </a:r>
            <a:r>
              <a:rPr lang="en-US" altLang="ko-KR" dirty="0" smtClean="0">
                <a:sym typeface="Wingdings" pitchFamily="2" charset="2"/>
              </a:rPr>
              <a:t>4</a:t>
            </a:r>
            <a:r>
              <a:rPr lang="ko-KR" altLang="en-US" dirty="0" smtClean="0">
                <a:sym typeface="Wingdings" pitchFamily="2" charset="2"/>
              </a:rPr>
              <a:t>배 확대</a:t>
            </a:r>
            <a:r>
              <a:rPr lang="en-US" altLang="ko-KR" dirty="0" smtClean="0">
                <a:sym typeface="Wingdings" pitchFamily="2" charset="2"/>
              </a:rPr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0454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특허청의 심사 품질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자체 평가 심사 </a:t>
            </a:r>
            <a:r>
              <a:rPr lang="ko-KR" altLang="en-US" dirty="0" err="1" smtClean="0"/>
              <a:t>오류율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941752"/>
              </p:ext>
            </p:extLst>
          </p:nvPr>
        </p:nvGraphicFramePr>
        <p:xfrm>
          <a:off x="971600" y="2564904"/>
          <a:ext cx="7632846" cy="1819148"/>
        </p:xfrm>
        <a:graphic>
          <a:graphicData uri="http://schemas.openxmlformats.org/drawingml/2006/table">
            <a:tbl>
              <a:tblPr/>
              <a:tblGrid>
                <a:gridCol w="1820736"/>
                <a:gridCol w="966753"/>
                <a:gridCol w="966753"/>
                <a:gridCol w="966753"/>
                <a:gridCol w="966753"/>
                <a:gridCol w="966753"/>
                <a:gridCol w="978345"/>
              </a:tblGrid>
              <a:tr h="45005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 dirty="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년 도</a:t>
                      </a:r>
                      <a:endParaRPr lang="ko-KR" altLang="en-US" sz="20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</a:t>
                      </a:r>
                      <a:r>
                        <a:rPr lang="en-US" altLang="ko-KR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01</a:t>
                      </a:r>
                      <a:endParaRPr lang="ko-KR" alt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</a:t>
                      </a:r>
                      <a:r>
                        <a:rPr lang="en-US" altLang="ko-KR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02</a:t>
                      </a:r>
                      <a:endParaRPr lang="ko-KR" alt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</a:t>
                      </a:r>
                      <a:r>
                        <a:rPr lang="en-US" altLang="ko-KR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03</a:t>
                      </a:r>
                      <a:endParaRPr lang="ko-KR" alt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</a:t>
                      </a:r>
                      <a:r>
                        <a:rPr lang="en-US" altLang="ko-KR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04</a:t>
                      </a:r>
                      <a:endParaRPr lang="ko-KR" alt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</a:t>
                      </a:r>
                      <a:r>
                        <a:rPr lang="en-US" altLang="ko-KR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05</a:t>
                      </a:r>
                      <a:endParaRPr lang="ko-KR" alt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</a:t>
                      </a:r>
                      <a:r>
                        <a:rPr lang="en-US" altLang="ko-KR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06</a:t>
                      </a:r>
                      <a:endParaRPr lang="ko-KR" alt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심사평가건수</a:t>
                      </a:r>
                      <a:endParaRPr lang="ko-KR" alt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2,276</a:t>
                      </a:r>
                      <a:endParaRPr lang="en-US" sz="20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329</a:t>
                      </a:r>
                      <a:endParaRPr lang="en-US" sz="20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2,422</a:t>
                      </a:r>
                      <a:endParaRPr lang="en-US" sz="20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2,657</a:t>
                      </a:r>
                      <a:endParaRPr lang="en-US" sz="20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3,170</a:t>
                      </a:r>
                      <a:endParaRPr 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2,774</a:t>
                      </a:r>
                      <a:endParaRPr 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오류건수</a:t>
                      </a:r>
                      <a:endParaRPr lang="ko-KR" alt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79</a:t>
                      </a:r>
                      <a:endParaRPr 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14</a:t>
                      </a:r>
                      <a:endParaRPr 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92</a:t>
                      </a:r>
                      <a:endParaRPr 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96</a:t>
                      </a:r>
                      <a:endParaRPr lang="en-US" sz="20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75</a:t>
                      </a:r>
                      <a:endParaRPr lang="en-US" sz="20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42</a:t>
                      </a:r>
                      <a:endParaRPr lang="en-US" sz="20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50">
                          <a:solidFill>
                            <a:srgbClr val="000000"/>
                          </a:solidFill>
                          <a:effectLst/>
                          <a:ea typeface="옛한글"/>
                        </a:rPr>
                        <a:t>심사오류율</a:t>
                      </a:r>
                      <a:r>
                        <a:rPr lang="en-US" altLang="ko-KR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(%)</a:t>
                      </a:r>
                      <a:endParaRPr lang="ko-KR" alt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6.0</a:t>
                      </a:r>
                      <a:endParaRPr 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4.3</a:t>
                      </a:r>
                      <a:endParaRPr 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3.8</a:t>
                      </a:r>
                      <a:endParaRPr 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3.6</a:t>
                      </a:r>
                      <a:endParaRPr 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2.3</a:t>
                      </a:r>
                      <a:endParaRPr lang="en-US" sz="2000" ker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-50" dirty="0">
                          <a:solidFill>
                            <a:srgbClr val="000000"/>
                          </a:solidFill>
                          <a:effectLst/>
                          <a:latin typeface="옛한글"/>
                        </a:rPr>
                        <a:t>1.5</a:t>
                      </a:r>
                      <a:endParaRPr lang="en-US" sz="2000" kern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971600" y="4581128"/>
            <a:ext cx="76328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2000" dirty="0" err="1"/>
              <a:t>정차호</a:t>
            </a:r>
            <a:r>
              <a:rPr lang="ko-KR" altLang="en-US" sz="2000" dirty="0"/>
              <a:t> </a:t>
            </a:r>
            <a:r>
              <a:rPr lang="ko-KR" altLang="en-US" sz="2000" dirty="0" smtClean="0"/>
              <a:t>교수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특허청의 </a:t>
            </a:r>
            <a:r>
              <a:rPr lang="ko-KR" altLang="en-US" sz="2000" dirty="0" err="1"/>
              <a:t>심사사오류율은</a:t>
            </a:r>
            <a:r>
              <a:rPr lang="ko-KR" altLang="en-US" sz="2000" dirty="0"/>
              <a:t> 측정 방법이 잘못되었고</a:t>
            </a:r>
            <a:r>
              <a:rPr lang="en-US" altLang="ko-KR" sz="2000" dirty="0"/>
              <a:t>, </a:t>
            </a:r>
            <a:r>
              <a:rPr lang="ko-KR" altLang="en-US" sz="2000" dirty="0"/>
              <a:t>거절결정불복심판의 </a:t>
            </a:r>
            <a:r>
              <a:rPr lang="ko-KR" altLang="en-US" sz="2000" dirty="0" err="1"/>
              <a:t>취소환송율이</a:t>
            </a:r>
            <a:r>
              <a:rPr lang="ko-KR" altLang="en-US" sz="2000" dirty="0"/>
              <a:t> 약 </a:t>
            </a:r>
            <a:r>
              <a:rPr lang="en-US" altLang="ko-KR" sz="2000" dirty="0"/>
              <a:t>40%</a:t>
            </a:r>
            <a:r>
              <a:rPr lang="ko-KR" altLang="en-US" sz="2000" dirty="0"/>
              <a:t>에 이르고 무효심판 </a:t>
            </a:r>
            <a:r>
              <a:rPr lang="ko-KR" altLang="en-US" sz="2000" dirty="0" err="1"/>
              <a:t>인용율이</a:t>
            </a:r>
            <a:r>
              <a:rPr lang="ko-KR" altLang="en-US" sz="2000" dirty="0"/>
              <a:t> 약 </a:t>
            </a:r>
            <a:r>
              <a:rPr lang="en-US" altLang="ko-KR" sz="2000" dirty="0"/>
              <a:t>50%</a:t>
            </a:r>
            <a:r>
              <a:rPr lang="ko-KR" altLang="en-US" sz="2000" dirty="0"/>
              <a:t>나 된다는 점을 들어 </a:t>
            </a:r>
            <a:r>
              <a:rPr lang="ko-KR" altLang="en-US" sz="2000" dirty="0" err="1"/>
              <a:t>심사오류율</a:t>
            </a:r>
            <a:r>
              <a:rPr lang="ko-KR" altLang="en-US" sz="2000" dirty="0"/>
              <a:t> </a:t>
            </a:r>
            <a:r>
              <a:rPr lang="en-US" altLang="ko-KR" sz="2000" dirty="0"/>
              <a:t>1%</a:t>
            </a:r>
            <a:r>
              <a:rPr lang="ko-KR" altLang="en-US" sz="2000" dirty="0"/>
              <a:t>대는 앞뒤가 맞지 않다고 한다</a:t>
            </a:r>
            <a:r>
              <a:rPr lang="en-US" altLang="ko-KR" sz="2000" dirty="0"/>
              <a:t>(</a:t>
            </a:r>
            <a:r>
              <a:rPr lang="ko-KR" altLang="en-US" sz="2000" dirty="0" err="1"/>
              <a:t>정차호</a:t>
            </a:r>
            <a:r>
              <a:rPr lang="en-US" altLang="ko-KR" sz="2000" dirty="0"/>
              <a:t>, “</a:t>
            </a:r>
            <a:r>
              <a:rPr lang="ko-KR" altLang="en-US" sz="2000" dirty="0"/>
              <a:t>특허청 특허심사 현황 및 개선 방안”</a:t>
            </a:r>
            <a:r>
              <a:rPr lang="en-US" altLang="ko-KR" sz="2000" dirty="0"/>
              <a:t>, </a:t>
            </a:r>
            <a:r>
              <a:rPr lang="ko-KR" altLang="en-US" sz="2000" dirty="0"/>
              <a:t>서울대학교 </a:t>
            </a:r>
            <a:r>
              <a:rPr lang="ko-KR" altLang="en-US" sz="2000" dirty="0" err="1"/>
              <a:t>기술과법센터</a:t>
            </a:r>
            <a:r>
              <a:rPr lang="ko-KR" altLang="en-US" sz="2000" dirty="0"/>
              <a:t> </a:t>
            </a:r>
            <a:r>
              <a:rPr lang="en-US" altLang="ko-KR" sz="2000" dirty="0"/>
              <a:t>2007</a:t>
            </a:r>
            <a:r>
              <a:rPr lang="ko-KR" altLang="en-US" sz="2000" dirty="0"/>
              <a:t>년도 제</a:t>
            </a:r>
            <a:r>
              <a:rPr lang="en-US" altLang="ko-KR" sz="2000" dirty="0"/>
              <a:t>3</a:t>
            </a:r>
            <a:r>
              <a:rPr lang="ko-KR" altLang="en-US" sz="2000" dirty="0"/>
              <a:t>회 워크숍 “특허제도의 현황과 과제” </a:t>
            </a:r>
            <a:r>
              <a:rPr lang="en-US" altLang="ko-KR" sz="2000" dirty="0"/>
              <a:t>(2007</a:t>
            </a:r>
            <a:r>
              <a:rPr lang="ko-KR" altLang="en-US" sz="2000" dirty="0"/>
              <a:t>년 </a:t>
            </a:r>
            <a:r>
              <a:rPr lang="en-US" altLang="ko-KR" sz="2000" dirty="0"/>
              <a:t>5</a:t>
            </a:r>
            <a:r>
              <a:rPr lang="ko-KR" altLang="en-US" sz="2000" dirty="0"/>
              <a:t>월 </a:t>
            </a:r>
            <a:r>
              <a:rPr lang="en-US" altLang="ko-KR" sz="2000" dirty="0"/>
              <a:t>21</a:t>
            </a:r>
            <a:r>
              <a:rPr lang="ko-KR" altLang="en-US" sz="2000" dirty="0"/>
              <a:t>일</a:t>
            </a:r>
            <a:r>
              <a:rPr lang="en-US" altLang="ko-KR" sz="2000" dirty="0"/>
              <a:t>) </a:t>
            </a:r>
            <a:r>
              <a:rPr lang="ko-KR" altLang="en-US" sz="2000" dirty="0"/>
              <a:t>발표문</a:t>
            </a:r>
            <a:r>
              <a:rPr lang="en-US" altLang="ko-KR" sz="2000" dirty="0"/>
              <a:t>).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7790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III. ’12</a:t>
            </a:r>
            <a:r>
              <a:rPr lang="ko-KR" altLang="en-US" dirty="0" smtClean="0"/>
              <a:t>년도 주요 정책 과제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특허제도 선진화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강한 </a:t>
            </a:r>
            <a:r>
              <a:rPr lang="ko-KR" altLang="en-US" dirty="0" err="1" smtClean="0"/>
              <a:t>디자인권</a:t>
            </a:r>
            <a:r>
              <a:rPr lang="ko-KR" altLang="en-US" dirty="0" smtClean="0"/>
              <a:t> 창출을 </a:t>
            </a:r>
            <a:r>
              <a:rPr lang="ko-KR" altLang="en-US" dirty="0" err="1" smtClean="0"/>
              <a:t>우한</a:t>
            </a:r>
            <a:r>
              <a:rPr lang="ko-KR" altLang="en-US" dirty="0" smtClean="0"/>
              <a:t> 법 개정 추진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특허법조약</a:t>
            </a:r>
            <a:r>
              <a:rPr lang="en-US" altLang="ko-KR" dirty="0" smtClean="0"/>
              <a:t>(PLT)</a:t>
            </a:r>
            <a:r>
              <a:rPr lang="ko-KR" altLang="en-US" dirty="0" smtClean="0"/>
              <a:t>과 디자인 </a:t>
            </a:r>
            <a:r>
              <a:rPr lang="ko-KR" altLang="en-US" dirty="0" err="1" smtClean="0"/>
              <a:t>헤이그</a:t>
            </a:r>
            <a:r>
              <a:rPr lang="ko-KR" altLang="en-US" dirty="0" smtClean="0"/>
              <a:t> 협정은 국회에 체결 비준 동의를 받지 않은 조약임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smtClean="0"/>
              <a:t>이 조약에 따라 국내법부터 고치겠다는 것은 헌법에 보장된 국회의 </a:t>
            </a:r>
            <a:r>
              <a:rPr lang="ko-KR" altLang="en-US" dirty="0" err="1" smtClean="0"/>
              <a:t>동의권을</a:t>
            </a:r>
            <a:r>
              <a:rPr lang="ko-KR" altLang="en-US" dirty="0" smtClean="0"/>
              <a:t> 침해하는 것임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‘</a:t>
            </a:r>
            <a:r>
              <a:rPr lang="ko-KR" altLang="en-US" dirty="0" smtClean="0"/>
              <a:t>저장상표</a:t>
            </a:r>
            <a:r>
              <a:rPr lang="en-US" altLang="ko-KR" dirty="0" smtClean="0"/>
              <a:t>’ </a:t>
            </a:r>
            <a:r>
              <a:rPr lang="ko-KR" altLang="en-US" dirty="0" smtClean="0"/>
              <a:t>방지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출원단계에서 사용의사 확인으로는 부족함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smtClean="0"/>
              <a:t>등록 후 사용사실을 입증하지 못하면 자동 소멸하는 제도가 필요함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0311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특허청은 어떤 조직인가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정부조직법 제</a:t>
            </a:r>
            <a:r>
              <a:rPr lang="en-US" altLang="ko-KR" dirty="0" smtClean="0"/>
              <a:t>32</a:t>
            </a:r>
            <a:r>
              <a:rPr lang="ko-KR" altLang="en-US" dirty="0" smtClean="0"/>
              <a:t>조 제</a:t>
            </a:r>
            <a:r>
              <a:rPr lang="en-US" altLang="ko-KR" dirty="0" smtClean="0"/>
              <a:t>5</a:t>
            </a:r>
            <a:r>
              <a:rPr lang="ko-KR" altLang="en-US" dirty="0" smtClean="0"/>
              <a:t>항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특허</a:t>
            </a:r>
            <a:r>
              <a:rPr lang="en-US" altLang="ko-KR" dirty="0" smtClean="0"/>
              <a:t>·</a:t>
            </a:r>
            <a:r>
              <a:rPr lang="ko-KR" altLang="en-US" dirty="0" smtClean="0"/>
              <a:t>실용신안</a:t>
            </a:r>
            <a:r>
              <a:rPr lang="en-US" altLang="ko-KR" dirty="0" smtClean="0"/>
              <a:t>·</a:t>
            </a:r>
            <a:r>
              <a:rPr lang="ko-KR" altLang="en-US" dirty="0" smtClean="0"/>
              <a:t>디자인 및 상표에 관한 사무와 이에 대한 심사</a:t>
            </a:r>
            <a:r>
              <a:rPr lang="en-US" altLang="ko-KR" dirty="0" smtClean="0"/>
              <a:t>·</a:t>
            </a:r>
            <a:r>
              <a:rPr lang="ko-KR" altLang="en-US" dirty="0" smtClean="0"/>
              <a:t>심판사무를 관장하기 위하여 지식경제부장관소속으로 특허청을 둔다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/>
              <a:t>특허</a:t>
            </a:r>
            <a:r>
              <a:rPr lang="en-US" altLang="ko-KR" dirty="0"/>
              <a:t>·</a:t>
            </a:r>
            <a:r>
              <a:rPr lang="ko-KR" altLang="en-US" dirty="0"/>
              <a:t>실용신안</a:t>
            </a:r>
            <a:r>
              <a:rPr lang="en-US" altLang="ko-KR" dirty="0"/>
              <a:t>·</a:t>
            </a:r>
            <a:r>
              <a:rPr lang="ko-KR" altLang="en-US" dirty="0"/>
              <a:t>디자인 및 상표에 관한 </a:t>
            </a:r>
            <a:r>
              <a:rPr lang="ko-KR" altLang="en-US" dirty="0" smtClean="0"/>
              <a:t>사무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ko-KR" altLang="en-US" dirty="0" smtClean="0">
                <a:sym typeface="Wingdings" pitchFamily="2" charset="2"/>
              </a:rPr>
              <a:t>출원 서류 접수</a:t>
            </a:r>
            <a:r>
              <a:rPr lang="en-US" altLang="ko-KR" dirty="0" smtClean="0">
                <a:sym typeface="Wingdings" pitchFamily="2" charset="2"/>
              </a:rPr>
              <a:t>, </a:t>
            </a:r>
            <a:r>
              <a:rPr lang="ko-KR" altLang="en-US" dirty="0" smtClean="0">
                <a:sym typeface="Wingdings" pitchFamily="2" charset="2"/>
              </a:rPr>
              <a:t>공개</a:t>
            </a:r>
            <a:r>
              <a:rPr lang="en-US" altLang="ko-KR" dirty="0" smtClean="0">
                <a:sym typeface="Wingdings" pitchFamily="2" charset="2"/>
              </a:rPr>
              <a:t>, </a:t>
            </a:r>
            <a:r>
              <a:rPr lang="ko-KR" altLang="en-US" dirty="0" smtClean="0">
                <a:sym typeface="Wingdings" pitchFamily="2" charset="2"/>
              </a:rPr>
              <a:t>등록 관련 업무 등</a:t>
            </a:r>
            <a:r>
              <a:rPr lang="en-US" altLang="ko-KR" dirty="0" smtClean="0">
                <a:sym typeface="Wingdings" pitchFamily="2" charset="2"/>
              </a:rPr>
              <a:t>.</a:t>
            </a:r>
          </a:p>
          <a:p>
            <a:pPr lvl="1"/>
            <a:r>
              <a:rPr lang="ko-KR" altLang="en-US" dirty="0" smtClean="0">
                <a:sym typeface="Wingdings" pitchFamily="2" charset="2"/>
              </a:rPr>
              <a:t>심사 사무</a:t>
            </a:r>
            <a:r>
              <a:rPr lang="en-US" altLang="ko-KR" dirty="0" smtClean="0">
                <a:sym typeface="Wingdings" pitchFamily="2" charset="2"/>
              </a:rPr>
              <a:t>: 5</a:t>
            </a:r>
            <a:r>
              <a:rPr lang="ko-KR" altLang="en-US" dirty="0" smtClean="0">
                <a:sym typeface="Wingdings" pitchFamily="2" charset="2"/>
              </a:rPr>
              <a:t>개 </a:t>
            </a:r>
            <a:r>
              <a:rPr lang="ko-KR" altLang="en-US" dirty="0" err="1" smtClean="0">
                <a:sym typeface="Wingdings" pitchFamily="2" charset="2"/>
              </a:rPr>
              <a:t>심사국</a:t>
            </a:r>
            <a:endParaRPr lang="en-US" altLang="ko-KR" dirty="0">
              <a:sym typeface="Wingdings" pitchFamily="2" charset="2"/>
            </a:endParaRPr>
          </a:p>
          <a:p>
            <a:pPr lvl="1"/>
            <a:r>
              <a:rPr lang="ko-KR" altLang="en-US" dirty="0" smtClean="0">
                <a:sym typeface="Wingdings" pitchFamily="2" charset="2"/>
              </a:rPr>
              <a:t>심판 사무</a:t>
            </a:r>
            <a:r>
              <a:rPr lang="en-US" altLang="ko-KR" dirty="0" smtClean="0">
                <a:sym typeface="Wingdings" pitchFamily="2" charset="2"/>
              </a:rPr>
              <a:t>: </a:t>
            </a:r>
            <a:r>
              <a:rPr lang="ko-KR" altLang="en-US" dirty="0" smtClean="0">
                <a:sym typeface="Wingdings" pitchFamily="2" charset="2"/>
              </a:rPr>
              <a:t>특허심판원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80710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특허괴물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611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특허 심사 사무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특허법 제</a:t>
            </a:r>
            <a:r>
              <a:rPr lang="en-US" altLang="ko-KR" dirty="0" smtClean="0"/>
              <a:t>66</a:t>
            </a:r>
            <a:r>
              <a:rPr lang="ko-KR" altLang="en-US" dirty="0" smtClean="0"/>
              <a:t>조</a:t>
            </a:r>
            <a:endParaRPr lang="en-US" altLang="ko-KR" dirty="0" smtClean="0"/>
          </a:p>
          <a:p>
            <a:pPr lvl="1"/>
            <a:r>
              <a:rPr lang="ko-KR" altLang="en-US" dirty="0"/>
              <a:t>심사관은 특허출원에 대하여 거절이유를 발견할 수 없는 때에는 특허결정을 하여야 한다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/>
              <a:t>특허권 </a:t>
            </a:r>
            <a:r>
              <a:rPr lang="en-US" altLang="ko-KR" dirty="0"/>
              <a:t>= </a:t>
            </a:r>
            <a:r>
              <a:rPr lang="ko-KR" altLang="en-US" dirty="0"/>
              <a:t>특허 결정이라는 행정행위를 통해 창설되는 제도적 권리</a:t>
            </a:r>
            <a:r>
              <a:rPr lang="en-US" altLang="ko-KR" dirty="0"/>
              <a:t>.</a:t>
            </a:r>
          </a:p>
          <a:p>
            <a:pPr lvl="1"/>
            <a:r>
              <a:rPr lang="ko-KR" altLang="en-US" dirty="0" smtClean="0"/>
              <a:t>특허 등록 요건을 특허권자가 입증하지 않아도 됨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smtClean="0"/>
              <a:t>의약품의 시판 허가</a:t>
            </a:r>
            <a:r>
              <a:rPr lang="en-US" altLang="ko-KR" dirty="0" smtClean="0"/>
              <a:t>: </a:t>
            </a:r>
            <a:r>
              <a:rPr lang="ko-KR" altLang="en-US" dirty="0" smtClean="0"/>
              <a:t>안전성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유효성을 제약사가 입증해야 함</a:t>
            </a:r>
            <a:r>
              <a:rPr lang="en-US" altLang="ko-K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765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특허청의 공적 기능 </a:t>
            </a:r>
            <a:r>
              <a:rPr lang="en-US" altLang="ko-KR" dirty="0" smtClean="0"/>
              <a:t>(1)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8261900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278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특허청의 공적 기능</a:t>
            </a:r>
            <a:r>
              <a:rPr lang="en-US" altLang="ko-KR" dirty="0" smtClean="0"/>
              <a:t>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Jonas Salk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Benjamin Franklin</a:t>
            </a:r>
            <a:endParaRPr lang="en-US" altLang="ko-KR" dirty="0"/>
          </a:p>
          <a:p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457743"/>
            <a:ext cx="1994418" cy="1835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91880" y="2426112"/>
            <a:ext cx="46085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/>
              <a:t>소아마비 백신</a:t>
            </a:r>
            <a:endParaRPr lang="en-US" altLang="ko-KR" sz="2400" dirty="0" smtClean="0"/>
          </a:p>
          <a:p>
            <a:r>
              <a:rPr lang="en-US" altLang="ko-KR" sz="2400" dirty="0" smtClean="0"/>
              <a:t>“Well, the people, I would say. There is no patent. Could you patent the sun?</a:t>
            </a:r>
            <a:endParaRPr lang="en-US" altLang="ko-KR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969932"/>
            <a:ext cx="3528392" cy="1565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06859" y="4965996"/>
            <a:ext cx="4141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/>
              <a:t>피뢰침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소방차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벽난로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70171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특허청의 공적 기능 </a:t>
            </a:r>
            <a:r>
              <a:rPr lang="en-US" altLang="ko-KR" dirty="0" smtClean="0"/>
              <a:t>(3)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특허출원인 </a:t>
            </a:r>
            <a:r>
              <a:rPr lang="en-US" altLang="ko-KR" dirty="0" smtClean="0"/>
              <a:t>= </a:t>
            </a:r>
            <a:r>
              <a:rPr lang="ko-KR" altLang="en-US" dirty="0" smtClean="0"/>
              <a:t>기술의 독점을 추구하는 자</a:t>
            </a:r>
            <a:endParaRPr lang="en-US" altLang="ko-KR" dirty="0" smtClean="0"/>
          </a:p>
          <a:p>
            <a:r>
              <a:rPr lang="ko-KR" altLang="en-US" dirty="0" smtClean="0"/>
              <a:t>규제의 대상</a:t>
            </a:r>
            <a:endParaRPr lang="en-US" altLang="ko-KR" dirty="0" smtClean="0"/>
          </a:p>
          <a:p>
            <a:r>
              <a:rPr lang="ko-KR" altLang="en-US" dirty="0" smtClean="0"/>
              <a:t>그러나</a:t>
            </a:r>
            <a:r>
              <a:rPr lang="en-US" altLang="ko-KR" dirty="0"/>
              <a:t> </a:t>
            </a:r>
            <a:r>
              <a:rPr lang="ko-KR" altLang="en-US" dirty="0" smtClean="0"/>
              <a:t>특허청은</a:t>
            </a:r>
            <a:r>
              <a:rPr lang="en-US" altLang="ko-KR" dirty="0" smtClean="0"/>
              <a:t>,</a:t>
            </a:r>
          </a:p>
          <a:p>
            <a:pPr lvl="1"/>
            <a:r>
              <a:rPr lang="ko-KR" altLang="en-US" dirty="0" smtClean="0">
                <a:sym typeface="Wingdings" pitchFamily="2" charset="2"/>
              </a:rPr>
              <a:t>특허출원인</a:t>
            </a:r>
            <a:r>
              <a:rPr lang="en-US" altLang="ko-KR" dirty="0" smtClean="0">
                <a:sym typeface="Wingdings" pitchFamily="2" charset="2"/>
              </a:rPr>
              <a:t> = </a:t>
            </a:r>
            <a:r>
              <a:rPr lang="ko-KR" altLang="en-US" dirty="0" smtClean="0">
                <a:sym typeface="Wingdings" pitchFamily="2" charset="2"/>
              </a:rPr>
              <a:t>고객</a:t>
            </a:r>
            <a:endParaRPr lang="en-US" altLang="ko-KR" dirty="0" smtClean="0">
              <a:sym typeface="Wingdings" pitchFamily="2" charset="2"/>
            </a:endParaRPr>
          </a:p>
          <a:p>
            <a:pPr lvl="1"/>
            <a:r>
              <a:rPr lang="ko-KR" altLang="en-US" dirty="0" smtClean="0">
                <a:sym typeface="Wingdings" pitchFamily="2" charset="2"/>
              </a:rPr>
              <a:t>특허행정 </a:t>
            </a:r>
            <a:r>
              <a:rPr lang="en-US" altLang="ko-KR" dirty="0" smtClean="0">
                <a:sym typeface="Wingdings" pitchFamily="2" charset="2"/>
              </a:rPr>
              <a:t>= </a:t>
            </a:r>
            <a:r>
              <a:rPr lang="ko-KR" altLang="en-US" dirty="0" smtClean="0">
                <a:sym typeface="Wingdings" pitchFamily="2" charset="2"/>
              </a:rPr>
              <a:t>서비스</a:t>
            </a:r>
            <a:endParaRPr lang="en-US" altLang="ko-KR" dirty="0" smtClean="0">
              <a:sym typeface="Wingdings" pitchFamily="2" charset="2"/>
            </a:endParaRPr>
          </a:p>
          <a:p>
            <a:r>
              <a:rPr lang="ko-KR" altLang="en-US" dirty="0" smtClean="0">
                <a:sym typeface="Wingdings" pitchFamily="2" charset="2"/>
              </a:rPr>
              <a:t>규제포획</a:t>
            </a:r>
            <a:r>
              <a:rPr lang="en-US" altLang="ko-KR" dirty="0" smtClean="0">
                <a:sym typeface="Wingdings" pitchFamily="2" charset="2"/>
              </a:rPr>
              <a:t>(regulatory capture)</a:t>
            </a:r>
          </a:p>
        </p:txBody>
      </p:sp>
    </p:spTree>
    <p:extLst>
      <p:ext uri="{BB962C8B-B14F-4D97-AF65-F5344CB8AC3E}">
        <p14:creationId xmlns:p14="http://schemas.microsoft.com/office/powerpoint/2010/main" val="76565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I. </a:t>
            </a:r>
            <a:r>
              <a:rPr lang="ko-KR" altLang="en-US" dirty="0" smtClean="0"/>
              <a:t>조직 및 현황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전체 정원 </a:t>
            </a:r>
            <a:r>
              <a:rPr lang="en-US" altLang="ko-KR" dirty="0" smtClean="0"/>
              <a:t>1,576</a:t>
            </a:r>
            <a:r>
              <a:rPr lang="ko-KR" altLang="en-US" dirty="0" smtClean="0"/>
              <a:t>명 중 심사 인력 </a:t>
            </a:r>
            <a:r>
              <a:rPr lang="en-US" altLang="ko-KR" dirty="0" smtClean="0"/>
              <a:t>779</a:t>
            </a:r>
            <a:r>
              <a:rPr lang="ko-KR" altLang="en-US" dirty="0" smtClean="0"/>
              <a:t>명</a:t>
            </a:r>
            <a:endParaRPr lang="en-US" altLang="ko-KR" dirty="0" smtClean="0"/>
          </a:p>
          <a:p>
            <a:r>
              <a:rPr lang="en-US" altLang="ko-KR" dirty="0" smtClean="0"/>
              <a:t>2012</a:t>
            </a:r>
            <a:r>
              <a:rPr lang="ko-KR" altLang="en-US" dirty="0" smtClean="0"/>
              <a:t>년 수입 </a:t>
            </a:r>
            <a:r>
              <a:rPr lang="en-US" altLang="ko-KR" dirty="0" smtClean="0"/>
              <a:t>4</a:t>
            </a:r>
            <a:r>
              <a:rPr lang="ko-KR" altLang="en-US" dirty="0" smtClean="0"/>
              <a:t>천억</a:t>
            </a:r>
            <a:endParaRPr lang="en-US" altLang="ko-KR" dirty="0" smtClean="0"/>
          </a:p>
          <a:p>
            <a:r>
              <a:rPr lang="ko-KR" altLang="en-US" dirty="0" smtClean="0"/>
              <a:t>주요사업비 중 심사</a:t>
            </a:r>
            <a:r>
              <a:rPr lang="en-US" altLang="ko-KR" dirty="0" smtClean="0"/>
              <a:t>/</a:t>
            </a:r>
            <a:r>
              <a:rPr lang="ko-KR" altLang="en-US" dirty="0" smtClean="0"/>
              <a:t>심판 서비스 제공 </a:t>
            </a:r>
            <a:r>
              <a:rPr lang="en-US" altLang="ko-KR" dirty="0" smtClean="0"/>
              <a:t>23.9%, </a:t>
            </a:r>
            <a:r>
              <a:rPr lang="ko-KR" altLang="en-US" dirty="0" smtClean="0"/>
              <a:t>지식재산 창출 기반 강화 </a:t>
            </a:r>
            <a:r>
              <a:rPr lang="en-US" altLang="ko-KR" dirty="0" smtClean="0"/>
              <a:t>43.7%</a:t>
            </a:r>
          </a:p>
          <a:p>
            <a:r>
              <a:rPr lang="ko-KR" altLang="en-US" dirty="0" smtClean="0"/>
              <a:t>기관운영경비 </a:t>
            </a:r>
            <a:r>
              <a:rPr lang="en-US" altLang="ko-KR" dirty="0" smtClean="0"/>
              <a:t>1251</a:t>
            </a:r>
            <a:r>
              <a:rPr lang="ko-KR" altLang="en-US" dirty="0" smtClean="0"/>
              <a:t>억보다 지재권 창출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활용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보호를 위한 사업비가 더 많음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전년도 이월금 </a:t>
            </a:r>
            <a:r>
              <a:rPr lang="en-US" altLang="ko-KR" dirty="0" smtClean="0"/>
              <a:t>527</a:t>
            </a:r>
            <a:r>
              <a:rPr lang="ko-KR" altLang="en-US" dirty="0" smtClean="0"/>
              <a:t>억</a:t>
            </a:r>
            <a:r>
              <a:rPr lang="en-US" altLang="ko-KR" dirty="0" smtClean="0"/>
              <a:t>, 33.2% </a:t>
            </a:r>
            <a:r>
              <a:rPr lang="ko-KR" altLang="en-US" dirty="0" smtClean="0"/>
              <a:t>증가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2875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II. </a:t>
            </a:r>
            <a:r>
              <a:rPr lang="ko-KR" altLang="en-US" dirty="0" smtClean="0"/>
              <a:t>지식재산 정책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지식재산과 </a:t>
            </a:r>
            <a:r>
              <a:rPr lang="en-US" altLang="ko-KR" dirty="0" smtClean="0"/>
              <a:t>R&amp;D </a:t>
            </a:r>
            <a:r>
              <a:rPr lang="ko-KR" altLang="en-US" dirty="0" smtClean="0"/>
              <a:t>연계</a:t>
            </a:r>
            <a:endParaRPr lang="en-US" altLang="ko-KR" dirty="0" smtClean="0"/>
          </a:p>
          <a:p>
            <a:pPr marL="118872" indent="0" algn="ctr">
              <a:buNone/>
            </a:pPr>
            <a:r>
              <a:rPr lang="en-US" altLang="ko-KR" sz="2400" dirty="0" smtClean="0"/>
              <a:t>R&amp;D </a:t>
            </a:r>
            <a:r>
              <a:rPr lang="ko-KR" altLang="en-US" sz="2400" dirty="0" smtClean="0"/>
              <a:t>투자대비 내국인 특허출원 상위 </a:t>
            </a:r>
            <a:r>
              <a:rPr lang="en-US" altLang="ko-KR" sz="2400" dirty="0" smtClean="0"/>
              <a:t>4</a:t>
            </a:r>
            <a:r>
              <a:rPr lang="ko-KR" altLang="en-US" sz="2400" dirty="0" smtClean="0"/>
              <a:t>개국 특허출원 동향</a:t>
            </a:r>
            <a:endParaRPr lang="ko-KR" altLang="en-US" sz="2400" dirty="0"/>
          </a:p>
        </p:txBody>
      </p:sp>
      <p:pic>
        <p:nvPicPr>
          <p:cNvPr id="2050" name="Picture 2" title="R&amp;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967343"/>
            <a:ext cx="9144000" cy="3595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755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4097" name="_x155276832" descr="EMB000011382d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340768"/>
            <a:ext cx="9091723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103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듈">
  <a:themeElements>
    <a:clrScheme name="모듈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모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156</TotalTime>
  <Words>878</Words>
  <Application>Microsoft Office PowerPoint</Application>
  <PresentationFormat>화면 슬라이드 쇼(4:3)</PresentationFormat>
  <Paragraphs>254</Paragraphs>
  <Slides>20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모듈</vt:lpstr>
      <vt:lpstr>특허 제도와 국회의 역할</vt:lpstr>
      <vt:lpstr>특허청은 어떤 조직인가?</vt:lpstr>
      <vt:lpstr>특허 심사 사무</vt:lpstr>
      <vt:lpstr>특허청의 공적 기능 (1)</vt:lpstr>
      <vt:lpstr>특허청의 공적 기능(2)</vt:lpstr>
      <vt:lpstr>특허청의 공적 기능 (3)</vt:lpstr>
      <vt:lpstr>I. 조직 및 현황</vt:lpstr>
      <vt:lpstr>II. 지식재산 정책</vt:lpstr>
      <vt:lpstr>PowerPoint 프레젠테이션</vt:lpstr>
      <vt:lpstr>PowerPoint 프레젠테이션</vt:lpstr>
      <vt:lpstr>심사처리 기간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심사기간 단축 – 어떻게 가능했나?</vt:lpstr>
      <vt:lpstr>특허청의 심사 품질</vt:lpstr>
      <vt:lpstr>III. ’12년도 주요 정책 과제</vt:lpstr>
      <vt:lpstr>특허괴물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특허 제도와 국회의 역할</dc:title>
  <dc:creator>hsnam.jh</dc:creator>
  <cp:lastModifiedBy>hsnam.jh</cp:lastModifiedBy>
  <cp:revision>12</cp:revision>
  <dcterms:created xsi:type="dcterms:W3CDTF">2012-09-12T10:58:51Z</dcterms:created>
  <dcterms:modified xsi:type="dcterms:W3CDTF">2012-09-12T13:34:58Z</dcterms:modified>
</cp:coreProperties>
</file>