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280" r:id="rId3"/>
    <p:sldId id="281" r:id="rId4"/>
    <p:sldId id="311" r:id="rId5"/>
    <p:sldId id="282" r:id="rId6"/>
    <p:sldId id="283" r:id="rId7"/>
    <p:sldId id="299" r:id="rId8"/>
    <p:sldId id="285" r:id="rId9"/>
    <p:sldId id="286" r:id="rId10"/>
    <p:sldId id="303" r:id="rId11"/>
    <p:sldId id="287" r:id="rId12"/>
    <p:sldId id="288" r:id="rId13"/>
    <p:sldId id="289" r:id="rId14"/>
    <p:sldId id="297" r:id="rId15"/>
    <p:sldId id="298" r:id="rId16"/>
    <p:sldId id="290" r:id="rId17"/>
    <p:sldId id="291" r:id="rId18"/>
    <p:sldId id="292" r:id="rId19"/>
    <p:sldId id="293" r:id="rId20"/>
    <p:sldId id="294" r:id="rId21"/>
    <p:sldId id="310" r:id="rId22"/>
    <p:sldId id="304" r:id="rId23"/>
    <p:sldId id="305" r:id="rId24"/>
    <p:sldId id="296" r:id="rId25"/>
    <p:sldId id="306" r:id="rId26"/>
    <p:sldId id="307" r:id="rId27"/>
    <p:sldId id="300" r:id="rId28"/>
    <p:sldId id="308" r:id="rId29"/>
    <p:sldId id="309" r:id="rId30"/>
    <p:sldId id="312" r:id="rId31"/>
    <p:sldId id="313" r:id="rId32"/>
    <p:sldId id="32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4" r:id="rId43"/>
    <p:sldId id="325" r:id="rId44"/>
    <p:sldId id="326" r:id="rId45"/>
    <p:sldId id="327" r:id="rId46"/>
    <p:sldId id="331" r:id="rId47"/>
    <p:sldId id="329" r:id="rId48"/>
    <p:sldId id="302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295" r:id="rId6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연도별 저작권법 위반사범 처리현황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접수(전체)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14838</c:v>
                </c:pt>
                <c:pt idx="1">
                  <c:v>18227</c:v>
                </c:pt>
                <c:pt idx="2">
                  <c:v>25027</c:v>
                </c:pt>
                <c:pt idx="3">
                  <c:v>90979</c:v>
                </c:pt>
                <c:pt idx="4">
                  <c:v>89410</c:v>
                </c:pt>
                <c:pt idx="5" formatCode="General">
                  <c:v>29307</c:v>
                </c:pt>
                <c:pt idx="6" formatCode="General">
                  <c:v>36852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접수(청소년)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290</c:v>
                </c:pt>
                <c:pt idx="1">
                  <c:v>611</c:v>
                </c:pt>
                <c:pt idx="2" formatCode="#,##0">
                  <c:v>2832</c:v>
                </c:pt>
                <c:pt idx="3" formatCode="#,##0">
                  <c:v>21953</c:v>
                </c:pt>
                <c:pt idx="4" formatCode="#,##0">
                  <c:v>22169</c:v>
                </c:pt>
                <c:pt idx="5">
                  <c:v>3614</c:v>
                </c:pt>
                <c:pt idx="6">
                  <c:v>4577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67168"/>
        <c:axId val="136045696"/>
      </c:barChart>
      <c:catAx>
        <c:axId val="12496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045696"/>
        <c:crosses val="autoZero"/>
        <c:auto val="1"/>
        <c:lblAlgn val="ctr"/>
        <c:lblOffset val="100"/>
        <c:noMultiLvlLbl val="0"/>
      </c:catAx>
      <c:valAx>
        <c:axId val="1360456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49671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기소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1505</c:v>
                </c:pt>
                <c:pt idx="1">
                  <c:v>1496</c:v>
                </c:pt>
                <c:pt idx="2">
                  <c:v>1663</c:v>
                </c:pt>
                <c:pt idx="3">
                  <c:v>3983</c:v>
                </c:pt>
                <c:pt idx="4">
                  <c:v>4023</c:v>
                </c:pt>
                <c:pt idx="5" formatCode="General">
                  <c:v>3887</c:v>
                </c:pt>
                <c:pt idx="6" formatCode="General">
                  <c:v>3578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불기소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13333</c:v>
                </c:pt>
                <c:pt idx="1">
                  <c:v>17731</c:v>
                </c:pt>
                <c:pt idx="2">
                  <c:v>23364</c:v>
                </c:pt>
                <c:pt idx="3">
                  <c:v>86996</c:v>
                </c:pt>
                <c:pt idx="4">
                  <c:v>85387</c:v>
                </c:pt>
                <c:pt idx="5" formatCode="General">
                  <c:v>23480</c:v>
                </c:pt>
                <c:pt idx="6" formatCode="General">
                  <c:v>29730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256256"/>
        <c:axId val="201230976"/>
      </c:barChart>
      <c:catAx>
        <c:axId val="8425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230976"/>
        <c:crosses val="autoZero"/>
        <c:auto val="1"/>
        <c:lblAlgn val="ctr"/>
        <c:lblOffset val="100"/>
        <c:noMultiLvlLbl val="0"/>
      </c:catAx>
      <c:valAx>
        <c:axId val="2012309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42562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불기소</a:t>
            </a:r>
            <a:r>
              <a:rPr lang="en-GB" dirty="0" smtClean="0"/>
              <a:t> (</a:t>
            </a:r>
            <a:r>
              <a:rPr lang="en-GB" dirty="0"/>
              <a:t>2008)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0.25825575684114072"/>
          <c:w val="0.84104938271604934"/>
          <c:h val="0.722225745106621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불기소(2008)</c:v>
                </c:pt>
              </c:strCache>
            </c:strRef>
          </c:tx>
          <c:spPr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ko-KR" altLang="en-US" sz="2400" b="1" dirty="0" err="1" smtClean="0"/>
                      <a:t>공소권없음</a:t>
                    </a:r>
                    <a:r>
                      <a:rPr lang="en-US" sz="2400" b="1" dirty="0"/>
                      <a:t>
59%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ko-KR" altLang="en-US" smtClean="0"/>
                      <a:t>기소유예</a:t>
                    </a:r>
                    <a:endParaRPr lang="en-US" altLang="ko-KR" smtClean="0"/>
                  </a:p>
                  <a:p>
                    <a:r>
                      <a:rPr lang="en-US" smtClean="0"/>
                      <a:t>19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General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취하</c:v>
                </c:pt>
                <c:pt idx="1">
                  <c:v>기각</c:v>
                </c:pt>
                <c:pt idx="2">
                  <c:v>기소유예</c:v>
                </c:pt>
                <c:pt idx="3">
                  <c:v>기타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51255</c:v>
                </c:pt>
                <c:pt idx="1">
                  <c:v>12446</c:v>
                </c:pt>
                <c:pt idx="2">
                  <c:v>16520</c:v>
                </c:pt>
                <c:pt idx="3">
                  <c:v>6775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Complaints by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dirty="0"/>
                      <a:t>Law Firm, 63.00%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u="none" dirty="0"/>
                      <a:t>Author</a:t>
                    </a:r>
                    <a:r>
                      <a:rPr lang="en-US" dirty="0"/>
                      <a:t>, 17.00%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Collecting Society</a:t>
                    </a:r>
                    <a:r>
                      <a:rPr lang="en-US" dirty="0"/>
                      <a:t>, 14.10%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Etc.</a:t>
                    </a:r>
                    <a:r>
                      <a:rPr lang="en-US" dirty="0"/>
                      <a:t>, 5.90%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Law Firm</c:v>
                </c:pt>
                <c:pt idx="1">
                  <c:v>Author</c:v>
                </c:pt>
                <c:pt idx="2">
                  <c:v>Collecting Society</c:v>
                </c:pt>
                <c:pt idx="3">
                  <c:v>Etc.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0.63000000000000111</c:v>
                </c:pt>
                <c:pt idx="1">
                  <c:v>0.17</c:v>
                </c:pt>
                <c:pt idx="2">
                  <c:v>0.14100000000000001</c:v>
                </c:pt>
                <c:pt idx="3">
                  <c:v>5.9000000000000087E-2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08D3B-1B11-4CB3-8A7D-0D96020CA8C4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#1" csCatId="colorful" phldr="1"/>
      <dgm:spPr/>
    </dgm:pt>
    <dgm:pt modelId="{216148A7-5E57-4277-8A51-321E3AC332B2}">
      <dgm:prSet phldrT="[Text]"/>
      <dgm:spPr/>
      <dgm:t>
        <a:bodyPr/>
        <a:lstStyle/>
        <a:p>
          <a:r>
            <a:rPr lang="ko-KR" altLang="en-US" dirty="0" smtClean="0"/>
            <a:t>저작권의 보호</a:t>
          </a:r>
          <a:endParaRPr lang="en-GB" dirty="0"/>
        </a:p>
      </dgm:t>
    </dgm:pt>
    <dgm:pt modelId="{C0038BC3-B028-4AAB-B2ED-CF59E3578316}" type="parTrans" cxnId="{4725824C-173B-4809-B1E2-1BFE2A9DD26E}">
      <dgm:prSet/>
      <dgm:spPr/>
      <dgm:t>
        <a:bodyPr/>
        <a:lstStyle/>
        <a:p>
          <a:endParaRPr lang="en-GB"/>
        </a:p>
      </dgm:t>
    </dgm:pt>
    <dgm:pt modelId="{085C0937-B40A-432A-B204-152846BFC06D}" type="sibTrans" cxnId="{4725824C-173B-4809-B1E2-1BFE2A9DD26E}">
      <dgm:prSet/>
      <dgm:spPr/>
      <dgm:t>
        <a:bodyPr/>
        <a:lstStyle/>
        <a:p>
          <a:endParaRPr lang="en-GB"/>
        </a:p>
      </dgm:t>
    </dgm:pt>
    <dgm:pt modelId="{9E2FA389-1D07-43BD-B4FA-6510AEE52232}">
      <dgm:prSet phldrT="[Text]"/>
      <dgm:spPr/>
      <dgm:t>
        <a:bodyPr/>
        <a:lstStyle/>
        <a:p>
          <a:r>
            <a:rPr lang="ko-KR" altLang="en-US" dirty="0" smtClean="0"/>
            <a:t>저작물의 이용</a:t>
          </a:r>
          <a:endParaRPr lang="en-GB" dirty="0"/>
        </a:p>
      </dgm:t>
    </dgm:pt>
    <dgm:pt modelId="{892C1786-1FE4-44E2-AD9E-40021BB1AAC6}" type="parTrans" cxnId="{2C8B2F2E-8258-4C0F-8C54-71AD1FD2D684}">
      <dgm:prSet/>
      <dgm:spPr/>
      <dgm:t>
        <a:bodyPr/>
        <a:lstStyle/>
        <a:p>
          <a:endParaRPr lang="en-GB"/>
        </a:p>
      </dgm:t>
    </dgm:pt>
    <dgm:pt modelId="{650B4D20-491C-4F07-86DB-FE560E1F012F}" type="sibTrans" cxnId="{2C8B2F2E-8258-4C0F-8C54-71AD1FD2D684}">
      <dgm:prSet/>
      <dgm:spPr/>
      <dgm:t>
        <a:bodyPr/>
        <a:lstStyle/>
        <a:p>
          <a:endParaRPr lang="en-GB"/>
        </a:p>
      </dgm:t>
    </dgm:pt>
    <dgm:pt modelId="{A88D1490-B3A4-42D7-9F61-025FEA6890BF}">
      <dgm:prSet phldrT="[Text]"/>
      <dgm:spPr/>
      <dgm:t>
        <a:bodyPr/>
        <a:lstStyle/>
        <a:p>
          <a:r>
            <a:rPr lang="ko-KR" altLang="en-US" dirty="0" smtClean="0"/>
            <a:t>문화 및 관련산업의 향상발전</a:t>
          </a:r>
          <a:endParaRPr lang="en-GB" dirty="0"/>
        </a:p>
      </dgm:t>
    </dgm:pt>
    <dgm:pt modelId="{4394EBE4-ADA7-4138-A9B3-98A1BF852D16}" type="parTrans" cxnId="{38473BAB-E80C-4118-814B-4FEF3606765D}">
      <dgm:prSet/>
      <dgm:spPr/>
      <dgm:t>
        <a:bodyPr/>
        <a:lstStyle/>
        <a:p>
          <a:endParaRPr lang="en-GB"/>
        </a:p>
      </dgm:t>
    </dgm:pt>
    <dgm:pt modelId="{9E505638-B38E-4E6E-909C-A3E6B54C2441}" type="sibTrans" cxnId="{38473BAB-E80C-4118-814B-4FEF3606765D}">
      <dgm:prSet/>
      <dgm:spPr/>
      <dgm:t>
        <a:bodyPr/>
        <a:lstStyle/>
        <a:p>
          <a:endParaRPr lang="en-GB"/>
        </a:p>
      </dgm:t>
    </dgm:pt>
    <dgm:pt modelId="{1593F7AF-D9B2-4191-87E5-C1EA414DE240}" type="pres">
      <dgm:prSet presAssocID="{90408D3B-1B11-4CB3-8A7D-0D96020CA8C4}" presName="Name0" presStyleCnt="0">
        <dgm:presLayoutVars>
          <dgm:dir/>
          <dgm:resizeHandles val="exact"/>
        </dgm:presLayoutVars>
      </dgm:prSet>
      <dgm:spPr/>
    </dgm:pt>
    <dgm:pt modelId="{AA0E465F-4ADE-49C6-BC7D-7DD032C995B8}" type="pres">
      <dgm:prSet presAssocID="{90408D3B-1B11-4CB3-8A7D-0D96020CA8C4}" presName="vNodes" presStyleCnt="0"/>
      <dgm:spPr/>
    </dgm:pt>
    <dgm:pt modelId="{6445D3D3-CC16-4D20-BEFF-84249A47B40C}" type="pres">
      <dgm:prSet presAssocID="{216148A7-5E57-4277-8A51-321E3AC332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68273F-290C-42B5-A105-ECC6BFDBA484}" type="pres">
      <dgm:prSet presAssocID="{085C0937-B40A-432A-B204-152846BFC06D}" presName="spacerT" presStyleCnt="0"/>
      <dgm:spPr/>
    </dgm:pt>
    <dgm:pt modelId="{471FC135-E508-4739-B70E-D5C4DEE68B60}" type="pres">
      <dgm:prSet presAssocID="{085C0937-B40A-432A-B204-152846BFC06D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973EDBB-AD1E-46B1-9C3C-1619442AFECE}" type="pres">
      <dgm:prSet presAssocID="{085C0937-B40A-432A-B204-152846BFC06D}" presName="spacerB" presStyleCnt="0"/>
      <dgm:spPr/>
    </dgm:pt>
    <dgm:pt modelId="{30A9BDE3-D369-4045-9B2C-8289E346443D}" type="pres">
      <dgm:prSet presAssocID="{9E2FA389-1D07-43BD-B4FA-6510AEE522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FD8D9A-8D7F-4847-AD9F-AD3FEBB9BF04}" type="pres">
      <dgm:prSet presAssocID="{90408D3B-1B11-4CB3-8A7D-0D96020CA8C4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BDF7A3A-173D-4EB7-9B35-E974480CDA54}" type="pres">
      <dgm:prSet presAssocID="{90408D3B-1B11-4CB3-8A7D-0D96020CA8C4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AB9B5EC-E654-44E4-9932-DEE43F581476}" type="pres">
      <dgm:prSet presAssocID="{90408D3B-1B11-4CB3-8A7D-0D96020CA8C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EA33285-9E77-47F2-B597-6B927FDADE22}" type="presOf" srcId="{9E2FA389-1D07-43BD-B4FA-6510AEE52232}" destId="{30A9BDE3-D369-4045-9B2C-8289E346443D}" srcOrd="0" destOrd="0" presId="urn:microsoft.com/office/officeart/2005/8/layout/equation2"/>
    <dgm:cxn modelId="{38473BAB-E80C-4118-814B-4FEF3606765D}" srcId="{90408D3B-1B11-4CB3-8A7D-0D96020CA8C4}" destId="{A88D1490-B3A4-42D7-9F61-025FEA6890BF}" srcOrd="2" destOrd="0" parTransId="{4394EBE4-ADA7-4138-A9B3-98A1BF852D16}" sibTransId="{9E505638-B38E-4E6E-909C-A3E6B54C2441}"/>
    <dgm:cxn modelId="{2C8B2F2E-8258-4C0F-8C54-71AD1FD2D684}" srcId="{90408D3B-1B11-4CB3-8A7D-0D96020CA8C4}" destId="{9E2FA389-1D07-43BD-B4FA-6510AEE52232}" srcOrd="1" destOrd="0" parTransId="{892C1786-1FE4-44E2-AD9E-40021BB1AAC6}" sibTransId="{650B4D20-491C-4F07-86DB-FE560E1F012F}"/>
    <dgm:cxn modelId="{0404799C-2F30-474E-B853-905C3F3BA466}" type="presOf" srcId="{085C0937-B40A-432A-B204-152846BFC06D}" destId="{471FC135-E508-4739-B70E-D5C4DEE68B60}" srcOrd="0" destOrd="0" presId="urn:microsoft.com/office/officeart/2005/8/layout/equation2"/>
    <dgm:cxn modelId="{478C531E-38FE-4DB4-A94E-AB9F0109A037}" type="presOf" srcId="{650B4D20-491C-4F07-86DB-FE560E1F012F}" destId="{1BDF7A3A-173D-4EB7-9B35-E974480CDA54}" srcOrd="1" destOrd="0" presId="urn:microsoft.com/office/officeart/2005/8/layout/equation2"/>
    <dgm:cxn modelId="{8DEE0459-1989-40CB-97E1-80D3B93C8C3B}" type="presOf" srcId="{216148A7-5E57-4277-8A51-321E3AC332B2}" destId="{6445D3D3-CC16-4D20-BEFF-84249A47B40C}" srcOrd="0" destOrd="0" presId="urn:microsoft.com/office/officeart/2005/8/layout/equation2"/>
    <dgm:cxn modelId="{9311B730-65FA-4946-A75F-E70EC82329D8}" type="presOf" srcId="{A88D1490-B3A4-42D7-9F61-025FEA6890BF}" destId="{3AB9B5EC-E654-44E4-9932-DEE43F581476}" srcOrd="0" destOrd="0" presId="urn:microsoft.com/office/officeart/2005/8/layout/equation2"/>
    <dgm:cxn modelId="{3254A960-33A2-4E8C-813C-136A11451FA1}" type="presOf" srcId="{90408D3B-1B11-4CB3-8A7D-0D96020CA8C4}" destId="{1593F7AF-D9B2-4191-87E5-C1EA414DE240}" srcOrd="0" destOrd="0" presId="urn:microsoft.com/office/officeart/2005/8/layout/equation2"/>
    <dgm:cxn modelId="{E408A6E5-C4E8-498D-8DBF-FB72CD89EB12}" type="presOf" srcId="{650B4D20-491C-4F07-86DB-FE560E1F012F}" destId="{B9FD8D9A-8D7F-4847-AD9F-AD3FEBB9BF04}" srcOrd="0" destOrd="0" presId="urn:microsoft.com/office/officeart/2005/8/layout/equation2"/>
    <dgm:cxn modelId="{4725824C-173B-4809-B1E2-1BFE2A9DD26E}" srcId="{90408D3B-1B11-4CB3-8A7D-0D96020CA8C4}" destId="{216148A7-5E57-4277-8A51-321E3AC332B2}" srcOrd="0" destOrd="0" parTransId="{C0038BC3-B028-4AAB-B2ED-CF59E3578316}" sibTransId="{085C0937-B40A-432A-B204-152846BFC06D}"/>
    <dgm:cxn modelId="{36D221F3-AF5E-42D5-B5E3-FC42CE7DF912}" type="presParOf" srcId="{1593F7AF-D9B2-4191-87E5-C1EA414DE240}" destId="{AA0E465F-4ADE-49C6-BC7D-7DD032C995B8}" srcOrd="0" destOrd="0" presId="urn:microsoft.com/office/officeart/2005/8/layout/equation2"/>
    <dgm:cxn modelId="{0B0B7CF3-FFF3-41F3-A6ED-2337E71CEB08}" type="presParOf" srcId="{AA0E465F-4ADE-49C6-BC7D-7DD032C995B8}" destId="{6445D3D3-CC16-4D20-BEFF-84249A47B40C}" srcOrd="0" destOrd="0" presId="urn:microsoft.com/office/officeart/2005/8/layout/equation2"/>
    <dgm:cxn modelId="{C54C75BE-2850-4474-A844-46399B1E4F7E}" type="presParOf" srcId="{AA0E465F-4ADE-49C6-BC7D-7DD032C995B8}" destId="{2A68273F-290C-42B5-A105-ECC6BFDBA484}" srcOrd="1" destOrd="0" presId="urn:microsoft.com/office/officeart/2005/8/layout/equation2"/>
    <dgm:cxn modelId="{8AEF4172-6B31-4186-9DDC-5ABB7FBC5CCB}" type="presParOf" srcId="{AA0E465F-4ADE-49C6-BC7D-7DD032C995B8}" destId="{471FC135-E508-4739-B70E-D5C4DEE68B60}" srcOrd="2" destOrd="0" presId="urn:microsoft.com/office/officeart/2005/8/layout/equation2"/>
    <dgm:cxn modelId="{5EA73EF8-5398-47FD-A427-92AC20D7BAEE}" type="presParOf" srcId="{AA0E465F-4ADE-49C6-BC7D-7DD032C995B8}" destId="{0973EDBB-AD1E-46B1-9C3C-1619442AFECE}" srcOrd="3" destOrd="0" presId="urn:microsoft.com/office/officeart/2005/8/layout/equation2"/>
    <dgm:cxn modelId="{A718FBB2-2EC0-4FDC-BC9C-BEF8A002F6A7}" type="presParOf" srcId="{AA0E465F-4ADE-49C6-BC7D-7DD032C995B8}" destId="{30A9BDE3-D369-4045-9B2C-8289E346443D}" srcOrd="4" destOrd="0" presId="urn:microsoft.com/office/officeart/2005/8/layout/equation2"/>
    <dgm:cxn modelId="{CC7A14A4-66A6-4F08-A392-A3415BC6A1B0}" type="presParOf" srcId="{1593F7AF-D9B2-4191-87E5-C1EA414DE240}" destId="{B9FD8D9A-8D7F-4847-AD9F-AD3FEBB9BF04}" srcOrd="1" destOrd="0" presId="urn:microsoft.com/office/officeart/2005/8/layout/equation2"/>
    <dgm:cxn modelId="{20B3D7F7-2EC9-4FC5-A748-944222F7608D}" type="presParOf" srcId="{B9FD8D9A-8D7F-4847-AD9F-AD3FEBB9BF04}" destId="{1BDF7A3A-173D-4EB7-9B35-E974480CDA54}" srcOrd="0" destOrd="0" presId="urn:microsoft.com/office/officeart/2005/8/layout/equation2"/>
    <dgm:cxn modelId="{5E90B239-5466-4D39-AFC7-A0223EE7A45F}" type="presParOf" srcId="{1593F7AF-D9B2-4191-87E5-C1EA414DE240}" destId="{3AB9B5EC-E654-44E4-9932-DEE43F58147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F59DE-2A7F-404A-806E-65173C1FF30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46EFC6FE-6C8D-4DB7-8029-911289726E30}">
      <dgm:prSet phldrT="[텍스트]"/>
      <dgm:spPr/>
      <dgm:t>
        <a:bodyPr/>
        <a:lstStyle/>
        <a:p>
          <a:pPr latinLnBrk="1"/>
          <a:r>
            <a:rPr lang="ko-KR" altLang="en-US" dirty="0" smtClean="0"/>
            <a:t>독점</a:t>
          </a:r>
          <a:r>
            <a:rPr lang="en-US" altLang="ko-KR" dirty="0" smtClean="0">
              <a:latin typeface="Times New Roman"/>
              <a:cs typeface="Times New Roman"/>
            </a:rPr>
            <a:t>·</a:t>
          </a:r>
          <a:r>
            <a:rPr lang="ko-KR" altLang="en-US" dirty="0" err="1" smtClean="0"/>
            <a:t>배타권</a:t>
          </a:r>
          <a:endParaRPr lang="ko-KR" altLang="en-US" dirty="0"/>
        </a:p>
      </dgm:t>
    </dgm:pt>
    <dgm:pt modelId="{37AECAB0-770B-443C-8448-8DA8DC583D52}" type="parTrans" cxnId="{1B4E184E-A33A-48F9-A367-D571D0B35984}">
      <dgm:prSet/>
      <dgm:spPr/>
      <dgm:t>
        <a:bodyPr/>
        <a:lstStyle/>
        <a:p>
          <a:pPr latinLnBrk="1"/>
          <a:endParaRPr lang="ko-KR" altLang="en-US"/>
        </a:p>
      </dgm:t>
    </dgm:pt>
    <dgm:pt modelId="{5D9E61C2-B128-49E3-A4CA-837BB626A6AD}" type="sibTrans" cxnId="{1B4E184E-A33A-48F9-A367-D571D0B35984}">
      <dgm:prSet/>
      <dgm:spPr/>
      <dgm:t>
        <a:bodyPr/>
        <a:lstStyle/>
        <a:p>
          <a:pPr latinLnBrk="1"/>
          <a:endParaRPr lang="ko-KR" altLang="en-US"/>
        </a:p>
      </dgm:t>
    </dgm:pt>
    <dgm:pt modelId="{8BFF7B48-2D85-406C-9BB4-1A931F64D589}">
      <dgm:prSet phldrT="[텍스트]"/>
      <dgm:spPr/>
      <dgm:t>
        <a:bodyPr/>
        <a:lstStyle/>
        <a:p>
          <a:pPr latinLnBrk="1"/>
          <a:r>
            <a:rPr lang="ko-KR" altLang="en-US" dirty="0" smtClean="0"/>
            <a:t>금지청구권</a:t>
          </a:r>
          <a:endParaRPr lang="ko-KR" altLang="en-US" dirty="0"/>
        </a:p>
      </dgm:t>
    </dgm:pt>
    <dgm:pt modelId="{C7875336-0864-47F4-9103-8EADCBD1F92F}" type="parTrans" cxnId="{FB363E7F-6F20-478B-B80B-C89F2380D353}">
      <dgm:prSet/>
      <dgm:spPr/>
      <dgm:t>
        <a:bodyPr/>
        <a:lstStyle/>
        <a:p>
          <a:pPr latinLnBrk="1"/>
          <a:endParaRPr lang="ko-KR" altLang="en-US"/>
        </a:p>
      </dgm:t>
    </dgm:pt>
    <dgm:pt modelId="{8FCFCF25-8D8B-426D-B1F5-D5BB0388FEDE}" type="sibTrans" cxnId="{FB363E7F-6F20-478B-B80B-C89F2380D353}">
      <dgm:prSet/>
      <dgm:spPr/>
      <dgm:t>
        <a:bodyPr/>
        <a:lstStyle/>
        <a:p>
          <a:pPr latinLnBrk="1"/>
          <a:endParaRPr lang="ko-KR" altLang="en-US"/>
        </a:p>
      </dgm:t>
    </dgm:pt>
    <dgm:pt modelId="{35B0C4E7-C0A4-47A0-B2B0-D50D6493F86F}">
      <dgm:prSet phldrT="[텍스트]"/>
      <dgm:spPr/>
      <dgm:t>
        <a:bodyPr/>
        <a:lstStyle/>
        <a:p>
          <a:pPr latinLnBrk="1"/>
          <a:r>
            <a:rPr lang="ko-KR" altLang="en-US" dirty="0" smtClean="0"/>
            <a:t>배상청구권</a:t>
          </a:r>
          <a:endParaRPr lang="ko-KR" altLang="en-US" dirty="0"/>
        </a:p>
      </dgm:t>
    </dgm:pt>
    <dgm:pt modelId="{F9257713-1909-4B16-9BB5-464B35AEE2A9}" type="parTrans" cxnId="{91DF0BCC-5372-41C9-8FDF-4F6FFEA1E87D}">
      <dgm:prSet/>
      <dgm:spPr/>
      <dgm:t>
        <a:bodyPr/>
        <a:lstStyle/>
        <a:p>
          <a:pPr latinLnBrk="1"/>
          <a:endParaRPr lang="ko-KR" altLang="en-US"/>
        </a:p>
      </dgm:t>
    </dgm:pt>
    <dgm:pt modelId="{14013934-9144-4D65-AC57-3436EBA778C8}" type="sibTrans" cxnId="{91DF0BCC-5372-41C9-8FDF-4F6FFEA1E87D}">
      <dgm:prSet/>
      <dgm:spPr/>
      <dgm:t>
        <a:bodyPr/>
        <a:lstStyle/>
        <a:p>
          <a:pPr latinLnBrk="1"/>
          <a:endParaRPr lang="ko-KR" altLang="en-US"/>
        </a:p>
      </dgm:t>
    </dgm:pt>
    <dgm:pt modelId="{10B7FBCE-D45D-4126-85F7-77A037E064E2}" type="pres">
      <dgm:prSet presAssocID="{A7DF59DE-2A7F-404A-806E-65173C1FF30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415681-F35A-4902-B4EE-897621730E20}" type="pres">
      <dgm:prSet presAssocID="{46EFC6FE-6C8D-4DB7-8029-911289726E30}" presName="root" presStyleCnt="0"/>
      <dgm:spPr/>
    </dgm:pt>
    <dgm:pt modelId="{80D210EA-5484-4DA7-A7E9-93A723652615}" type="pres">
      <dgm:prSet presAssocID="{46EFC6FE-6C8D-4DB7-8029-911289726E30}" presName="rootComposite" presStyleCnt="0"/>
      <dgm:spPr/>
    </dgm:pt>
    <dgm:pt modelId="{860AB81F-AFE9-4F96-A63E-236407067F9E}" type="pres">
      <dgm:prSet presAssocID="{46EFC6FE-6C8D-4DB7-8029-911289726E30}" presName="rootText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BC1E42C2-71AB-4A65-B778-5DDE54825F36}" type="pres">
      <dgm:prSet presAssocID="{46EFC6FE-6C8D-4DB7-8029-911289726E30}" presName="rootConnector" presStyleLbl="node1" presStyleIdx="0" presStyleCnt="1"/>
      <dgm:spPr/>
    </dgm:pt>
    <dgm:pt modelId="{4FDB237F-79D3-4260-9130-3E200DF7C465}" type="pres">
      <dgm:prSet presAssocID="{46EFC6FE-6C8D-4DB7-8029-911289726E30}" presName="childShape" presStyleCnt="0"/>
      <dgm:spPr/>
    </dgm:pt>
    <dgm:pt modelId="{F5633F3B-0DF1-4469-B6F6-384CD6228B84}" type="pres">
      <dgm:prSet presAssocID="{C7875336-0864-47F4-9103-8EADCBD1F92F}" presName="Name13" presStyleLbl="parChTrans1D2" presStyleIdx="0" presStyleCnt="2"/>
      <dgm:spPr/>
    </dgm:pt>
    <dgm:pt modelId="{B4F1C961-A588-477F-BE35-5691D3B4D958}" type="pres">
      <dgm:prSet presAssocID="{8BFF7B48-2D85-406C-9BB4-1A931F64D58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010DD1-8D23-46CB-B50A-31B0F160B25C}" type="pres">
      <dgm:prSet presAssocID="{F9257713-1909-4B16-9BB5-464B35AEE2A9}" presName="Name13" presStyleLbl="parChTrans1D2" presStyleIdx="1" presStyleCnt="2"/>
      <dgm:spPr/>
    </dgm:pt>
    <dgm:pt modelId="{00271386-6C2D-4757-B0A0-02215529235C}" type="pres">
      <dgm:prSet presAssocID="{35B0C4E7-C0A4-47A0-B2B0-D50D6493F86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CC19B15-24F6-4B7A-AF06-9F6268423984}" type="presOf" srcId="{C7875336-0864-47F4-9103-8EADCBD1F92F}" destId="{F5633F3B-0DF1-4469-B6F6-384CD6228B84}" srcOrd="0" destOrd="0" presId="urn:microsoft.com/office/officeart/2005/8/layout/hierarchy3"/>
    <dgm:cxn modelId="{E2150193-C95E-42FB-9B70-5B261DD6EFC9}" type="presOf" srcId="{46EFC6FE-6C8D-4DB7-8029-911289726E30}" destId="{BC1E42C2-71AB-4A65-B778-5DDE54825F36}" srcOrd="1" destOrd="0" presId="urn:microsoft.com/office/officeart/2005/8/layout/hierarchy3"/>
    <dgm:cxn modelId="{9873221C-3E70-42CE-8093-21CF9BAA8478}" type="presOf" srcId="{35B0C4E7-C0A4-47A0-B2B0-D50D6493F86F}" destId="{00271386-6C2D-4757-B0A0-02215529235C}" srcOrd="0" destOrd="0" presId="urn:microsoft.com/office/officeart/2005/8/layout/hierarchy3"/>
    <dgm:cxn modelId="{7AD74529-D913-4B5E-BDBD-52785B6A4291}" type="presOf" srcId="{8BFF7B48-2D85-406C-9BB4-1A931F64D589}" destId="{B4F1C961-A588-477F-BE35-5691D3B4D958}" srcOrd="0" destOrd="0" presId="urn:microsoft.com/office/officeart/2005/8/layout/hierarchy3"/>
    <dgm:cxn modelId="{FB363E7F-6F20-478B-B80B-C89F2380D353}" srcId="{46EFC6FE-6C8D-4DB7-8029-911289726E30}" destId="{8BFF7B48-2D85-406C-9BB4-1A931F64D589}" srcOrd="0" destOrd="0" parTransId="{C7875336-0864-47F4-9103-8EADCBD1F92F}" sibTransId="{8FCFCF25-8D8B-426D-B1F5-D5BB0388FEDE}"/>
    <dgm:cxn modelId="{59EF0710-6101-4DD8-8198-4A36B948BAED}" type="presOf" srcId="{A7DF59DE-2A7F-404A-806E-65173C1FF30F}" destId="{10B7FBCE-D45D-4126-85F7-77A037E064E2}" srcOrd="0" destOrd="0" presId="urn:microsoft.com/office/officeart/2005/8/layout/hierarchy3"/>
    <dgm:cxn modelId="{1B4E184E-A33A-48F9-A367-D571D0B35984}" srcId="{A7DF59DE-2A7F-404A-806E-65173C1FF30F}" destId="{46EFC6FE-6C8D-4DB7-8029-911289726E30}" srcOrd="0" destOrd="0" parTransId="{37AECAB0-770B-443C-8448-8DA8DC583D52}" sibTransId="{5D9E61C2-B128-49E3-A4CA-837BB626A6AD}"/>
    <dgm:cxn modelId="{91DF0BCC-5372-41C9-8FDF-4F6FFEA1E87D}" srcId="{46EFC6FE-6C8D-4DB7-8029-911289726E30}" destId="{35B0C4E7-C0A4-47A0-B2B0-D50D6493F86F}" srcOrd="1" destOrd="0" parTransId="{F9257713-1909-4B16-9BB5-464B35AEE2A9}" sibTransId="{14013934-9144-4D65-AC57-3436EBA778C8}"/>
    <dgm:cxn modelId="{4A60E287-A643-4DD7-BB50-9F2277DC6824}" type="presOf" srcId="{F9257713-1909-4B16-9BB5-464B35AEE2A9}" destId="{0E010DD1-8D23-46CB-B50A-31B0F160B25C}" srcOrd="0" destOrd="0" presId="urn:microsoft.com/office/officeart/2005/8/layout/hierarchy3"/>
    <dgm:cxn modelId="{463D9E03-63B5-40EB-93E1-476FD70A8A34}" type="presOf" srcId="{46EFC6FE-6C8D-4DB7-8029-911289726E30}" destId="{860AB81F-AFE9-4F96-A63E-236407067F9E}" srcOrd="0" destOrd="0" presId="urn:microsoft.com/office/officeart/2005/8/layout/hierarchy3"/>
    <dgm:cxn modelId="{441718A4-7F54-470D-9F81-57BF74631435}" type="presParOf" srcId="{10B7FBCE-D45D-4126-85F7-77A037E064E2}" destId="{58415681-F35A-4902-B4EE-897621730E20}" srcOrd="0" destOrd="0" presId="urn:microsoft.com/office/officeart/2005/8/layout/hierarchy3"/>
    <dgm:cxn modelId="{5662EB82-A8C9-4699-B721-002358B7F89C}" type="presParOf" srcId="{58415681-F35A-4902-B4EE-897621730E20}" destId="{80D210EA-5484-4DA7-A7E9-93A723652615}" srcOrd="0" destOrd="0" presId="urn:microsoft.com/office/officeart/2005/8/layout/hierarchy3"/>
    <dgm:cxn modelId="{DAAF6F2E-827E-46AD-AFF8-1C70751B381D}" type="presParOf" srcId="{80D210EA-5484-4DA7-A7E9-93A723652615}" destId="{860AB81F-AFE9-4F96-A63E-236407067F9E}" srcOrd="0" destOrd="0" presId="urn:microsoft.com/office/officeart/2005/8/layout/hierarchy3"/>
    <dgm:cxn modelId="{E9C8CD8C-346D-4810-AA58-60CE2ED361D6}" type="presParOf" srcId="{80D210EA-5484-4DA7-A7E9-93A723652615}" destId="{BC1E42C2-71AB-4A65-B778-5DDE54825F36}" srcOrd="1" destOrd="0" presId="urn:microsoft.com/office/officeart/2005/8/layout/hierarchy3"/>
    <dgm:cxn modelId="{2EE47BF3-BF4C-44BF-B253-9CDA5A6AC530}" type="presParOf" srcId="{58415681-F35A-4902-B4EE-897621730E20}" destId="{4FDB237F-79D3-4260-9130-3E200DF7C465}" srcOrd="1" destOrd="0" presId="urn:microsoft.com/office/officeart/2005/8/layout/hierarchy3"/>
    <dgm:cxn modelId="{8DD757BA-B26A-4790-B7FE-375DE99EE483}" type="presParOf" srcId="{4FDB237F-79D3-4260-9130-3E200DF7C465}" destId="{F5633F3B-0DF1-4469-B6F6-384CD6228B84}" srcOrd="0" destOrd="0" presId="urn:microsoft.com/office/officeart/2005/8/layout/hierarchy3"/>
    <dgm:cxn modelId="{E6D51826-CE8F-4290-BDE0-689B5140C087}" type="presParOf" srcId="{4FDB237F-79D3-4260-9130-3E200DF7C465}" destId="{B4F1C961-A588-477F-BE35-5691D3B4D958}" srcOrd="1" destOrd="0" presId="urn:microsoft.com/office/officeart/2005/8/layout/hierarchy3"/>
    <dgm:cxn modelId="{3C995FD1-25B4-48A5-A4BB-6FF5AA48E4B2}" type="presParOf" srcId="{4FDB237F-79D3-4260-9130-3E200DF7C465}" destId="{0E010DD1-8D23-46CB-B50A-31B0F160B25C}" srcOrd="2" destOrd="0" presId="urn:microsoft.com/office/officeart/2005/8/layout/hierarchy3"/>
    <dgm:cxn modelId="{E437B0AB-FF43-4012-9C08-0821483CCB0F}" type="presParOf" srcId="{4FDB237F-79D3-4260-9130-3E200DF7C465}" destId="{00271386-6C2D-4757-B0A0-02215529235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352F20-209A-40B8-B7C1-E4077A26E7CE}" type="doc">
      <dgm:prSet loTypeId="urn:microsoft.com/office/officeart/2005/8/layout/venn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latinLnBrk="1"/>
          <a:endParaRPr lang="ko-KR" altLang="en-US"/>
        </a:p>
      </dgm:t>
    </dgm:pt>
    <dgm:pt modelId="{F8FCCCA4-6524-496E-9825-E0B310E31241}">
      <dgm:prSet phldrT="[Text]"/>
      <dgm:spPr/>
      <dgm:t>
        <a:bodyPr/>
        <a:lstStyle/>
        <a:p>
          <a:r>
            <a:rPr lang="ko-KR" altLang="en-US" dirty="0" smtClean="0"/>
            <a:t>권리자</a:t>
          </a:r>
          <a:endParaRPr lang="en-GB" dirty="0"/>
        </a:p>
      </dgm:t>
    </dgm:pt>
    <dgm:pt modelId="{98908230-355E-40C9-ADF2-74943D4EFE4F}" type="parTrans" cxnId="{0EFEBD12-7EF2-4BC2-B68E-28A7FF0C020A}">
      <dgm:prSet/>
      <dgm:spPr/>
      <dgm:t>
        <a:bodyPr/>
        <a:lstStyle/>
        <a:p>
          <a:endParaRPr lang="en-GB"/>
        </a:p>
      </dgm:t>
    </dgm:pt>
    <dgm:pt modelId="{D1D814B9-E575-48BE-B561-5F2A71FC134E}" type="sibTrans" cxnId="{0EFEBD12-7EF2-4BC2-B68E-28A7FF0C020A}">
      <dgm:prSet/>
      <dgm:spPr/>
      <dgm:t>
        <a:bodyPr/>
        <a:lstStyle/>
        <a:p>
          <a:endParaRPr lang="en-GB"/>
        </a:p>
      </dgm:t>
    </dgm:pt>
    <dgm:pt modelId="{E4AE5F41-3C25-47DF-B493-BBD878449F1B}">
      <dgm:prSet phldrT="[Text]"/>
      <dgm:spPr/>
      <dgm:t>
        <a:bodyPr/>
        <a:lstStyle/>
        <a:p>
          <a:r>
            <a:rPr lang="ko-KR" altLang="en-US" dirty="0" smtClean="0"/>
            <a:t>중개자</a:t>
          </a:r>
          <a:endParaRPr lang="en-GB" dirty="0"/>
        </a:p>
      </dgm:t>
    </dgm:pt>
    <dgm:pt modelId="{C2A5A195-2F9F-45B9-8F75-CF682CD5CB06}" type="parTrans" cxnId="{7C086740-A5F3-441C-81F1-F47E479EE8C6}">
      <dgm:prSet/>
      <dgm:spPr/>
      <dgm:t>
        <a:bodyPr/>
        <a:lstStyle/>
        <a:p>
          <a:endParaRPr lang="en-GB"/>
        </a:p>
      </dgm:t>
    </dgm:pt>
    <dgm:pt modelId="{8831A1C9-8349-4F7A-B120-E52A477EC9B7}" type="sibTrans" cxnId="{7C086740-A5F3-441C-81F1-F47E479EE8C6}">
      <dgm:prSet/>
      <dgm:spPr/>
      <dgm:t>
        <a:bodyPr/>
        <a:lstStyle/>
        <a:p>
          <a:endParaRPr lang="en-GB"/>
        </a:p>
      </dgm:t>
    </dgm:pt>
    <dgm:pt modelId="{E0402E4F-820A-4D1C-ADF5-66B13AAE14F7}">
      <dgm:prSet phldrT="[Text]"/>
      <dgm:spPr/>
      <dgm:t>
        <a:bodyPr/>
        <a:lstStyle/>
        <a:p>
          <a:pPr algn="ctr"/>
          <a:r>
            <a:rPr lang="ko-KR" altLang="en-US" dirty="0" smtClean="0"/>
            <a:t>이용자</a:t>
          </a:r>
          <a:endParaRPr lang="en-GB" dirty="0"/>
        </a:p>
      </dgm:t>
    </dgm:pt>
    <dgm:pt modelId="{8BEF1999-B6A3-493E-9B07-B87340AA4124}" type="parTrans" cxnId="{AEAC78A5-27DC-4405-8D7D-3F9ECE91F2F9}">
      <dgm:prSet/>
      <dgm:spPr/>
      <dgm:t>
        <a:bodyPr/>
        <a:lstStyle/>
        <a:p>
          <a:endParaRPr lang="en-GB"/>
        </a:p>
      </dgm:t>
    </dgm:pt>
    <dgm:pt modelId="{C91E3046-2BA7-48AD-9DAA-11E2B0C0C2ED}" type="sibTrans" cxnId="{AEAC78A5-27DC-4405-8D7D-3F9ECE91F2F9}">
      <dgm:prSet/>
      <dgm:spPr/>
      <dgm:t>
        <a:bodyPr/>
        <a:lstStyle/>
        <a:p>
          <a:endParaRPr lang="en-GB"/>
        </a:p>
      </dgm:t>
    </dgm:pt>
    <dgm:pt modelId="{67383912-782C-4A7F-BE55-B8D17E6B654A}" type="pres">
      <dgm:prSet presAssocID="{30352F20-209A-40B8-B7C1-E4077A26E7CE}" presName="compositeShape" presStyleCnt="0">
        <dgm:presLayoutVars>
          <dgm:chMax val="7"/>
          <dgm:dir/>
          <dgm:resizeHandles val="exact"/>
        </dgm:presLayoutVars>
      </dgm:prSet>
      <dgm:spPr/>
    </dgm:pt>
    <dgm:pt modelId="{BD757371-04B8-4F4B-8A1C-3AAB62F328F0}" type="pres">
      <dgm:prSet presAssocID="{F8FCCCA4-6524-496E-9825-E0B310E31241}" presName="circ1" presStyleLbl="vennNode1" presStyleIdx="0" presStyleCnt="3" custScaleX="97993" custScaleY="97188" custLinFactNeighborX="-90506" custLinFactNeighborY="2949"/>
      <dgm:spPr/>
      <dgm:t>
        <a:bodyPr/>
        <a:lstStyle/>
        <a:p>
          <a:pPr latinLnBrk="1"/>
          <a:endParaRPr lang="ko-KR" altLang="en-US"/>
        </a:p>
      </dgm:t>
    </dgm:pt>
    <dgm:pt modelId="{596AFFBD-616C-48DF-B1C2-AE1F646DE88B}" type="pres">
      <dgm:prSet presAssocID="{F8FCCCA4-6524-496E-9825-E0B310E3124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713CC0-B88D-4911-8EBF-7A6A23DAAE7F}" type="pres">
      <dgm:prSet presAssocID="{E4AE5F41-3C25-47DF-B493-BBD878449F1B}" presName="circ2" presStyleLbl="vennNode1" presStyleIdx="1" presStyleCnt="3" custScaleX="68866" custScaleY="65297" custLinFactNeighborX="-32487" custLinFactNeighborY="-65548"/>
      <dgm:spPr/>
      <dgm:t>
        <a:bodyPr/>
        <a:lstStyle/>
        <a:p>
          <a:endParaRPr lang="en-GB"/>
        </a:p>
      </dgm:t>
    </dgm:pt>
    <dgm:pt modelId="{18BD24EE-676E-4A52-A78C-C17C87E4E989}" type="pres">
      <dgm:prSet presAssocID="{E4AE5F41-3C25-47DF-B493-BBD878449F1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1BB28D-0006-4AC3-BDB3-F5C6373E5088}" type="pres">
      <dgm:prSet presAssocID="{E0402E4F-820A-4D1C-ADF5-66B13AAE14F7}" presName="circ3" presStyleLbl="vennNode1" presStyleIdx="2" presStyleCnt="3" custScaleX="43513" custScaleY="32878" custLinFactX="38855" custLinFactNeighborX="100000" custLinFactNeighborY="-55171"/>
      <dgm:spPr/>
      <dgm:t>
        <a:bodyPr/>
        <a:lstStyle/>
        <a:p>
          <a:endParaRPr lang="en-GB"/>
        </a:p>
      </dgm:t>
    </dgm:pt>
    <dgm:pt modelId="{AFFE8AEA-EBF4-45DF-8A37-F1C2A366A328}" type="pres">
      <dgm:prSet presAssocID="{E0402E4F-820A-4D1C-ADF5-66B13AAE14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0D0B42-EE2D-45A2-A9FF-001C33E7ADEF}" type="presOf" srcId="{30352F20-209A-40B8-B7C1-E4077A26E7CE}" destId="{67383912-782C-4A7F-BE55-B8D17E6B654A}" srcOrd="0" destOrd="0" presId="urn:microsoft.com/office/officeart/2005/8/layout/venn1"/>
    <dgm:cxn modelId="{0EFEBD12-7EF2-4BC2-B68E-28A7FF0C020A}" srcId="{30352F20-209A-40B8-B7C1-E4077A26E7CE}" destId="{F8FCCCA4-6524-496E-9825-E0B310E31241}" srcOrd="0" destOrd="0" parTransId="{98908230-355E-40C9-ADF2-74943D4EFE4F}" sibTransId="{D1D814B9-E575-48BE-B561-5F2A71FC134E}"/>
    <dgm:cxn modelId="{AEAC78A5-27DC-4405-8D7D-3F9ECE91F2F9}" srcId="{30352F20-209A-40B8-B7C1-E4077A26E7CE}" destId="{E0402E4F-820A-4D1C-ADF5-66B13AAE14F7}" srcOrd="2" destOrd="0" parTransId="{8BEF1999-B6A3-493E-9B07-B87340AA4124}" sibTransId="{C91E3046-2BA7-48AD-9DAA-11E2B0C0C2ED}"/>
    <dgm:cxn modelId="{01543B27-7595-4613-85AD-0BDFF331FD09}" type="presOf" srcId="{E4AE5F41-3C25-47DF-B493-BBD878449F1B}" destId="{1D713CC0-B88D-4911-8EBF-7A6A23DAAE7F}" srcOrd="0" destOrd="0" presId="urn:microsoft.com/office/officeart/2005/8/layout/venn1"/>
    <dgm:cxn modelId="{13EFE7F1-6C48-4F23-A927-B62FEBFCF835}" type="presOf" srcId="{E0402E4F-820A-4D1C-ADF5-66B13AAE14F7}" destId="{AFFE8AEA-EBF4-45DF-8A37-F1C2A366A328}" srcOrd="1" destOrd="0" presId="urn:microsoft.com/office/officeart/2005/8/layout/venn1"/>
    <dgm:cxn modelId="{0DC7658E-0323-4462-B67C-4252F7C71ABC}" type="presOf" srcId="{E4AE5F41-3C25-47DF-B493-BBD878449F1B}" destId="{18BD24EE-676E-4A52-A78C-C17C87E4E989}" srcOrd="1" destOrd="0" presId="urn:microsoft.com/office/officeart/2005/8/layout/venn1"/>
    <dgm:cxn modelId="{C0188201-7FFD-4B3B-891F-C962543ECC12}" type="presOf" srcId="{F8FCCCA4-6524-496E-9825-E0B310E31241}" destId="{596AFFBD-616C-48DF-B1C2-AE1F646DE88B}" srcOrd="1" destOrd="0" presId="urn:microsoft.com/office/officeart/2005/8/layout/venn1"/>
    <dgm:cxn modelId="{CEE53480-CFC3-41A7-8AA8-80E7771BB5A3}" type="presOf" srcId="{E0402E4F-820A-4D1C-ADF5-66B13AAE14F7}" destId="{361BB28D-0006-4AC3-BDB3-F5C6373E5088}" srcOrd="0" destOrd="0" presId="urn:microsoft.com/office/officeart/2005/8/layout/venn1"/>
    <dgm:cxn modelId="{7C086740-A5F3-441C-81F1-F47E479EE8C6}" srcId="{30352F20-209A-40B8-B7C1-E4077A26E7CE}" destId="{E4AE5F41-3C25-47DF-B493-BBD878449F1B}" srcOrd="1" destOrd="0" parTransId="{C2A5A195-2F9F-45B9-8F75-CF682CD5CB06}" sibTransId="{8831A1C9-8349-4F7A-B120-E52A477EC9B7}"/>
    <dgm:cxn modelId="{12345C0B-E597-4AF5-ADBE-E1B1D1A9B2D5}" type="presOf" srcId="{F8FCCCA4-6524-496E-9825-E0B310E31241}" destId="{BD757371-04B8-4F4B-8A1C-3AAB62F328F0}" srcOrd="0" destOrd="0" presId="urn:microsoft.com/office/officeart/2005/8/layout/venn1"/>
    <dgm:cxn modelId="{5FAA8B29-83B2-4B22-8FF5-5384D7CC165F}" type="presParOf" srcId="{67383912-782C-4A7F-BE55-B8D17E6B654A}" destId="{BD757371-04B8-4F4B-8A1C-3AAB62F328F0}" srcOrd="0" destOrd="0" presId="urn:microsoft.com/office/officeart/2005/8/layout/venn1"/>
    <dgm:cxn modelId="{C4B33EE1-92D2-4CE2-9663-853CB845970B}" type="presParOf" srcId="{67383912-782C-4A7F-BE55-B8D17E6B654A}" destId="{596AFFBD-616C-48DF-B1C2-AE1F646DE88B}" srcOrd="1" destOrd="0" presId="urn:microsoft.com/office/officeart/2005/8/layout/venn1"/>
    <dgm:cxn modelId="{FFD1FC3D-46FA-45A8-82A6-A51FC325FA4A}" type="presParOf" srcId="{67383912-782C-4A7F-BE55-B8D17E6B654A}" destId="{1D713CC0-B88D-4911-8EBF-7A6A23DAAE7F}" srcOrd="2" destOrd="0" presId="urn:microsoft.com/office/officeart/2005/8/layout/venn1"/>
    <dgm:cxn modelId="{51DCEDF3-B7DD-4719-9CFE-DA1903F94F89}" type="presParOf" srcId="{67383912-782C-4A7F-BE55-B8D17E6B654A}" destId="{18BD24EE-676E-4A52-A78C-C17C87E4E989}" srcOrd="3" destOrd="0" presId="urn:microsoft.com/office/officeart/2005/8/layout/venn1"/>
    <dgm:cxn modelId="{271D080B-BB85-4164-AC75-E9711D9270FC}" type="presParOf" srcId="{67383912-782C-4A7F-BE55-B8D17E6B654A}" destId="{361BB28D-0006-4AC3-BDB3-F5C6373E5088}" srcOrd="4" destOrd="0" presId="urn:microsoft.com/office/officeart/2005/8/layout/venn1"/>
    <dgm:cxn modelId="{676E6BA4-78F3-406D-A75B-7289AD2AC301}" type="presParOf" srcId="{67383912-782C-4A7F-BE55-B8D17E6B654A}" destId="{AFFE8AEA-EBF4-45DF-8A37-F1C2A366A32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3BCB21-B8B9-4CA2-8B43-FC394D327528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6E31F0D-063C-4545-A22E-9A1E11831739}">
      <dgm:prSet phldrT="[Text]"/>
      <dgm:spPr/>
      <dgm:t>
        <a:bodyPr/>
        <a:lstStyle/>
        <a:p>
          <a:endParaRPr lang="en-GB" dirty="0"/>
        </a:p>
      </dgm:t>
    </dgm:pt>
    <dgm:pt modelId="{6CD525FB-9447-430A-816E-3C415CC84482}" type="parTrans" cxnId="{5FC6F9AE-B363-42E8-8043-D49F7ADD44EA}">
      <dgm:prSet/>
      <dgm:spPr/>
      <dgm:t>
        <a:bodyPr/>
        <a:lstStyle/>
        <a:p>
          <a:endParaRPr lang="en-GB"/>
        </a:p>
      </dgm:t>
    </dgm:pt>
    <dgm:pt modelId="{91F4C938-98BD-47F9-8838-BA62E7A68BB4}" type="sibTrans" cxnId="{5FC6F9AE-B363-42E8-8043-D49F7ADD44EA}">
      <dgm:prSet/>
      <dgm:spPr/>
      <dgm:t>
        <a:bodyPr/>
        <a:lstStyle/>
        <a:p>
          <a:endParaRPr lang="en-GB"/>
        </a:p>
      </dgm:t>
    </dgm:pt>
    <dgm:pt modelId="{76C6AF90-411D-4D70-8C73-53C6FA464F08}">
      <dgm:prSet phldrT="[Text]"/>
      <dgm:spPr/>
      <dgm:t>
        <a:bodyPr/>
        <a:lstStyle/>
        <a:p>
          <a:endParaRPr lang="en-GB" dirty="0"/>
        </a:p>
      </dgm:t>
    </dgm:pt>
    <dgm:pt modelId="{F1AAD227-39D2-42C0-84EF-FB0A00CCF25F}" type="parTrans" cxnId="{652231B5-AD3E-4981-8F0A-DC19FC14F363}">
      <dgm:prSet/>
      <dgm:spPr/>
      <dgm:t>
        <a:bodyPr/>
        <a:lstStyle/>
        <a:p>
          <a:endParaRPr lang="en-GB"/>
        </a:p>
      </dgm:t>
    </dgm:pt>
    <dgm:pt modelId="{E1929CE4-BEF7-4695-8014-DE90FCA85E6A}" type="sibTrans" cxnId="{652231B5-AD3E-4981-8F0A-DC19FC14F363}">
      <dgm:prSet/>
      <dgm:spPr/>
      <dgm:t>
        <a:bodyPr/>
        <a:lstStyle/>
        <a:p>
          <a:endParaRPr lang="en-GB"/>
        </a:p>
      </dgm:t>
    </dgm:pt>
    <dgm:pt modelId="{E5514F64-1E7B-4E0A-9D36-947946819DA8}">
      <dgm:prSet phldrT="[Text]"/>
      <dgm:spPr/>
      <dgm:t>
        <a:bodyPr/>
        <a:lstStyle/>
        <a:p>
          <a:endParaRPr lang="en-GB" dirty="0"/>
        </a:p>
      </dgm:t>
    </dgm:pt>
    <dgm:pt modelId="{9355B2E7-0B06-4DF9-AE33-568A3BFB42F1}" type="parTrans" cxnId="{57BC386D-8F04-4854-A180-228150EAB1D0}">
      <dgm:prSet/>
      <dgm:spPr/>
      <dgm:t>
        <a:bodyPr/>
        <a:lstStyle/>
        <a:p>
          <a:endParaRPr lang="en-GB"/>
        </a:p>
      </dgm:t>
    </dgm:pt>
    <dgm:pt modelId="{78008BE0-5B5F-447C-9C46-A89BAEF06DBD}" type="sibTrans" cxnId="{57BC386D-8F04-4854-A180-228150EAB1D0}">
      <dgm:prSet/>
      <dgm:spPr/>
      <dgm:t>
        <a:bodyPr/>
        <a:lstStyle/>
        <a:p>
          <a:endParaRPr lang="en-GB"/>
        </a:p>
      </dgm:t>
    </dgm:pt>
    <dgm:pt modelId="{24AC9DD7-47CF-4B72-BB8B-4C7C52BDCA28}">
      <dgm:prSet phldrT="[Text]"/>
      <dgm:spPr/>
      <dgm:t>
        <a:bodyPr/>
        <a:lstStyle/>
        <a:p>
          <a:endParaRPr lang="en-GB" dirty="0"/>
        </a:p>
      </dgm:t>
    </dgm:pt>
    <dgm:pt modelId="{93DF6DE2-3DA5-490B-B05D-E67F375A4B70}" type="parTrans" cxnId="{C48FF6D3-31AD-438B-BC82-A59B4137EFF8}">
      <dgm:prSet/>
      <dgm:spPr/>
      <dgm:t>
        <a:bodyPr/>
        <a:lstStyle/>
        <a:p>
          <a:endParaRPr lang="en-GB"/>
        </a:p>
      </dgm:t>
    </dgm:pt>
    <dgm:pt modelId="{DF82F62E-813E-441A-917D-78599AF57BC5}" type="sibTrans" cxnId="{C48FF6D3-31AD-438B-BC82-A59B4137EFF8}">
      <dgm:prSet/>
      <dgm:spPr/>
      <dgm:t>
        <a:bodyPr/>
        <a:lstStyle/>
        <a:p>
          <a:endParaRPr lang="en-GB"/>
        </a:p>
      </dgm:t>
    </dgm:pt>
    <dgm:pt modelId="{5410E06E-8E92-45BD-8E4E-3639C143B2A5}">
      <dgm:prSet phldrT="[Text]"/>
      <dgm:spPr/>
      <dgm:t>
        <a:bodyPr/>
        <a:lstStyle/>
        <a:p>
          <a:endParaRPr lang="en-GB" dirty="0"/>
        </a:p>
      </dgm:t>
    </dgm:pt>
    <dgm:pt modelId="{C2E1AA8A-73B5-4D3D-ADA6-5EF7F9590526}" type="parTrans" cxnId="{12B0F308-7253-4FEB-BD9D-BB914752E439}">
      <dgm:prSet/>
      <dgm:spPr/>
      <dgm:t>
        <a:bodyPr/>
        <a:lstStyle/>
        <a:p>
          <a:pPr latinLnBrk="1"/>
          <a:endParaRPr lang="ko-KR" altLang="en-US"/>
        </a:p>
      </dgm:t>
    </dgm:pt>
    <dgm:pt modelId="{C0D366C4-6382-4612-A661-23BF16E47066}" type="sibTrans" cxnId="{12B0F308-7253-4FEB-BD9D-BB914752E439}">
      <dgm:prSet/>
      <dgm:spPr/>
      <dgm:t>
        <a:bodyPr/>
        <a:lstStyle/>
        <a:p>
          <a:pPr latinLnBrk="1"/>
          <a:endParaRPr lang="ko-KR" altLang="en-US"/>
        </a:p>
      </dgm:t>
    </dgm:pt>
    <dgm:pt modelId="{366F1CB8-8674-4F99-AFA5-AD2B7B195B44}">
      <dgm:prSet phldrT="[Text]"/>
      <dgm:spPr/>
      <dgm:t>
        <a:bodyPr/>
        <a:lstStyle/>
        <a:p>
          <a:endParaRPr lang="en-GB" dirty="0"/>
        </a:p>
      </dgm:t>
    </dgm:pt>
    <dgm:pt modelId="{C67E73F8-AAEE-4380-A708-7330B0535917}" type="parTrans" cxnId="{61EB5A2C-3755-4F9F-B149-605958AFF69A}">
      <dgm:prSet/>
      <dgm:spPr/>
      <dgm:t>
        <a:bodyPr/>
        <a:lstStyle/>
        <a:p>
          <a:pPr latinLnBrk="1"/>
          <a:endParaRPr lang="ko-KR" altLang="en-US"/>
        </a:p>
      </dgm:t>
    </dgm:pt>
    <dgm:pt modelId="{EC006645-DCA6-4ACA-915A-DEC845FD19CA}" type="sibTrans" cxnId="{61EB5A2C-3755-4F9F-B149-605958AFF69A}">
      <dgm:prSet/>
      <dgm:spPr/>
      <dgm:t>
        <a:bodyPr/>
        <a:lstStyle/>
        <a:p>
          <a:pPr latinLnBrk="1"/>
          <a:endParaRPr lang="ko-KR" altLang="en-US"/>
        </a:p>
      </dgm:t>
    </dgm:pt>
    <dgm:pt modelId="{58BA7AD9-A1DC-4218-BC8E-768692BF5AC6}">
      <dgm:prSet phldrT="[Text]"/>
      <dgm:spPr/>
      <dgm:t>
        <a:bodyPr/>
        <a:lstStyle/>
        <a:p>
          <a:endParaRPr lang="en-GB" dirty="0"/>
        </a:p>
      </dgm:t>
    </dgm:pt>
    <dgm:pt modelId="{F3FF16A8-BD60-414C-9C7D-38A7D9A6AE69}" type="parTrans" cxnId="{FA5F7977-4F52-468D-AE9E-EDB497C8569F}">
      <dgm:prSet/>
      <dgm:spPr/>
      <dgm:t>
        <a:bodyPr/>
        <a:lstStyle/>
        <a:p>
          <a:pPr latinLnBrk="1"/>
          <a:endParaRPr lang="ko-KR" altLang="en-US"/>
        </a:p>
      </dgm:t>
    </dgm:pt>
    <dgm:pt modelId="{CEB2FF94-C183-4449-A77B-14923F222F09}" type="sibTrans" cxnId="{FA5F7977-4F52-468D-AE9E-EDB497C8569F}">
      <dgm:prSet/>
      <dgm:spPr/>
      <dgm:t>
        <a:bodyPr/>
        <a:lstStyle/>
        <a:p>
          <a:pPr latinLnBrk="1"/>
          <a:endParaRPr lang="ko-KR" altLang="en-US"/>
        </a:p>
      </dgm:t>
    </dgm:pt>
    <dgm:pt modelId="{48069119-ED89-41C8-B858-40921016E903}">
      <dgm:prSet phldrT="[Text]"/>
      <dgm:spPr/>
      <dgm:t>
        <a:bodyPr/>
        <a:lstStyle/>
        <a:p>
          <a:endParaRPr lang="en-GB" dirty="0"/>
        </a:p>
      </dgm:t>
    </dgm:pt>
    <dgm:pt modelId="{8773AD5E-4E29-4372-8C9F-7F23E618D046}" type="parTrans" cxnId="{85534C12-DFA2-40EA-96DA-D1BDB85DB849}">
      <dgm:prSet/>
      <dgm:spPr/>
      <dgm:t>
        <a:bodyPr/>
        <a:lstStyle/>
        <a:p>
          <a:pPr latinLnBrk="1"/>
          <a:endParaRPr lang="ko-KR" altLang="en-US"/>
        </a:p>
      </dgm:t>
    </dgm:pt>
    <dgm:pt modelId="{80D9ADF0-9797-4980-A498-C4A0573F96C3}" type="sibTrans" cxnId="{85534C12-DFA2-40EA-96DA-D1BDB85DB849}">
      <dgm:prSet/>
      <dgm:spPr/>
      <dgm:t>
        <a:bodyPr/>
        <a:lstStyle/>
        <a:p>
          <a:pPr latinLnBrk="1"/>
          <a:endParaRPr lang="ko-KR" altLang="en-US"/>
        </a:p>
      </dgm:t>
    </dgm:pt>
    <dgm:pt modelId="{CFC62028-FEBB-4EEA-B6D2-2A57B485FDF0}" type="pres">
      <dgm:prSet presAssocID="{DD3BCB21-B8B9-4CA2-8B43-FC394D32752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9C8E0E-B01E-4446-8E62-CC5FBC3C82D2}" type="pres">
      <dgm:prSet presAssocID="{DD3BCB21-B8B9-4CA2-8B43-FC394D327528}" presName="dummyMaxCanvas" presStyleCnt="0"/>
      <dgm:spPr/>
    </dgm:pt>
    <dgm:pt modelId="{E70190A2-EB1A-4C9A-88AA-A48A7280BC6F}" type="pres">
      <dgm:prSet presAssocID="{DD3BCB21-B8B9-4CA2-8B43-FC394D327528}" presName="parentComposite" presStyleCnt="0"/>
      <dgm:spPr/>
    </dgm:pt>
    <dgm:pt modelId="{7C4B355A-B783-40D8-B608-2875511A82C0}" type="pres">
      <dgm:prSet presAssocID="{DD3BCB21-B8B9-4CA2-8B43-FC394D327528}" presName="parent1" presStyleLbl="alignAccFollowNode1" presStyleIdx="0" presStyleCnt="4" custLinFactX="40644" custLinFactY="100000" custLinFactNeighborX="100000" custLinFactNeighborY="155543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F4D594DC-2CFE-46B4-A747-8BDB272F79C7}" type="pres">
      <dgm:prSet presAssocID="{DD3BCB21-B8B9-4CA2-8B43-FC394D327528}" presName="parent2" presStyleLbl="alignAccFollowNode1" presStyleIdx="1" presStyleCnt="4" custLinFactY="100000" custLinFactNeighborX="-3800" custLinFactNeighborY="169740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C70B09F3-40C5-471B-A9BF-C003A10E1BA8}" type="pres">
      <dgm:prSet presAssocID="{DD3BCB21-B8B9-4CA2-8B43-FC394D327528}" presName="childrenComposite" presStyleCnt="0"/>
      <dgm:spPr/>
    </dgm:pt>
    <dgm:pt modelId="{58C8EE67-DD86-4A82-AC47-C2E06147D076}" type="pres">
      <dgm:prSet presAssocID="{DD3BCB21-B8B9-4CA2-8B43-FC394D327528}" presName="dummyMaxCanvas_ChildArea" presStyleCnt="0"/>
      <dgm:spPr/>
    </dgm:pt>
    <dgm:pt modelId="{F4757CD6-3011-462D-A814-33751B5DA211}" type="pres">
      <dgm:prSet presAssocID="{DD3BCB21-B8B9-4CA2-8B43-FC394D327528}" presName="fulcrum" presStyleLbl="alignAccFollowNode1" presStyleIdx="2" presStyleCnt="4"/>
      <dgm:spPr/>
    </dgm:pt>
    <dgm:pt modelId="{65674E98-B550-465A-A9B8-ECAE259672D3}" type="pres">
      <dgm:prSet presAssocID="{DD3BCB21-B8B9-4CA2-8B43-FC394D327528}" presName="balance_30" presStyleLbl="alignAccFollowNode1" presStyleIdx="3" presStyleCnt="4">
        <dgm:presLayoutVars>
          <dgm:bulletEnabled val="1"/>
        </dgm:presLayoutVars>
      </dgm:prSet>
      <dgm:spPr/>
    </dgm:pt>
    <dgm:pt modelId="{8AFCDDD6-AD92-412D-AF0B-156B53DFE79C}" type="pres">
      <dgm:prSet presAssocID="{DD3BCB21-B8B9-4CA2-8B43-FC394D327528}" presName="left_30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436605-E6B6-4DA4-879C-6107BAFFA2AD}" type="pres">
      <dgm:prSet presAssocID="{DD3BCB21-B8B9-4CA2-8B43-FC394D327528}" presName="left_30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1DEEDB-E168-4D03-B8CA-52E7F1D5BE09}" type="pres">
      <dgm:prSet presAssocID="{DD3BCB21-B8B9-4CA2-8B43-FC394D327528}" presName="left_30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FC6F9AE-B363-42E8-8043-D49F7ADD44EA}" srcId="{DD3BCB21-B8B9-4CA2-8B43-FC394D327528}" destId="{F6E31F0D-063C-4545-A22E-9A1E11831739}" srcOrd="0" destOrd="0" parTransId="{6CD525FB-9447-430A-816E-3C415CC84482}" sibTransId="{91F4C938-98BD-47F9-8838-BA62E7A68BB4}"/>
    <dgm:cxn modelId="{57BC386D-8F04-4854-A180-228150EAB1D0}" srcId="{F6E31F0D-063C-4545-A22E-9A1E11831739}" destId="{E5514F64-1E7B-4E0A-9D36-947946819DA8}" srcOrd="2" destOrd="0" parTransId="{9355B2E7-0B06-4DF9-AE33-568A3BFB42F1}" sibTransId="{78008BE0-5B5F-447C-9C46-A89BAEF06DBD}"/>
    <dgm:cxn modelId="{C48FF6D3-31AD-438B-BC82-A59B4137EFF8}" srcId="{DD3BCB21-B8B9-4CA2-8B43-FC394D327528}" destId="{24AC9DD7-47CF-4B72-BB8B-4C7C52BDCA28}" srcOrd="1" destOrd="0" parTransId="{93DF6DE2-3DA5-490B-B05D-E67F375A4B70}" sibTransId="{DF82F62E-813E-441A-917D-78599AF57BC5}"/>
    <dgm:cxn modelId="{652231B5-AD3E-4981-8F0A-DC19FC14F363}" srcId="{F6E31F0D-063C-4545-A22E-9A1E11831739}" destId="{76C6AF90-411D-4D70-8C73-53C6FA464F08}" srcOrd="0" destOrd="0" parTransId="{F1AAD227-39D2-42C0-84EF-FB0A00CCF25F}" sibTransId="{E1929CE4-BEF7-4695-8014-DE90FCA85E6A}"/>
    <dgm:cxn modelId="{FA5F7977-4F52-468D-AE9E-EDB497C8569F}" srcId="{DD3BCB21-B8B9-4CA2-8B43-FC394D327528}" destId="{58BA7AD9-A1DC-4218-BC8E-768692BF5AC6}" srcOrd="4" destOrd="0" parTransId="{F3FF16A8-BD60-414C-9C7D-38A7D9A6AE69}" sibTransId="{CEB2FF94-C183-4449-A77B-14923F222F09}"/>
    <dgm:cxn modelId="{F0D0CD38-D68D-4D4E-B73D-EB286D33DA50}" type="presOf" srcId="{48069119-ED89-41C8-B858-40921016E903}" destId="{8D436605-E6B6-4DA4-879C-6107BAFFA2AD}" srcOrd="0" destOrd="0" presId="urn:microsoft.com/office/officeart/2005/8/layout/balance1"/>
    <dgm:cxn modelId="{B42760D5-8E64-4F08-8410-3A8E5F13DC0F}" type="presOf" srcId="{76C6AF90-411D-4D70-8C73-53C6FA464F08}" destId="{8AFCDDD6-AD92-412D-AF0B-156B53DFE79C}" srcOrd="0" destOrd="0" presId="urn:microsoft.com/office/officeart/2005/8/layout/balance1"/>
    <dgm:cxn modelId="{61EB5A2C-3755-4F9F-B149-605958AFF69A}" srcId="{DD3BCB21-B8B9-4CA2-8B43-FC394D327528}" destId="{366F1CB8-8674-4F99-AFA5-AD2B7B195B44}" srcOrd="3" destOrd="0" parTransId="{C67E73F8-AAEE-4380-A708-7330B0535917}" sibTransId="{EC006645-DCA6-4ACA-915A-DEC845FD19CA}"/>
    <dgm:cxn modelId="{CB09CB5F-4539-444C-BB77-0CD9E9161563}" type="presOf" srcId="{F6E31F0D-063C-4545-A22E-9A1E11831739}" destId="{7C4B355A-B783-40D8-B608-2875511A82C0}" srcOrd="0" destOrd="0" presId="urn:microsoft.com/office/officeart/2005/8/layout/balance1"/>
    <dgm:cxn modelId="{85534C12-DFA2-40EA-96DA-D1BDB85DB849}" srcId="{F6E31F0D-063C-4545-A22E-9A1E11831739}" destId="{48069119-ED89-41C8-B858-40921016E903}" srcOrd="1" destOrd="0" parTransId="{8773AD5E-4E29-4372-8C9F-7F23E618D046}" sibTransId="{80D9ADF0-9797-4980-A498-C4A0573F96C3}"/>
    <dgm:cxn modelId="{D4B1B58C-146D-409F-8AA0-BE9206ABEC63}" type="presOf" srcId="{DD3BCB21-B8B9-4CA2-8B43-FC394D327528}" destId="{CFC62028-FEBB-4EEA-B6D2-2A57B485FDF0}" srcOrd="0" destOrd="0" presId="urn:microsoft.com/office/officeart/2005/8/layout/balance1"/>
    <dgm:cxn modelId="{12B0F308-7253-4FEB-BD9D-BB914752E439}" srcId="{DD3BCB21-B8B9-4CA2-8B43-FC394D327528}" destId="{5410E06E-8E92-45BD-8E4E-3639C143B2A5}" srcOrd="2" destOrd="0" parTransId="{C2E1AA8A-73B5-4D3D-ADA6-5EF7F9590526}" sibTransId="{C0D366C4-6382-4612-A661-23BF16E47066}"/>
    <dgm:cxn modelId="{3CD1FFEE-958F-4C62-9086-D237E0E5CABB}" type="presOf" srcId="{E5514F64-1E7B-4E0A-9D36-947946819DA8}" destId="{491DEEDB-E168-4D03-B8CA-52E7F1D5BE09}" srcOrd="0" destOrd="0" presId="urn:microsoft.com/office/officeart/2005/8/layout/balance1"/>
    <dgm:cxn modelId="{559F55AA-9093-4A59-9393-37D18B49C749}" type="presOf" srcId="{24AC9DD7-47CF-4B72-BB8B-4C7C52BDCA28}" destId="{F4D594DC-2CFE-46B4-A747-8BDB272F79C7}" srcOrd="0" destOrd="0" presId="urn:microsoft.com/office/officeart/2005/8/layout/balance1"/>
    <dgm:cxn modelId="{5ED3DBA6-9405-4B68-BABE-CA01B57E0132}" type="presParOf" srcId="{CFC62028-FEBB-4EEA-B6D2-2A57B485FDF0}" destId="{4D9C8E0E-B01E-4446-8E62-CC5FBC3C82D2}" srcOrd="0" destOrd="0" presId="urn:microsoft.com/office/officeart/2005/8/layout/balance1"/>
    <dgm:cxn modelId="{E03F187A-8DDF-40C2-AD06-CCD6C644D0D3}" type="presParOf" srcId="{CFC62028-FEBB-4EEA-B6D2-2A57B485FDF0}" destId="{E70190A2-EB1A-4C9A-88AA-A48A7280BC6F}" srcOrd="1" destOrd="0" presId="urn:microsoft.com/office/officeart/2005/8/layout/balance1"/>
    <dgm:cxn modelId="{1F3B2787-E842-4B38-BDC5-101A262AB6B0}" type="presParOf" srcId="{E70190A2-EB1A-4C9A-88AA-A48A7280BC6F}" destId="{7C4B355A-B783-40D8-B608-2875511A82C0}" srcOrd="0" destOrd="0" presId="urn:microsoft.com/office/officeart/2005/8/layout/balance1"/>
    <dgm:cxn modelId="{D1FA5774-0037-425C-A4B3-4DF091EE273E}" type="presParOf" srcId="{E70190A2-EB1A-4C9A-88AA-A48A7280BC6F}" destId="{F4D594DC-2CFE-46B4-A747-8BDB272F79C7}" srcOrd="1" destOrd="0" presId="urn:microsoft.com/office/officeart/2005/8/layout/balance1"/>
    <dgm:cxn modelId="{E3890065-5A75-4098-A930-8DF318FC1902}" type="presParOf" srcId="{CFC62028-FEBB-4EEA-B6D2-2A57B485FDF0}" destId="{C70B09F3-40C5-471B-A9BF-C003A10E1BA8}" srcOrd="2" destOrd="0" presId="urn:microsoft.com/office/officeart/2005/8/layout/balance1"/>
    <dgm:cxn modelId="{01799FD7-CC95-4118-AAA7-31C66C3F1FEC}" type="presParOf" srcId="{C70B09F3-40C5-471B-A9BF-C003A10E1BA8}" destId="{58C8EE67-DD86-4A82-AC47-C2E06147D076}" srcOrd="0" destOrd="0" presId="urn:microsoft.com/office/officeart/2005/8/layout/balance1"/>
    <dgm:cxn modelId="{DB1FAC0C-F115-4401-BCC3-78E8305B7A3E}" type="presParOf" srcId="{C70B09F3-40C5-471B-A9BF-C003A10E1BA8}" destId="{F4757CD6-3011-462D-A814-33751B5DA211}" srcOrd="1" destOrd="0" presId="urn:microsoft.com/office/officeart/2005/8/layout/balance1"/>
    <dgm:cxn modelId="{DD80075F-4D6C-440B-8010-77507BF0B061}" type="presParOf" srcId="{C70B09F3-40C5-471B-A9BF-C003A10E1BA8}" destId="{65674E98-B550-465A-A9B8-ECAE259672D3}" srcOrd="2" destOrd="0" presId="urn:microsoft.com/office/officeart/2005/8/layout/balance1"/>
    <dgm:cxn modelId="{1F8AF345-D433-4E7D-9961-8E59311011E4}" type="presParOf" srcId="{C70B09F3-40C5-471B-A9BF-C003A10E1BA8}" destId="{8AFCDDD6-AD92-412D-AF0B-156B53DFE79C}" srcOrd="3" destOrd="0" presId="urn:microsoft.com/office/officeart/2005/8/layout/balance1"/>
    <dgm:cxn modelId="{36FE55B4-A413-4383-B733-B75D79C38D6B}" type="presParOf" srcId="{C70B09F3-40C5-471B-A9BF-C003A10E1BA8}" destId="{8D436605-E6B6-4DA4-879C-6107BAFFA2AD}" srcOrd="4" destOrd="0" presId="urn:microsoft.com/office/officeart/2005/8/layout/balance1"/>
    <dgm:cxn modelId="{D9CFD1A3-2219-4182-87AB-7630E0F4120B}" type="presParOf" srcId="{C70B09F3-40C5-471B-A9BF-C003A10E1BA8}" destId="{491DEEDB-E168-4D03-B8CA-52E7F1D5BE09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D3D3-CC16-4D20-BEFF-84249A47B40C}">
      <dsp:nvSpPr>
        <dsp:cNvPr id="0" name=""/>
        <dsp:cNvSpPr/>
      </dsp:nvSpPr>
      <dsp:spPr>
        <a:xfrm>
          <a:off x="1080536" y="1553"/>
          <a:ext cx="1685701" cy="16857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저작권의 보호</a:t>
          </a:r>
          <a:endParaRPr lang="en-GB" sz="2200" kern="1200" dirty="0"/>
        </a:p>
      </dsp:txBody>
      <dsp:txXfrm>
        <a:off x="1327401" y="248418"/>
        <a:ext cx="1191971" cy="1191971"/>
      </dsp:txXfrm>
    </dsp:sp>
    <dsp:sp modelId="{471FC135-E508-4739-B70E-D5C4DEE68B60}">
      <dsp:nvSpPr>
        <dsp:cNvPr id="0" name=""/>
        <dsp:cNvSpPr/>
      </dsp:nvSpPr>
      <dsp:spPr>
        <a:xfrm>
          <a:off x="1434534" y="1824133"/>
          <a:ext cx="977707" cy="977707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564129" y="2198008"/>
        <a:ext cx="718517" cy="229957"/>
      </dsp:txXfrm>
    </dsp:sp>
    <dsp:sp modelId="{30A9BDE3-D369-4045-9B2C-8289E346443D}">
      <dsp:nvSpPr>
        <dsp:cNvPr id="0" name=""/>
        <dsp:cNvSpPr/>
      </dsp:nvSpPr>
      <dsp:spPr>
        <a:xfrm>
          <a:off x="1080536" y="2938719"/>
          <a:ext cx="1685701" cy="16857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저작물의 이용</a:t>
          </a:r>
          <a:endParaRPr lang="en-GB" sz="2200" kern="1200" dirty="0"/>
        </a:p>
      </dsp:txBody>
      <dsp:txXfrm>
        <a:off x="1327401" y="3185584"/>
        <a:ext cx="1191971" cy="1191971"/>
      </dsp:txXfrm>
    </dsp:sp>
    <dsp:sp modelId="{B9FD8D9A-8D7F-4847-AD9F-AD3FEBB9BF04}">
      <dsp:nvSpPr>
        <dsp:cNvPr id="0" name=""/>
        <dsp:cNvSpPr/>
      </dsp:nvSpPr>
      <dsp:spPr>
        <a:xfrm>
          <a:off x="3019093" y="1999446"/>
          <a:ext cx="536053" cy="627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019093" y="2124862"/>
        <a:ext cx="375237" cy="376249"/>
      </dsp:txXfrm>
    </dsp:sp>
    <dsp:sp modelId="{3AB9B5EC-E654-44E4-9932-DEE43F581476}">
      <dsp:nvSpPr>
        <dsp:cNvPr id="0" name=""/>
        <dsp:cNvSpPr/>
      </dsp:nvSpPr>
      <dsp:spPr>
        <a:xfrm>
          <a:off x="3777659" y="627285"/>
          <a:ext cx="3371403" cy="33714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문화 및 관련산업의 향상발전</a:t>
          </a:r>
          <a:endParaRPr lang="en-GB" sz="3600" kern="1200" dirty="0"/>
        </a:p>
      </dsp:txBody>
      <dsp:txXfrm>
        <a:off x="4271390" y="1121016"/>
        <a:ext cx="2383941" cy="2383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AB81F-AFE9-4F96-A63E-236407067F9E}">
      <dsp:nvSpPr>
        <dsp:cNvPr id="0" name=""/>
        <dsp:cNvSpPr/>
      </dsp:nvSpPr>
      <dsp:spPr>
        <a:xfrm>
          <a:off x="2794768" y="2933"/>
          <a:ext cx="2640062" cy="13200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독점</a:t>
          </a:r>
          <a:r>
            <a:rPr lang="en-US" altLang="ko-KR" sz="3500" kern="1200" dirty="0" smtClean="0">
              <a:latin typeface="Times New Roman"/>
              <a:cs typeface="Times New Roman"/>
            </a:rPr>
            <a:t>·</a:t>
          </a:r>
          <a:r>
            <a:rPr lang="ko-KR" altLang="en-US" sz="3500" kern="1200" dirty="0" err="1" smtClean="0"/>
            <a:t>배타권</a:t>
          </a:r>
          <a:endParaRPr lang="ko-KR" altLang="en-US" sz="3500" kern="1200" dirty="0"/>
        </a:p>
      </dsp:txBody>
      <dsp:txXfrm>
        <a:off x="2833430" y="41595"/>
        <a:ext cx="2562738" cy="1242707"/>
      </dsp:txXfrm>
    </dsp:sp>
    <dsp:sp modelId="{F5633F3B-0DF1-4469-B6F6-384CD6228B84}">
      <dsp:nvSpPr>
        <dsp:cNvPr id="0" name=""/>
        <dsp:cNvSpPr/>
      </dsp:nvSpPr>
      <dsp:spPr>
        <a:xfrm>
          <a:off x="3058775" y="1322964"/>
          <a:ext cx="264006" cy="99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023"/>
              </a:lnTo>
              <a:lnTo>
                <a:pt x="264006" y="990023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1C961-A588-477F-BE35-5691D3B4D958}">
      <dsp:nvSpPr>
        <dsp:cNvPr id="0" name=""/>
        <dsp:cNvSpPr/>
      </dsp:nvSpPr>
      <dsp:spPr>
        <a:xfrm>
          <a:off x="3322781" y="1652971"/>
          <a:ext cx="2112049" cy="13200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금지청구권</a:t>
          </a:r>
          <a:endParaRPr lang="ko-KR" altLang="en-US" sz="3000" kern="1200" dirty="0"/>
        </a:p>
      </dsp:txBody>
      <dsp:txXfrm>
        <a:off x="3361443" y="1691633"/>
        <a:ext cx="2034725" cy="1242707"/>
      </dsp:txXfrm>
    </dsp:sp>
    <dsp:sp modelId="{0E010DD1-8D23-46CB-B50A-31B0F160B25C}">
      <dsp:nvSpPr>
        <dsp:cNvPr id="0" name=""/>
        <dsp:cNvSpPr/>
      </dsp:nvSpPr>
      <dsp:spPr>
        <a:xfrm>
          <a:off x="3058775" y="1322964"/>
          <a:ext cx="264006" cy="2640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062"/>
              </a:lnTo>
              <a:lnTo>
                <a:pt x="264006" y="2640062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71386-6C2D-4757-B0A0-02215529235C}">
      <dsp:nvSpPr>
        <dsp:cNvPr id="0" name=""/>
        <dsp:cNvSpPr/>
      </dsp:nvSpPr>
      <dsp:spPr>
        <a:xfrm>
          <a:off x="3322781" y="3303010"/>
          <a:ext cx="2112049" cy="13200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배상청구권</a:t>
          </a:r>
          <a:endParaRPr lang="ko-KR" altLang="en-US" sz="3000" kern="1200" dirty="0"/>
        </a:p>
      </dsp:txBody>
      <dsp:txXfrm>
        <a:off x="3361443" y="3341672"/>
        <a:ext cx="2034725" cy="1242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57371-04B8-4F4B-8A1C-3AAB62F328F0}">
      <dsp:nvSpPr>
        <dsp:cNvPr id="0" name=""/>
        <dsp:cNvSpPr/>
      </dsp:nvSpPr>
      <dsp:spPr>
        <a:xfrm>
          <a:off x="66866" y="399991"/>
          <a:ext cx="2719879" cy="26975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권리자</a:t>
          </a:r>
          <a:endParaRPr lang="en-GB" sz="1900" kern="1200" dirty="0"/>
        </a:p>
      </dsp:txBody>
      <dsp:txXfrm>
        <a:off x="429516" y="872060"/>
        <a:ext cx="1994577" cy="1213890"/>
      </dsp:txXfrm>
    </dsp:sp>
    <dsp:sp modelId="{1D713CC0-B88D-4911-8EBF-7A6A23DAAE7F}">
      <dsp:nvSpPr>
        <dsp:cNvPr id="0" name=""/>
        <dsp:cNvSpPr/>
      </dsp:nvSpPr>
      <dsp:spPr>
        <a:xfrm>
          <a:off x="3082978" y="676120"/>
          <a:ext cx="1911434" cy="181237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중개자</a:t>
          </a:r>
          <a:endParaRPr lang="en-GB" sz="1900" kern="1200" dirty="0"/>
        </a:p>
      </dsp:txBody>
      <dsp:txXfrm>
        <a:off x="3667558" y="1144317"/>
        <a:ext cx="1146860" cy="996805"/>
      </dsp:txXfrm>
    </dsp:sp>
    <dsp:sp modelId="{361BB28D-0006-4AC3-BDB3-F5C6373E5088}">
      <dsp:nvSpPr>
        <dsp:cNvPr id="0" name=""/>
        <dsp:cNvSpPr/>
      </dsp:nvSpPr>
      <dsp:spPr>
        <a:xfrm>
          <a:off x="6187521" y="1414051"/>
          <a:ext cx="1207740" cy="91255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이용자</a:t>
          </a:r>
          <a:endParaRPr lang="en-GB" sz="1900" kern="1200" dirty="0"/>
        </a:p>
      </dsp:txBody>
      <dsp:txXfrm>
        <a:off x="6301250" y="1649795"/>
        <a:ext cx="724644" cy="50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B355A-B783-40D8-B608-2875511A82C0}">
      <dsp:nvSpPr>
        <dsp:cNvPr id="0" name=""/>
        <dsp:cNvSpPr/>
      </dsp:nvSpPr>
      <dsp:spPr>
        <a:xfrm>
          <a:off x="2592287" y="1296142"/>
          <a:ext cx="912980" cy="50721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>
        <a:off x="2607143" y="1310998"/>
        <a:ext cx="883268" cy="477499"/>
      </dsp:txXfrm>
    </dsp:sp>
    <dsp:sp modelId="{F4D594DC-2CFE-46B4-A747-8BDB272F79C7}">
      <dsp:nvSpPr>
        <dsp:cNvPr id="0" name=""/>
        <dsp:cNvSpPr/>
      </dsp:nvSpPr>
      <dsp:spPr>
        <a:xfrm>
          <a:off x="2592291" y="1368151"/>
          <a:ext cx="912980" cy="50721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>
        <a:off x="2607147" y="1383007"/>
        <a:ext cx="883268" cy="477499"/>
      </dsp:txXfrm>
    </dsp:sp>
    <dsp:sp modelId="{F4757CD6-3011-462D-A814-33751B5DA211}">
      <dsp:nvSpPr>
        <dsp:cNvPr id="0" name=""/>
        <dsp:cNvSpPr/>
      </dsp:nvSpPr>
      <dsp:spPr>
        <a:xfrm>
          <a:off x="2233895" y="2155647"/>
          <a:ext cx="380408" cy="380408"/>
        </a:xfrm>
        <a:prstGeom prst="triangl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74E98-B550-465A-A9B8-ECAE259672D3}">
      <dsp:nvSpPr>
        <dsp:cNvPr id="0" name=""/>
        <dsp:cNvSpPr/>
      </dsp:nvSpPr>
      <dsp:spPr>
        <a:xfrm rot="21360000">
          <a:off x="1282526" y="1992638"/>
          <a:ext cx="2283147" cy="15965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CDDD6-AD92-412D-AF0B-156B53DFE79C}">
      <dsp:nvSpPr>
        <dsp:cNvPr id="0" name=""/>
        <dsp:cNvSpPr/>
      </dsp:nvSpPr>
      <dsp:spPr>
        <a:xfrm rot="21360000">
          <a:off x="1283887" y="1593466"/>
          <a:ext cx="910954" cy="4244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1304605" y="1614184"/>
        <a:ext cx="869518" cy="382975"/>
      </dsp:txXfrm>
    </dsp:sp>
    <dsp:sp modelId="{8D436605-E6B6-4DA4-879C-6107BAFFA2AD}">
      <dsp:nvSpPr>
        <dsp:cNvPr id="0" name=""/>
        <dsp:cNvSpPr/>
      </dsp:nvSpPr>
      <dsp:spPr>
        <a:xfrm rot="21360000">
          <a:off x="1250919" y="1136975"/>
          <a:ext cx="910954" cy="4244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1271637" y="1157693"/>
        <a:ext cx="869518" cy="382975"/>
      </dsp:txXfrm>
    </dsp:sp>
    <dsp:sp modelId="{491DEEDB-E168-4D03-B8CA-52E7F1D5BE09}">
      <dsp:nvSpPr>
        <dsp:cNvPr id="0" name=""/>
        <dsp:cNvSpPr/>
      </dsp:nvSpPr>
      <dsp:spPr>
        <a:xfrm rot="21360000">
          <a:off x="1217950" y="690630"/>
          <a:ext cx="910954" cy="4244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1238668" y="711348"/>
        <a:ext cx="869518" cy="38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D6A8-6481-4089-9F26-60FE2DB7202A}" type="datetimeFigureOut">
              <a:rPr lang="en-GB" smtClean="0"/>
              <a:pPr/>
              <a:t>23/09/2012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164CE-3804-4589-9B13-BEFF3F75D6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20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5749-1F3F-45E8-A70F-E6B13F577CBB}" type="datetimeFigureOut">
              <a:rPr lang="en-GB" smtClean="0"/>
              <a:pPr/>
              <a:t>23/09/2012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1CEC-C269-4571-B115-C156336BDE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7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7B6C-A627-4380-9C38-AE9A5239DBF3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3197-17FC-4FBE-9440-085C0BE7649A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EE-8AE5-49D6-AE45-D2ADEA21E294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 algn="ctr">
              <a:defRPr sz="4000" b="0"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</a:t>
            </a:r>
            <a:r>
              <a:rPr lang="ko-KR" altLang="en-US" dirty="0" smtClean="0"/>
              <a:t>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C7C2-59ED-4409-AACA-8CE1088B84ED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A4B3-4975-4EB5-AD96-F51C4F0D1801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A146-F071-4042-8E18-CEDDD5C7ED44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EA29-8F0B-41B1-8DB2-F40DF48A73B7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B16-FEA6-4457-A723-4134507F8EEE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DD87-4A59-417E-BC93-E2761D6C87C7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03F4FBA-2A48-4B7F-AD62-7DA407BB2473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24DC4A-29C3-454C-BEB7-CA111DE65BE9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or.kr/html/pr/news_view.asp?num=88&amp;page=1&amp;number=74" TargetMode="External"/><Relationship Id="rId2" Type="http://schemas.openxmlformats.org/officeDocument/2006/relationships/hyperlink" Target="http://ww2.bsa.org/country/News%20and%20Events/News%20Archives/global/05152012-idc-globalpiracystudy.asp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bsa.org/globalpiracy2010/methodology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o.gov/new.items/d10423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2043680"/>
            <a:ext cx="8077200" cy="1673352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HY각헤드라인M" pitchFamily="18" charset="-127"/>
                <a:ea typeface="HY각헤드라인M" pitchFamily="18" charset="-127"/>
              </a:rPr>
              <a:t>저작권 제도와 국회의 역할</a:t>
            </a:r>
            <a:endParaRPr lang="ko-KR" altLang="en-US" dirty="0"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73325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Times New Roman" pitchFamily="18" charset="0"/>
                <a:ea typeface="HY각헤드라인M" pitchFamily="18" charset="-127"/>
                <a:cs typeface="Times New Roman" pitchFamily="18" charset="0"/>
              </a:rPr>
              <a:t>남희섭 </a:t>
            </a:r>
            <a:r>
              <a:rPr lang="en-US" altLang="ko-KR" sz="2000" dirty="0" smtClean="0">
                <a:latin typeface="Times New Roman" pitchFamily="18" charset="0"/>
                <a:ea typeface="HY각헤드라인M" pitchFamily="18" charset="-127"/>
                <a:cs typeface="Times New Roman" pitchFamily="18" charset="0"/>
              </a:rPr>
              <a:t>(hurips@gmail.com)</a:t>
            </a:r>
          </a:p>
          <a:p>
            <a:pPr algn="r"/>
            <a:r>
              <a:rPr lang="en-US" altLang="ko-KR" sz="2000" dirty="0" smtClean="0">
                <a:latin typeface="Times New Roman" pitchFamily="18" charset="0"/>
                <a:ea typeface="HY각헤드라인M" pitchFamily="18" charset="-127"/>
                <a:cs typeface="Times New Roman" pitchFamily="18" charset="0"/>
              </a:rPr>
              <a:t>2011. 9. 23.</a:t>
            </a:r>
            <a:endParaRPr lang="ko-KR" altLang="en-US" sz="2000" dirty="0">
              <a:latin typeface="Times New Roman" pitchFamily="18" charset="0"/>
              <a:ea typeface="HY각헤드라인M" pitchFamily="18" charset="-127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BF7-071E-4CFC-9C49-21B96F934D67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9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26E2-6531-40A5-9CDF-9AABA37C3A16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187624" y="2276872"/>
            <a:ext cx="6966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저작권 침해로 인한 피해 규모 </a:t>
            </a:r>
            <a:r>
              <a:rPr lang="en-US" altLang="ko-KR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:</a:t>
            </a:r>
          </a:p>
          <a:p>
            <a:pPr algn="ctr"/>
            <a:endParaRPr lang="en-US" altLang="ko-KR" sz="4000" dirty="0" smtClean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  <a:p>
            <a:pPr algn="ctr"/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신뢰할 수 있나</a:t>
            </a:r>
            <a:r>
              <a:rPr lang="en-US" altLang="ko-KR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?</a:t>
            </a:r>
            <a:endParaRPr lang="en-GB" sz="3200" dirty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저작권 침해로 인한 피해 규모 산정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0304-E3DE-40AD-B7E6-76EE7C601200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1029" name="Picture 5" descr="한국저작권단체연합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3981619" cy="576064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84867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293-8DC8-4AB4-8121-132009D9FD4F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6150962" cy="566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한국저작권단체연합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2209610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359B-A0AA-4CE2-8E01-C04921D4F80A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8229600" cy="196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3050"/>
            <a:ext cx="7776865" cy="438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5817-0B9A-45F1-A173-80BA0A39526B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745" name="_x183448448" descr="EMB0000153074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742023" cy="1728192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747" name="_x183448448" descr="EMB000015307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916832"/>
            <a:ext cx="6756463" cy="4464496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1403648" y="2924944"/>
            <a:ext cx="453650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03648" y="5157192"/>
            <a:ext cx="47525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합법저작물 침해 규모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ko-KR" altLang="en-US" sz="4800" dirty="0" err="1" smtClean="0"/>
              <a:t>전환율</a:t>
            </a:r>
            <a:r>
              <a:rPr lang="en-US" altLang="ko-KR" sz="4800" dirty="0" smtClean="0"/>
              <a:t>: </a:t>
            </a:r>
            <a:r>
              <a:rPr lang="ko-KR" altLang="en-US" sz="4800" dirty="0" smtClean="0"/>
              <a:t>불법복제물 이용 </a:t>
            </a:r>
            <a:r>
              <a:rPr lang="en-US" altLang="ko-KR" sz="4800" dirty="0" smtClean="0">
                <a:sym typeface="Wingdings" pitchFamily="2" charset="2"/>
              </a:rPr>
              <a:t> </a:t>
            </a:r>
            <a:r>
              <a:rPr lang="ko-KR" altLang="en-US" sz="4800" dirty="0" smtClean="0">
                <a:sym typeface="Wingdings" pitchFamily="2" charset="2"/>
              </a:rPr>
              <a:t>합법저작물 이용</a:t>
            </a:r>
            <a:r>
              <a:rPr lang="en-US" altLang="ko-KR" sz="4800" dirty="0" smtClean="0">
                <a:sym typeface="Wingdings" pitchFamily="2" charset="2"/>
              </a:rPr>
              <a:t/>
            </a:r>
            <a:br>
              <a:rPr lang="en-US" altLang="ko-KR" sz="4800" dirty="0" smtClean="0">
                <a:sym typeface="Wingdings" pitchFamily="2" charset="2"/>
              </a:rPr>
            </a:br>
            <a:endParaRPr lang="en-US" altLang="ko-KR" sz="4800" dirty="0" smtClean="0">
              <a:sym typeface="Wingdings" pitchFamily="2" charset="2"/>
            </a:endParaRPr>
          </a:p>
          <a:p>
            <a:pPr fontAlgn="base"/>
            <a:r>
              <a:rPr lang="ko-KR" altLang="en-US" sz="4800" dirty="0" smtClean="0"/>
              <a:t>전국 </a:t>
            </a:r>
            <a:r>
              <a:rPr lang="en-US" altLang="ko-KR" sz="4800" dirty="0" smtClean="0"/>
              <a:t>16</a:t>
            </a:r>
            <a:r>
              <a:rPr lang="ko-KR" altLang="en-US" sz="4800" dirty="0" smtClean="0"/>
              <a:t>개 시도의 만</a:t>
            </a:r>
            <a:r>
              <a:rPr lang="en-US" altLang="ko-KR" sz="4800" dirty="0" smtClean="0"/>
              <a:t>13~69</a:t>
            </a:r>
            <a:r>
              <a:rPr lang="ko-KR" altLang="en-US" sz="4800" dirty="0" smtClean="0"/>
              <a:t>세 </a:t>
            </a:r>
            <a:r>
              <a:rPr lang="en-US" altLang="ko-KR" sz="4800" dirty="0" smtClean="0"/>
              <a:t>6,800</a:t>
            </a:r>
            <a:r>
              <a:rPr lang="ko-KR" altLang="en-US" sz="4800" dirty="0" smtClean="0"/>
              <a:t>명 대상 설문 조사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800" dirty="0" smtClean="0"/>
          </a:p>
          <a:p>
            <a:pPr fontAlgn="base"/>
            <a:r>
              <a:rPr lang="ko-KR" altLang="en-US" sz="4800" dirty="0" smtClean="0"/>
              <a:t>구체적인 설문내용은 비공개 </a:t>
            </a:r>
            <a:r>
              <a:rPr lang="en-US" altLang="ko-KR" sz="4800" dirty="0" smtClean="0"/>
              <a:t>: “</a:t>
            </a:r>
            <a:r>
              <a:rPr lang="ko-KR" altLang="en-US" sz="4800" dirty="0" smtClean="0"/>
              <a:t>불법복제물 사용경험이 있는가</a:t>
            </a:r>
            <a:r>
              <a:rPr lang="en-US" altLang="ko-KR" sz="4800" dirty="0" smtClean="0"/>
              <a:t>? </a:t>
            </a:r>
            <a:r>
              <a:rPr lang="ko-KR" altLang="en-US" sz="4800" dirty="0" smtClean="0"/>
              <a:t>정품으로 구입할 의사가 있었으나 불법복제물의 이용으로 구입하지 않게 된 것은 얼마나 됩니까”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en-US" altLang="ko-KR" sz="4800" dirty="0" smtClean="0"/>
          </a:p>
          <a:p>
            <a:pPr fontAlgn="base"/>
            <a:r>
              <a:rPr lang="ko-KR" altLang="en-US" sz="4800" dirty="0" err="1" smtClean="0"/>
              <a:t>전환율</a:t>
            </a:r>
            <a:endParaRPr lang="en-US" altLang="ko-KR" sz="4800" dirty="0" smtClean="0"/>
          </a:p>
          <a:p>
            <a:pPr lvl="1" fontAlgn="base"/>
            <a:r>
              <a:rPr lang="ko-KR" altLang="en-US" sz="4200" dirty="0" smtClean="0"/>
              <a:t>음악 </a:t>
            </a:r>
            <a:r>
              <a:rPr lang="en-US" altLang="ko-KR" sz="4200" dirty="0" smtClean="0"/>
              <a:t>69.7%</a:t>
            </a:r>
          </a:p>
          <a:p>
            <a:pPr lvl="1" fontAlgn="base"/>
            <a:r>
              <a:rPr lang="ko-KR" altLang="en-US" sz="4200" dirty="0" smtClean="0"/>
              <a:t>영화 </a:t>
            </a:r>
            <a:r>
              <a:rPr lang="en-US" altLang="ko-KR" sz="4200" dirty="0" smtClean="0"/>
              <a:t>43.6%</a:t>
            </a:r>
          </a:p>
          <a:p>
            <a:pPr lvl="1" fontAlgn="base"/>
            <a:r>
              <a:rPr lang="ko-KR" altLang="en-US" sz="4200" dirty="0" smtClean="0"/>
              <a:t>방송 </a:t>
            </a:r>
            <a:r>
              <a:rPr lang="en-US" altLang="ko-KR" sz="4200" dirty="0" smtClean="0"/>
              <a:t>23.4%</a:t>
            </a:r>
          </a:p>
          <a:p>
            <a:pPr lvl="1" fontAlgn="base"/>
            <a:r>
              <a:rPr lang="ko-KR" altLang="en-US" sz="4200" dirty="0" smtClean="0"/>
              <a:t>출판 </a:t>
            </a:r>
            <a:r>
              <a:rPr lang="en-US" altLang="ko-KR" sz="4200" dirty="0" smtClean="0"/>
              <a:t>34.7%</a:t>
            </a:r>
          </a:p>
          <a:p>
            <a:pPr lvl="1" fontAlgn="base"/>
            <a:r>
              <a:rPr lang="ko-KR" altLang="en-US" sz="4200" dirty="0" smtClean="0"/>
              <a:t>게임 </a:t>
            </a:r>
            <a:r>
              <a:rPr lang="en-US" altLang="ko-KR" sz="4200" dirty="0" smtClean="0"/>
              <a:t>48.2%</a:t>
            </a:r>
          </a:p>
          <a:p>
            <a:pPr lvl="1" fontAlgn="base"/>
            <a:r>
              <a:rPr lang="ko-KR" altLang="en-US" sz="4200" dirty="0" smtClean="0"/>
              <a:t>전체 평균 </a:t>
            </a:r>
            <a:r>
              <a:rPr lang="en-US" altLang="ko-KR" sz="4200" dirty="0" smtClean="0"/>
              <a:t>55.6%.</a:t>
            </a:r>
            <a:endParaRPr lang="en-GB" sz="4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7FFF-DDDE-42FA-A1F1-3BBE922EEA6F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D55C-F0CA-4832-8986-91F80643C558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516713" cy="683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DFE-C925-4EFD-9C4A-9FDABEBB5AE9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833438"/>
            <a:ext cx="53911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v. SPC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BSA Global Software Piracy Study 2011</a:t>
            </a:r>
            <a:endParaRPr lang="en-US" dirty="0" smtClean="0"/>
          </a:p>
          <a:p>
            <a:pPr lvl="1"/>
            <a:r>
              <a:rPr lang="en-US" altLang="ko-KR" dirty="0" smtClean="0"/>
              <a:t>2011</a:t>
            </a:r>
            <a:r>
              <a:rPr lang="ko-KR" altLang="en-US" dirty="0" smtClean="0"/>
              <a:t>년 불법복제 손실액이 전년 대비 약 </a:t>
            </a:r>
            <a:r>
              <a:rPr lang="en-US" altLang="ko-KR" dirty="0" smtClean="0"/>
              <a:t>420</a:t>
            </a:r>
            <a:r>
              <a:rPr lang="ko-KR" altLang="en-US" dirty="0" smtClean="0"/>
              <a:t>억 원 증가한 약 </a:t>
            </a:r>
            <a:r>
              <a:rPr lang="en-US" altLang="ko-KR" dirty="0" smtClean="0"/>
              <a:t>8</a:t>
            </a:r>
            <a:r>
              <a:rPr lang="ko-KR" altLang="en-US" dirty="0" smtClean="0"/>
              <a:t>천 </a:t>
            </a:r>
            <a:r>
              <a:rPr lang="en-US" altLang="ko-KR" dirty="0" smtClean="0"/>
              <a:t>9</a:t>
            </a:r>
            <a:r>
              <a:rPr lang="ko-KR" altLang="en-US" dirty="0" smtClean="0"/>
              <a:t>백억 원으로 증가</a:t>
            </a:r>
            <a:r>
              <a:rPr lang="en-US" altLang="ko-KR" dirty="0" smtClean="0"/>
              <a:t>(</a:t>
            </a:r>
            <a:r>
              <a:rPr lang="ko-KR" altLang="en-US" dirty="0" smtClean="0"/>
              <a:t>역대 최대규모</a:t>
            </a:r>
            <a:r>
              <a:rPr lang="en-US" altLang="ko-KR" dirty="0" smtClean="0"/>
              <a:t>) </a:t>
            </a: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ko-KR" altLang="en-US" dirty="0" smtClean="0"/>
              <a:t>국내 경제 규모의 확대와 </a:t>
            </a:r>
            <a:r>
              <a:rPr lang="ko-KR" altLang="en-US" dirty="0" smtClean="0">
                <a:solidFill>
                  <a:srgbClr val="FF0000"/>
                </a:solidFill>
              </a:rPr>
              <a:t>고가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高價</a:t>
            </a:r>
            <a:r>
              <a:rPr lang="en-US" altLang="ko-KR" dirty="0" smtClean="0">
                <a:solidFill>
                  <a:srgbClr val="FF0000"/>
                </a:solidFill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</a:rPr>
              <a:t>소프트웨어 불법복제 증가</a:t>
            </a:r>
            <a:r>
              <a:rPr lang="ko-KR" altLang="en-US" dirty="0" smtClean="0"/>
              <a:t>가 원인</a:t>
            </a:r>
            <a:r>
              <a:rPr lang="en-US" altLang="ko-KR" dirty="0" smtClean="0"/>
              <a:t>. </a:t>
            </a:r>
          </a:p>
          <a:p>
            <a:r>
              <a:rPr lang="en-US" dirty="0" smtClean="0">
                <a:hlinkClick r:id="rId3"/>
              </a:rPr>
              <a:t>SPC </a:t>
            </a:r>
            <a:r>
              <a:rPr lang="ko-KR" altLang="en-US" dirty="0" smtClean="0">
                <a:hlinkClick r:id="rId3"/>
              </a:rPr>
              <a:t>보도자료</a:t>
            </a:r>
            <a:endParaRPr lang="en-US" dirty="0" smtClean="0"/>
          </a:p>
          <a:p>
            <a:pPr lvl="1"/>
            <a:r>
              <a:rPr lang="en-US" altLang="ko-KR" dirty="0" smtClean="0"/>
              <a:t>2011</a:t>
            </a:r>
            <a:r>
              <a:rPr lang="ko-KR" altLang="en-US" dirty="0" smtClean="0"/>
              <a:t>년 적발된 </a:t>
            </a:r>
            <a:r>
              <a:rPr lang="en-US" altLang="ko-KR" dirty="0" smtClean="0"/>
              <a:t>SW </a:t>
            </a:r>
            <a:r>
              <a:rPr lang="ko-KR" altLang="en-US" dirty="0" smtClean="0"/>
              <a:t>온라인 불법복제 게시물 수는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95,936</a:t>
            </a:r>
            <a:r>
              <a:rPr lang="ko-KR" altLang="en-US" dirty="0" smtClean="0"/>
              <a:t>개로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(101,974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 </a:t>
            </a:r>
            <a:r>
              <a:rPr lang="ko-KR" altLang="en-US" dirty="0" smtClean="0"/>
              <a:t>대비 </a:t>
            </a:r>
            <a:r>
              <a:rPr lang="en-US" altLang="ko-KR" dirty="0" smtClean="0"/>
              <a:t>6% </a:t>
            </a:r>
            <a:r>
              <a:rPr lang="ko-KR" altLang="en-US" dirty="0" smtClean="0"/>
              <a:t>감소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olidFill>
                  <a:srgbClr val="FF0000"/>
                </a:solidFill>
              </a:rPr>
              <a:t>고가 </a:t>
            </a:r>
            <a:r>
              <a:rPr lang="en-US" altLang="ko-KR" dirty="0" smtClean="0">
                <a:solidFill>
                  <a:srgbClr val="FF0000"/>
                </a:solidFill>
              </a:rPr>
              <a:t>SW </a:t>
            </a:r>
            <a:r>
              <a:rPr lang="ko-KR" altLang="en-US" dirty="0" smtClean="0">
                <a:solidFill>
                  <a:srgbClr val="FF0000"/>
                </a:solidFill>
              </a:rPr>
              <a:t>제품 불법복제가 크게 감소</a:t>
            </a:r>
            <a:r>
              <a:rPr lang="ko-KR" altLang="en-US" dirty="0" smtClean="0"/>
              <a:t>한 데에 따른 것으로 드러났다</a:t>
            </a:r>
            <a:r>
              <a:rPr lang="en-US" altLang="ko-KR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3E43-0C73-4A1E-AF88-799E2A5387CA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v. </a:t>
            </a:r>
            <a:r>
              <a:rPr lang="en-US" dirty="0" err="1" smtClean="0"/>
              <a:t>ChinaLabs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BSA</a:t>
            </a:r>
          </a:p>
          <a:p>
            <a:pPr lvl="1"/>
            <a:r>
              <a:rPr lang="ko-KR" altLang="en-US" dirty="0" smtClean="0"/>
              <a:t>중국 소프트웨어 </a:t>
            </a:r>
            <a:r>
              <a:rPr lang="ko-KR" altLang="en-US" dirty="0" err="1" smtClean="0"/>
              <a:t>해적율</a:t>
            </a:r>
            <a:r>
              <a:rPr lang="en-US" altLang="ko-KR" dirty="0" smtClean="0"/>
              <a:t>(piracy rate): </a:t>
            </a:r>
            <a:r>
              <a:rPr lang="en-US" altLang="ko-KR" dirty="0" smtClean="0">
                <a:solidFill>
                  <a:srgbClr val="FF0000"/>
                </a:solidFill>
              </a:rPr>
              <a:t>77%</a:t>
            </a:r>
          </a:p>
          <a:p>
            <a:pPr lvl="1"/>
            <a:endParaRPr lang="en-US" altLang="ko-KR" dirty="0" smtClean="0"/>
          </a:p>
          <a:p>
            <a:r>
              <a:rPr lang="en-US" dirty="0" smtClean="0"/>
              <a:t>ChinaLabs.com</a:t>
            </a:r>
          </a:p>
          <a:p>
            <a:pPr lvl="1"/>
            <a:r>
              <a:rPr lang="ko-KR" altLang="en-US" dirty="0" smtClean="0"/>
              <a:t>중국</a:t>
            </a:r>
            <a:r>
              <a:rPr lang="en-US" dirty="0" smtClean="0"/>
              <a:t> </a:t>
            </a:r>
            <a:r>
              <a:rPr lang="ko-KR" altLang="en-US" dirty="0" smtClean="0"/>
              <a:t>정부의 용역을 받아 </a:t>
            </a:r>
            <a:r>
              <a:rPr lang="ko-KR" altLang="en-US" dirty="0" err="1" smtClean="0"/>
              <a:t>해적율</a:t>
            </a:r>
            <a:r>
              <a:rPr lang="ko-KR" altLang="en-US" dirty="0" smtClean="0"/>
              <a:t> 조사</a:t>
            </a:r>
            <a:endParaRPr lang="en-US" altLang="ko-KR" dirty="0" smtClean="0"/>
          </a:p>
          <a:p>
            <a:pPr lvl="1"/>
            <a:r>
              <a:rPr lang="en-US" dirty="0" smtClean="0"/>
              <a:t>2011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38%</a:t>
            </a:r>
            <a:r>
              <a:rPr lang="en-US" altLang="ko-KR" dirty="0" smtClean="0"/>
              <a:t> (2010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41%</a:t>
            </a:r>
            <a:r>
              <a:rPr lang="ko-KR" altLang="en-US" dirty="0" smtClean="0"/>
              <a:t>에 비해 감소</a:t>
            </a:r>
            <a:r>
              <a:rPr lang="en-US" altLang="ko-KR" dirty="0" smtClean="0"/>
              <a:t>)</a:t>
            </a:r>
          </a:p>
          <a:p>
            <a:pPr lvl="1"/>
            <a:r>
              <a:rPr lang="en-US" dirty="0" smtClean="0"/>
              <a:t>BSA</a:t>
            </a:r>
            <a:r>
              <a:rPr lang="ko-KR" altLang="en-US" dirty="0" smtClean="0"/>
              <a:t>는 개인 컴퓨터의 해적율만 반영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8C84-3330-4393-AB72-EB5CACDF7F1B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제도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5581-E9FC-4531-B7D0-A4D7BF4C1666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IDC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EF63-36A5-44D3-98CB-01F4D856088C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49247"/>
            <a:ext cx="5425975" cy="384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19672" y="155679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IDC - Methodology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IDC – </a:t>
            </a:r>
            <a:r>
              <a:rPr lang="ko-KR" altLang="en-US" dirty="0" smtClean="0"/>
              <a:t>얼마나 정확한가</a:t>
            </a:r>
            <a:r>
              <a:rPr lang="en-US" altLang="ko-K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해적율의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분모값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어느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 설치되어 있는 총 소프트웨어의 개수는 </a:t>
            </a:r>
            <a:r>
              <a:rPr lang="en-US" altLang="ko-KR" dirty="0" smtClean="0"/>
              <a:t>28</a:t>
            </a:r>
            <a:r>
              <a:rPr lang="ko-KR" altLang="en-US" dirty="0" smtClean="0"/>
              <a:t>개 국가의 총 </a:t>
            </a:r>
            <a:r>
              <a:rPr lang="en-US" altLang="ko-KR" dirty="0" smtClean="0"/>
              <a:t>6</a:t>
            </a:r>
            <a:r>
              <a:rPr lang="ko-KR" altLang="en-US" dirty="0" smtClean="0"/>
              <a:t>천명의 이용자가 실제로 자신의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 설치한 소프트웨어의 개수를 표본</a:t>
            </a:r>
          </a:p>
          <a:p>
            <a:pPr lvl="1"/>
            <a:r>
              <a:rPr lang="en-US" dirty="0" smtClean="0"/>
              <a:t>ITU (International Telecommunication Union)</a:t>
            </a:r>
            <a:r>
              <a:rPr lang="ko-KR" altLang="en-US" dirty="0" smtClean="0"/>
              <a:t>에서 발표한 신흥시장 척도값</a:t>
            </a:r>
            <a:r>
              <a:rPr lang="en-US" altLang="ko-KR" dirty="0" smtClean="0"/>
              <a:t>(</a:t>
            </a:r>
            <a:r>
              <a:rPr lang="en-US" dirty="0" smtClean="0"/>
              <a:t>ICT Development Index</a:t>
            </a:r>
            <a:r>
              <a:rPr lang="ko-KR" altLang="en-US" dirty="0" smtClean="0"/>
              <a:t>라고 함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적용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전 세계로 환산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해적율의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분자값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합법 소프트웨어의 전체 시장 가치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소프트웨어 </a:t>
            </a:r>
            <a:r>
              <a:rPr lang="ko-KR" altLang="en-US" dirty="0" err="1" smtClean="0"/>
              <a:t>유닛</a:t>
            </a:r>
            <a:r>
              <a:rPr lang="ko-KR" altLang="en-US" dirty="0" smtClean="0"/>
              <a:t> 평균 가격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1F79-45A4-492F-9E9D-3831A18A8A6D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GAO (</a:t>
            </a:r>
            <a:r>
              <a:rPr lang="ko-KR" altLang="en-US" dirty="0" smtClean="0"/>
              <a:t>미국연방회계감사원</a:t>
            </a:r>
            <a:r>
              <a:rPr lang="en-US" altLang="ko-KR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3400" dirty="0" smtClean="0"/>
              <a:t>GAO, Observations on Efforts to Quantify the Economic Effects of Counterfeit and Pirated  Goods (GA-10-423), April 2010 (</a:t>
            </a:r>
            <a:r>
              <a:rPr lang="en-GB" sz="3400" dirty="0" smtClean="0">
                <a:hlinkClick r:id="rId2"/>
              </a:rPr>
              <a:t>http://www.gao.gov/new.items/d10423.pdf</a:t>
            </a:r>
            <a:r>
              <a:rPr lang="en-GB" sz="3400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sz="4400" dirty="0" smtClean="0"/>
              <a:t>상표 위조품이나 저작권 </a:t>
            </a:r>
            <a:r>
              <a:rPr lang="ko-KR" altLang="en-US" sz="4400" dirty="0" err="1" smtClean="0"/>
              <a:t>해적품으로</a:t>
            </a:r>
            <a:r>
              <a:rPr lang="ko-KR" altLang="en-US" sz="4400" dirty="0" smtClean="0"/>
              <a:t> 인한 경제적 피해 규모는 해당 산업계 스스로 산출한 것으로 독립된 다른 기구에서 검토를 한 바 없고</a:t>
            </a:r>
            <a:r>
              <a:rPr lang="en-US" altLang="ko-KR" sz="4400" dirty="0" smtClean="0"/>
              <a:t>, </a:t>
            </a:r>
          </a:p>
          <a:p>
            <a:endParaRPr lang="en-US" altLang="ko-KR" sz="4400" dirty="0" smtClean="0"/>
          </a:p>
          <a:p>
            <a:r>
              <a:rPr lang="ko-KR" altLang="en-US" sz="4400" dirty="0" smtClean="0"/>
              <a:t>피해 규모 산정을 위한 기초 데이터나 방법론이 제대로 공개되지 않았다면서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신뢰성에 의문을 나타냄</a:t>
            </a:r>
            <a:r>
              <a:rPr lang="en-US" altLang="ko-KR" sz="4400" dirty="0" smtClean="0"/>
              <a:t>.</a:t>
            </a:r>
          </a:p>
          <a:p>
            <a:endParaRPr lang="en-US" altLang="ko-KR" sz="4400" dirty="0" smtClean="0"/>
          </a:p>
          <a:p>
            <a:r>
              <a:rPr lang="ko-KR" altLang="en-US" sz="4400" dirty="0" err="1" smtClean="0"/>
              <a:t>지재권자인</a:t>
            </a:r>
            <a:r>
              <a:rPr lang="ko-KR" altLang="en-US" sz="4400" dirty="0" smtClean="0"/>
              <a:t> 기업들은 자신의 피해 규모를 마사지하여</a:t>
            </a:r>
            <a:r>
              <a:rPr lang="en-US" altLang="ko-KR" sz="4400" dirty="0" smtClean="0"/>
              <a:t>(laundering) </a:t>
            </a:r>
            <a:r>
              <a:rPr lang="ko-KR" altLang="en-US" sz="4400" dirty="0" smtClean="0"/>
              <a:t>법 개정이나 지재권 집행의 강화에 이용하고 있다</a:t>
            </a:r>
            <a:r>
              <a:rPr lang="en-US" altLang="ko-KR" sz="4400" dirty="0" smtClean="0"/>
              <a:t>.</a:t>
            </a:r>
          </a:p>
          <a:p>
            <a:endParaRPr lang="en-US" altLang="ko-KR" sz="4400" dirty="0" smtClean="0"/>
          </a:p>
          <a:p>
            <a:r>
              <a:rPr lang="ko-KR" altLang="en-US" sz="4400" dirty="0" smtClean="0"/>
              <a:t>이들은 자신들의 추정치를 정부에 제출하고 이를 공식적인 증거인 것처럼 언론에 홍보함으로써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의심스러운 가정에 기초한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그리고 이해당사자들이 부풀린 자료에서 나온 수치들이 결국에는 </a:t>
            </a:r>
            <a:r>
              <a:rPr lang="en-US" altLang="ko-KR" sz="4400" dirty="0" smtClean="0"/>
              <a:t>“</a:t>
            </a:r>
            <a:r>
              <a:rPr lang="ko-KR" altLang="en-US" sz="4400" dirty="0" smtClean="0"/>
              <a:t>객관적</a:t>
            </a:r>
            <a:r>
              <a:rPr lang="en-US" altLang="ko-KR" sz="4400" dirty="0" smtClean="0"/>
              <a:t>”</a:t>
            </a:r>
            <a:r>
              <a:rPr lang="ko-KR" altLang="en-US" sz="4400" dirty="0" smtClean="0"/>
              <a:t>이란 외피를 쓰고 </a:t>
            </a:r>
            <a:r>
              <a:rPr lang="en-US" altLang="ko-KR" sz="4400" dirty="0" smtClean="0"/>
              <a:t>“</a:t>
            </a:r>
            <a:r>
              <a:rPr lang="ko-KR" altLang="en-US" sz="4400" dirty="0" smtClean="0"/>
              <a:t>실증적 타당성</a:t>
            </a:r>
            <a:r>
              <a:rPr lang="en-US" altLang="ko-KR" sz="4400" dirty="0" smtClean="0"/>
              <a:t>”</a:t>
            </a:r>
            <a:r>
              <a:rPr lang="ko-KR" altLang="en-US" sz="4400" dirty="0" smtClean="0"/>
              <a:t>을 획득한다고 지적한 바 있다</a:t>
            </a:r>
            <a:r>
              <a:rPr lang="en-US" altLang="ko-KR" sz="4400" dirty="0" smtClean="0"/>
              <a:t>.</a:t>
            </a:r>
            <a:endParaRPr lang="en-GB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F12-7C18-4194-AE27-DBAD473E3A83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1DF1-1EE0-44D0-B7D1-99417C3D2A6C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187624" y="2649106"/>
            <a:ext cx="6966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한국에만 </a:t>
            </a:r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존재하는 </a:t>
            </a:r>
            <a:endParaRPr lang="en-US" altLang="ko-KR" sz="4000" dirty="0" smtClean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  <a:p>
            <a:pPr algn="ctr"/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저작권 최대주의</a:t>
            </a:r>
            <a:endParaRPr lang="en-GB" sz="3200" dirty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en-US" altLang="ko-KR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23</a:t>
            </a:r>
            <a:r>
              <a:rPr lang="ko-KR" altLang="en-US" dirty="0" smtClean="0"/>
              <a:t>일 시행</a:t>
            </a:r>
            <a:r>
              <a:rPr lang="en-US" altLang="ko-KR" dirty="0" smtClean="0"/>
              <a:t>(</a:t>
            </a:r>
            <a:r>
              <a:rPr lang="ko-KR" altLang="en-US" dirty="0" smtClean="0"/>
              <a:t>세계 최초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내</a:t>
            </a:r>
            <a:r>
              <a:rPr lang="ko-KR" altLang="en-US" dirty="0"/>
              <a:t>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반복 침해 이용자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계정 정지 </a:t>
            </a:r>
            <a:r>
              <a:rPr lang="en-US" altLang="ko-KR" dirty="0" smtClean="0"/>
              <a:t>(6</a:t>
            </a:r>
            <a:r>
              <a:rPr lang="ko-KR" altLang="en-US" dirty="0" err="1" smtClean="0"/>
              <a:t>개월내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반복 침해 게시판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서비스 정지 </a:t>
            </a:r>
            <a:r>
              <a:rPr lang="en-US" altLang="ko-KR" dirty="0" smtClean="0"/>
              <a:t>(6</a:t>
            </a:r>
            <a:r>
              <a:rPr lang="ko-KR" altLang="en-US" dirty="0" err="1" smtClean="0"/>
              <a:t>개월내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권</a:t>
            </a:r>
            <a:r>
              <a:rPr lang="ko-KR" altLang="en-US" dirty="0"/>
              <a:t>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문화부 </a:t>
            </a:r>
            <a:r>
              <a:rPr lang="ko-KR" altLang="en-US" dirty="0" smtClean="0"/>
              <a:t>장관의 명령</a:t>
            </a:r>
            <a:r>
              <a:rPr lang="en-US" altLang="ko-KR" dirty="0" smtClean="0"/>
              <a:t>(§133</a:t>
            </a:r>
            <a:r>
              <a:rPr lang="ko-KR" altLang="en-US" dirty="0" smtClean="0"/>
              <a:t>의</a:t>
            </a:r>
            <a:r>
              <a:rPr lang="en-US" altLang="ko-KR" dirty="0" smtClean="0"/>
              <a:t>2)</a:t>
            </a:r>
          </a:p>
          <a:p>
            <a:pPr lvl="1"/>
            <a:r>
              <a:rPr lang="ko-KR" altLang="en-US" dirty="0" smtClean="0"/>
              <a:t>저작권위원회 시정권고</a:t>
            </a:r>
            <a:r>
              <a:rPr lang="en-US" altLang="ko-KR" dirty="0" smtClean="0"/>
              <a:t>(§133</a:t>
            </a:r>
            <a:r>
              <a:rPr lang="ko-KR" altLang="en-US" dirty="0" smtClean="0"/>
              <a:t>의</a:t>
            </a:r>
            <a:r>
              <a:rPr lang="en-US" altLang="ko-KR" dirty="0" smtClean="0"/>
              <a:t>3)</a:t>
            </a:r>
          </a:p>
          <a:p>
            <a:r>
              <a:rPr lang="ko-KR" altLang="en-US" dirty="0" smtClean="0"/>
              <a:t>게시판 삼진아웃은 유사한 </a:t>
            </a:r>
            <a:r>
              <a:rPr lang="ko-KR" altLang="en-US" dirty="0" err="1" smtClean="0"/>
              <a:t>입법예가</a:t>
            </a:r>
            <a:r>
              <a:rPr lang="ko-KR" altLang="en-US" dirty="0" smtClean="0"/>
              <a:t> 없음</a:t>
            </a:r>
            <a:r>
              <a:rPr lang="en-US" altLang="ko-KR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C53-DBFD-4731-A4E6-92832C32679A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en-US" altLang="ko-KR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저작권위원회 시정권고</a:t>
            </a:r>
            <a:endParaRPr lang="en-US" altLang="ko-KR" dirty="0" smtClean="0"/>
          </a:p>
          <a:p>
            <a:pPr lvl="1"/>
            <a:r>
              <a:rPr lang="en-US" dirty="0" smtClean="0"/>
              <a:t>2009. 7.~2010. 7.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65,118</a:t>
            </a:r>
            <a:r>
              <a:rPr lang="ko-KR" altLang="en-US" dirty="0" smtClean="0"/>
              <a:t>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경고 </a:t>
            </a:r>
            <a:r>
              <a:rPr lang="en-US" altLang="ko-KR" dirty="0" smtClean="0"/>
              <a:t>32,878</a:t>
            </a:r>
            <a:r>
              <a:rPr lang="ko-KR" altLang="en-US" dirty="0" smtClean="0"/>
              <a:t>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</a:t>
            </a:r>
            <a:r>
              <a:rPr lang="en-US" altLang="ko-KR" dirty="0" smtClean="0"/>
              <a:t>/</a:t>
            </a:r>
            <a:r>
              <a:rPr lang="ko-KR" altLang="en-US" dirty="0" smtClean="0"/>
              <a:t>전송중단 </a:t>
            </a:r>
            <a:r>
              <a:rPr lang="en-US" altLang="ko-KR" dirty="0" smtClean="0"/>
              <a:t>32,209</a:t>
            </a:r>
            <a:r>
              <a:rPr lang="ko-KR" altLang="en-US" dirty="0" smtClean="0"/>
              <a:t>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계정정지</a:t>
            </a:r>
            <a:r>
              <a:rPr lang="en-US" altLang="ko-KR" dirty="0" smtClean="0"/>
              <a:t> 31</a:t>
            </a:r>
            <a:r>
              <a:rPr lang="ko-KR" altLang="en-US" dirty="0" smtClean="0"/>
              <a:t>건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문화부장관의 조치</a:t>
            </a:r>
            <a:endParaRPr lang="en-US" altLang="ko-KR" dirty="0" smtClean="0"/>
          </a:p>
          <a:p>
            <a:pPr lvl="1"/>
            <a:r>
              <a:rPr lang="en-US" dirty="0" smtClean="0"/>
              <a:t>2010. 3. 11. </a:t>
            </a:r>
            <a:r>
              <a:rPr lang="en-US" dirty="0" smtClean="0">
                <a:sym typeface="Wingdings" pitchFamily="2" charset="2"/>
              </a:rPr>
              <a:t> 159</a:t>
            </a:r>
            <a:r>
              <a:rPr lang="ko-KR" altLang="en-US" dirty="0" smtClean="0">
                <a:sym typeface="Wingdings" pitchFamily="2" charset="2"/>
              </a:rPr>
              <a:t>건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2010. 6. 10.  157</a:t>
            </a:r>
            <a:r>
              <a:rPr lang="ko-KR" altLang="en-US" dirty="0" smtClean="0">
                <a:sym typeface="Wingdings" pitchFamily="2" charset="2"/>
              </a:rPr>
              <a:t>건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1432-711D-46AB-8082-3F4CD78AE9FA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ko-KR" altLang="en-US" dirty="0" smtClean="0"/>
              <a:t> </a:t>
            </a:r>
            <a:r>
              <a:rPr lang="en-US" altLang="ko-KR" dirty="0" smtClean="0"/>
              <a:t>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latinLnBrk="0"/>
            <a:r>
              <a:rPr lang="ko-KR" altLang="en-US" dirty="0" smtClean="0"/>
              <a:t>프랑스 문화부장관</a:t>
            </a:r>
            <a:endParaRPr lang="en-US" altLang="ko-KR" dirty="0" smtClean="0"/>
          </a:p>
          <a:p>
            <a:pPr lvl="1" eaLnBrk="0" latinLnBrk="0"/>
            <a:r>
              <a:rPr lang="en-GB" dirty="0" smtClean="0"/>
              <a:t>“I do not know what will become of the institution, but one thing is clear: HADOPI has not fulfilled its mission of developing legal downloads</a:t>
            </a:r>
            <a:r>
              <a:rPr lang="en-GB" dirty="0" smtClean="0"/>
              <a:t>,” … “</a:t>
            </a:r>
            <a:r>
              <a:rPr lang="en-GB" dirty="0" smtClean="0"/>
              <a:t>In financial terms, €12 million </a:t>
            </a:r>
            <a:r>
              <a:rPr lang="en-GB" dirty="0" smtClean="0"/>
              <a:t>a </a:t>
            </a:r>
            <a:r>
              <a:rPr lang="en-GB" dirty="0" smtClean="0"/>
              <a:t>year and 60 officers is expensive just to send a million emails</a:t>
            </a:r>
            <a:r>
              <a:rPr lang="en-GB" dirty="0" smtClean="0"/>
              <a:t>.”</a:t>
            </a:r>
          </a:p>
          <a:p>
            <a:pPr lvl="1" eaLnBrk="0" latinLnBrk="0"/>
            <a:endParaRPr lang="en-GB" dirty="0" smtClean="0"/>
          </a:p>
          <a:p>
            <a:pPr eaLnBrk="0" latinLnBrk="0"/>
            <a:r>
              <a:rPr lang="ko-KR" altLang="en-US" dirty="0" smtClean="0"/>
              <a:t>저작권법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102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pPr lvl="1" eaLnBrk="0" latinLnBrk="0"/>
            <a:r>
              <a:rPr lang="ko-KR" altLang="en-US" dirty="0" smtClean="0"/>
              <a:t>반복침해자의 계정을 해지하는 방침을 채택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합리적 이행 </a:t>
            </a:r>
            <a:r>
              <a:rPr lang="en-US" altLang="ko-KR" dirty="0" smtClean="0">
                <a:sym typeface="Wingdings" pitchFamily="2" charset="2"/>
              </a:rPr>
              <a:t> OSP </a:t>
            </a:r>
            <a:r>
              <a:rPr lang="ko-KR" altLang="en-US" dirty="0" smtClean="0">
                <a:sym typeface="Wingdings" pitchFamily="2" charset="2"/>
              </a:rPr>
              <a:t>면책</a:t>
            </a:r>
            <a:endParaRPr lang="en-GB" dirty="0" smtClean="0"/>
          </a:p>
          <a:p>
            <a:pPr eaLnBrk="0" latinLnBrk="0"/>
            <a:endParaRPr lang="en-GB" dirty="0">
              <a:ea typeface="Arial Unicode MS" pitchFamily="50" charset="-127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2549-AE15-4BF2-A39F-7504210E7293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기술조치 의무 </a:t>
            </a:r>
            <a:r>
              <a:rPr lang="en-US" altLang="ko-KR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</a:t>
            </a:r>
            <a:r>
              <a:rPr lang="ko-KR" altLang="en-US" dirty="0" smtClean="0"/>
              <a:t>특수한 유형의 온라인서비스제공자</a:t>
            </a:r>
            <a:r>
              <a:rPr lang="en-US" altLang="ko-KR" dirty="0" smtClean="0"/>
              <a:t>”: </a:t>
            </a:r>
            <a:r>
              <a:rPr lang="ko-KR" altLang="en-US" dirty="0" smtClean="0"/>
              <a:t>다른 사람들 상호 간에 컴퓨터를 이용하여 저작물 등을 전송하도록 하는 것을 주된 목적으로 하는 </a:t>
            </a:r>
            <a:r>
              <a:rPr lang="ko-KR" altLang="en-US" dirty="0" smtClean="0"/>
              <a:t>온라인서비스제공자</a:t>
            </a:r>
            <a:r>
              <a:rPr lang="en-US" altLang="ko-KR" dirty="0" smtClean="0"/>
              <a:t>(P2P, </a:t>
            </a:r>
            <a:r>
              <a:rPr lang="ko-KR" altLang="en-US" dirty="0" err="1" smtClean="0"/>
              <a:t>웹하드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권리자 요청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저작물의 불법 전송을 차단하는 기술적 조치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저작권법 제</a:t>
            </a:r>
            <a:r>
              <a:rPr lang="en-US" altLang="ko-KR" dirty="0" smtClean="0">
                <a:sym typeface="Wingdings" pitchFamily="2" charset="2"/>
              </a:rPr>
              <a:t>142</a:t>
            </a:r>
            <a:r>
              <a:rPr lang="ko-KR" altLang="en-US" dirty="0" smtClean="0">
                <a:sym typeface="Wingdings" pitchFamily="2" charset="2"/>
              </a:rPr>
              <a:t>조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3</a:t>
            </a:r>
            <a:r>
              <a:rPr lang="ko-KR" altLang="en-US" dirty="0" smtClean="0">
                <a:sym typeface="Wingdings" pitchFamily="2" charset="2"/>
              </a:rPr>
              <a:t>천만 이하의 과태료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4497-DBFD-41D9-B81A-ABDAB58A4CC9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기술조치 의무</a:t>
            </a:r>
            <a:r>
              <a:rPr lang="en-US" altLang="ko-KR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OSP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일반</a:t>
            </a:r>
            <a:r>
              <a:rPr lang="en-US" dirty="0" smtClean="0">
                <a:sym typeface="Wingdings" pitchFamily="2" charset="2"/>
              </a:rPr>
              <a:t> OSP / </a:t>
            </a:r>
            <a:r>
              <a:rPr lang="ko-KR" altLang="en-US" dirty="0" smtClean="0">
                <a:sym typeface="Wingdings" pitchFamily="2" charset="2"/>
              </a:rPr>
              <a:t>특수 </a:t>
            </a:r>
            <a:r>
              <a:rPr lang="en-US" altLang="ko-KR" dirty="0" smtClean="0">
                <a:sym typeface="Wingdings" pitchFamily="2" charset="2"/>
              </a:rPr>
              <a:t>OSP : </a:t>
            </a:r>
            <a:r>
              <a:rPr lang="ko-KR" altLang="en-US" dirty="0" smtClean="0">
                <a:sym typeface="Wingdings" pitchFamily="2" charset="2"/>
              </a:rPr>
              <a:t>한국 이외에 어떤 나라도 이런 구분을 하지 않음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  <a:p>
            <a:r>
              <a:rPr lang="ko-KR" altLang="en-US" dirty="0" smtClean="0">
                <a:sym typeface="Wingdings" pitchFamily="2" charset="2"/>
              </a:rPr>
              <a:t>서비스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ko-KR" altLang="en-US" dirty="0" smtClean="0">
                <a:sym typeface="Wingdings" pitchFamily="2" charset="2"/>
              </a:rPr>
              <a:t>협정</a:t>
            </a:r>
            <a:r>
              <a:rPr lang="en-US" altLang="ko-KR" dirty="0" smtClean="0">
                <a:sym typeface="Wingdings" pitchFamily="2" charset="2"/>
              </a:rPr>
              <a:t>: </a:t>
            </a:r>
            <a:r>
              <a:rPr lang="ko-KR" altLang="en-US" dirty="0" smtClean="0">
                <a:sym typeface="Wingdings" pitchFamily="2" charset="2"/>
              </a:rPr>
              <a:t>내국민대우 의무 위반 소지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투자 협정</a:t>
            </a:r>
            <a:r>
              <a:rPr lang="en-US" altLang="ko-KR" dirty="0" smtClean="0">
                <a:sym typeface="Wingdings" pitchFamily="2" charset="2"/>
              </a:rPr>
              <a:t>: </a:t>
            </a:r>
            <a:r>
              <a:rPr lang="ko-KR" altLang="en-US" dirty="0" smtClean="0">
                <a:sym typeface="Wingdings" pitchFamily="2" charset="2"/>
              </a:rPr>
              <a:t>내국민대우 의무 위반 소지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한</a:t>
            </a:r>
            <a:r>
              <a:rPr lang="en-US" altLang="ko-KR" dirty="0" smtClean="0">
                <a:sym typeface="Wingdings" pitchFamily="2" charset="2"/>
              </a:rPr>
              <a:t>-EU FTA §10.66 </a:t>
            </a:r>
            <a:r>
              <a:rPr lang="ko-KR" altLang="en-US" dirty="0" smtClean="0">
                <a:sym typeface="Wingdings" pitchFamily="2" charset="2"/>
              </a:rPr>
              <a:t>위반 문제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Scarlet v. SABAM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SABAM v. </a:t>
            </a:r>
            <a:r>
              <a:rPr lang="en-US" dirty="0" err="1" smtClean="0">
                <a:sym typeface="Wingdings" pitchFamily="2" charset="2"/>
              </a:rPr>
              <a:t>Netlog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프랑스 대법원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독일 대법원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2E68-28AA-42B2-A687-60B4A03E346C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기술조치 의무</a:t>
            </a:r>
            <a:r>
              <a:rPr lang="en-US" altLang="ko-KR" dirty="0" smtClean="0"/>
              <a:t>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기술 조치 이행 여부는 누가 감시하나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저작권보호센터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문화부는 과태료만 부과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행정사무의 민간위탁과 그 한계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정부조직법 제</a:t>
            </a:r>
            <a:r>
              <a:rPr lang="en-US" altLang="ko-KR" dirty="0" smtClean="0"/>
              <a:t>6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요건</a:t>
            </a:r>
            <a:r>
              <a:rPr lang="en-US" altLang="ko-KR" dirty="0" smtClean="0"/>
              <a:t>: </a:t>
            </a:r>
            <a:r>
              <a:rPr lang="ko-KR" altLang="en-US" dirty="0" smtClean="0"/>
              <a:t>법령에 정하는 바에 따라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대상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국민의 권리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의무에 직접 관계되지 아니하는 사무만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BC06-71EE-48CF-9AE9-9AC92F8C1AEB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저작권의 </a:t>
            </a:r>
            <a:r>
              <a:rPr lang="ko-KR" altLang="en-US" dirty="0" smtClean="0"/>
              <a:t>보호 </a:t>
            </a:r>
            <a:r>
              <a:rPr lang="en-US" altLang="ko-KR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저작권자의 권리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저작재산권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복제권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공연권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공중송신권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전시권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배포권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대여권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차적 </a:t>
            </a:r>
            <a:r>
              <a:rPr lang="ko-KR" altLang="en-US" dirty="0" err="1" smtClean="0"/>
              <a:t>저작물작성권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저작인격권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공표권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성명표시권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동일성유지권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ko-KR" altLang="en-US" dirty="0" smtClean="0"/>
              <a:t>저작인접권자의 권리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실연자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성명표시권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동일성유지권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복제권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배포권</a:t>
            </a:r>
            <a:r>
              <a:rPr lang="en-US" altLang="ko-KR" dirty="0" smtClean="0"/>
              <a:t>, 		  </a:t>
            </a:r>
            <a:r>
              <a:rPr lang="ko-KR" altLang="en-US" dirty="0" err="1" smtClean="0"/>
              <a:t>대여권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공연권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방송권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전송권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보상금청구권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음반제작자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복제권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배포권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대여권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전송권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보상금청구권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방송사업자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복제권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동시중계방송권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공연권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데이터베이스제작자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복제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방송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전송</a:t>
            </a:r>
            <a:r>
              <a:rPr lang="ko-KR" altLang="en-US" dirty="0" err="1"/>
              <a:t>권</a:t>
            </a:r>
            <a:endParaRPr lang="en-US" altLang="ko-KR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D891-169C-44ED-A5FF-31B59438F1E7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웹하드</a:t>
            </a:r>
            <a:r>
              <a:rPr lang="ko-KR" altLang="en-US" dirty="0" smtClean="0"/>
              <a:t> 등록제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전기통신사업법 제</a:t>
            </a:r>
            <a:r>
              <a:rPr lang="en-US" altLang="ko-KR" dirty="0" smtClean="0"/>
              <a:t>22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특수한 유형의 부가통신사업자는 방송통신위원회에 등록해야 함</a:t>
            </a:r>
            <a:endParaRPr lang="en-US" altLang="ko-KR" dirty="0" smtClean="0"/>
          </a:p>
          <a:p>
            <a:r>
              <a:rPr lang="ko-KR" altLang="en-US" dirty="0" err="1" smtClean="0"/>
              <a:t>웹하드</a:t>
            </a:r>
            <a:r>
              <a:rPr lang="en-US" altLang="ko-KR" dirty="0" smtClean="0"/>
              <a:t>, P2P</a:t>
            </a:r>
            <a:r>
              <a:rPr lang="ko-KR" altLang="en-US" dirty="0" smtClean="0"/>
              <a:t>를 통한 불법 저작물</a:t>
            </a:r>
            <a:r>
              <a:rPr lang="en-US" altLang="ko-KR" dirty="0" smtClean="0">
                <a:latin typeface="Times New Roman"/>
                <a:cs typeface="Times New Roman"/>
              </a:rPr>
              <a:t>·</a:t>
            </a:r>
            <a:r>
              <a:rPr lang="ko-KR" altLang="en-US" dirty="0" smtClean="0">
                <a:latin typeface="Times New Roman"/>
                <a:cs typeface="Times New Roman"/>
              </a:rPr>
              <a:t>음란물</a:t>
            </a:r>
            <a:r>
              <a:rPr lang="ko-KR" altLang="en-US" dirty="0" smtClean="0"/>
              <a:t> 유통을 근절하려는 취지</a:t>
            </a:r>
            <a:endParaRPr lang="en-US" altLang="ko-KR" dirty="0" smtClean="0"/>
          </a:p>
          <a:p>
            <a:r>
              <a:rPr lang="en-US" altLang="ko-KR" dirty="0" smtClean="0"/>
              <a:t>77</a:t>
            </a:r>
            <a:r>
              <a:rPr lang="ko-KR" altLang="en-US" dirty="0" smtClean="0"/>
              <a:t>개 사업자</a:t>
            </a:r>
            <a:r>
              <a:rPr lang="en-US" altLang="ko-KR" dirty="0" smtClean="0"/>
              <a:t>, 107</a:t>
            </a:r>
            <a:r>
              <a:rPr lang="ko-KR" altLang="en-US" dirty="0" smtClean="0"/>
              <a:t>개 사이트가 등록</a:t>
            </a:r>
            <a:endParaRPr lang="en-US" altLang="ko-KR" dirty="0" smtClean="0"/>
          </a:p>
          <a:p>
            <a:r>
              <a:rPr lang="ko-KR" altLang="en-US" dirty="0" smtClean="0"/>
              <a:t>저작권위원회가 관리하고 있던 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158</a:t>
            </a:r>
            <a:r>
              <a:rPr lang="ko-KR" altLang="en-US" dirty="0" smtClean="0"/>
              <a:t>개 사업자</a:t>
            </a:r>
            <a:r>
              <a:rPr lang="en-US" altLang="ko-KR" dirty="0" smtClean="0"/>
              <a:t>, 228</a:t>
            </a:r>
            <a:r>
              <a:rPr lang="ko-KR" altLang="en-US" dirty="0" smtClean="0"/>
              <a:t>개 사이트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D194-211B-47CC-A167-3EC588316E6A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2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웹하드</a:t>
            </a:r>
            <a:r>
              <a:rPr lang="ko-KR" altLang="en-US" dirty="0" smtClean="0"/>
              <a:t> 등록제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등록요건</a:t>
            </a:r>
            <a:endParaRPr lang="en-US" altLang="ko-KR" dirty="0"/>
          </a:p>
          <a:p>
            <a:pPr lvl="1"/>
            <a:r>
              <a:rPr lang="ko-KR" altLang="en-US" dirty="0"/>
              <a:t>법에서 요구하는 </a:t>
            </a:r>
            <a:r>
              <a:rPr lang="en-US" altLang="ko-KR" dirty="0" smtClean="0"/>
              <a:t>5</a:t>
            </a:r>
            <a:r>
              <a:rPr lang="ko-KR" altLang="en-US" dirty="0"/>
              <a:t>가지 기술적 조치 실시계획</a:t>
            </a:r>
            <a:endParaRPr lang="en-US" altLang="ko-KR" dirty="0"/>
          </a:p>
          <a:p>
            <a:pPr lvl="2"/>
            <a:r>
              <a:rPr lang="ko-KR" altLang="en-US" dirty="0" err="1"/>
              <a:t>청소년유해매체물</a:t>
            </a:r>
            <a:r>
              <a:rPr lang="ko-KR" altLang="en-US" dirty="0"/>
              <a:t> </a:t>
            </a:r>
            <a:r>
              <a:rPr lang="ko-KR" altLang="en-US" dirty="0" smtClean="0"/>
              <a:t>표시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청소년유해매체물의 </a:t>
            </a:r>
            <a:r>
              <a:rPr lang="ko-KR" altLang="en-US" dirty="0"/>
              <a:t>광고 </a:t>
            </a:r>
            <a:r>
              <a:rPr lang="ko-KR" altLang="en-US" dirty="0" smtClean="0"/>
              <a:t>금지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청소년 </a:t>
            </a:r>
            <a:r>
              <a:rPr lang="ko-KR" altLang="en-US" dirty="0"/>
              <a:t>보호책임자의 지정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정보통신망의 </a:t>
            </a:r>
            <a:r>
              <a:rPr lang="ko-KR" altLang="en-US" dirty="0"/>
              <a:t>안정성 확보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저작권법 </a:t>
            </a:r>
            <a:r>
              <a:rPr lang="ko-KR" altLang="en-US" dirty="0"/>
              <a:t>제</a:t>
            </a:r>
            <a:r>
              <a:rPr lang="en-US" altLang="ko-KR" dirty="0"/>
              <a:t>104</a:t>
            </a:r>
            <a:r>
              <a:rPr lang="ko-KR" altLang="en-US" dirty="0"/>
              <a:t>조의 기술적 조치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 smtClean="0"/>
              <a:t>시행령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음란물 </a:t>
            </a:r>
            <a:r>
              <a:rPr lang="ko-KR" altLang="en-US" dirty="0"/>
              <a:t>식별</a:t>
            </a:r>
            <a:r>
              <a:rPr lang="en-US" altLang="ko-KR" dirty="0"/>
              <a:t>/</a:t>
            </a:r>
            <a:r>
              <a:rPr lang="ko-KR" altLang="en-US" dirty="0"/>
              <a:t>유통방지</a:t>
            </a:r>
            <a:r>
              <a:rPr lang="en-US" altLang="ko-KR" dirty="0"/>
              <a:t>, </a:t>
            </a:r>
            <a:r>
              <a:rPr lang="ko-KR" altLang="en-US" dirty="0"/>
              <a:t>로그기록 </a:t>
            </a:r>
            <a:r>
              <a:rPr lang="en-US" altLang="ko-KR" dirty="0"/>
              <a:t>2</a:t>
            </a:r>
            <a:r>
              <a:rPr lang="ko-KR" altLang="en-US" dirty="0"/>
              <a:t>년 이상 보관</a:t>
            </a:r>
            <a:r>
              <a:rPr lang="en-US" altLang="ko-KR" dirty="0"/>
              <a:t>, </a:t>
            </a:r>
            <a:r>
              <a:rPr lang="ko-KR" altLang="en-US" dirty="0"/>
              <a:t>저작권자 보상 절차 및 이행 계획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r>
              <a:rPr lang="ko-KR" altLang="en-US" dirty="0" smtClean="0"/>
              <a:t>최소한 </a:t>
            </a:r>
            <a:r>
              <a:rPr lang="en-US" altLang="ko-KR" dirty="0"/>
              <a:t>6</a:t>
            </a:r>
            <a:r>
              <a:rPr lang="ko-KR" altLang="en-US" dirty="0"/>
              <a:t>개의 등록요건은 위임입법의 한계를 일탈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F21-5DFB-44F5-AE9D-4CE13CF2154A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2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6ED-2DD3-446D-B690-806B96A716D6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187624" y="2649106"/>
            <a:ext cx="696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접속 차단</a:t>
            </a:r>
            <a:endParaRPr lang="en-GB" sz="3200" dirty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이미지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42" y="1340768"/>
            <a:ext cx="9167642" cy="45365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7E4D-E737-4317-AE81-469E78A61C9C}" type="datetime1">
              <a:rPr lang="ko-KR" altLang="en-US" smtClean="0"/>
              <a:t>2012-09-23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6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온라인 해적 방지법</a:t>
            </a:r>
            <a:r>
              <a:rPr lang="en-US" altLang="ko-KR" dirty="0" smtClean="0"/>
              <a:t>(Stop Online Piracy Act)</a:t>
            </a:r>
          </a:p>
          <a:p>
            <a:pPr lvl="1"/>
            <a:r>
              <a:rPr lang="ko-KR" altLang="en-US" dirty="0" smtClean="0">
                <a:solidFill>
                  <a:srgbClr val="C00000"/>
                </a:solidFill>
              </a:rPr>
              <a:t>해외 인터넷 사이트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국내 인터넷 사이트가 아닌 인터넷 사이트</a:t>
            </a:r>
            <a:endParaRPr lang="en-US" altLang="ko-KR" dirty="0" smtClean="0"/>
          </a:p>
          <a:p>
            <a:pPr lvl="1"/>
            <a:r>
              <a:rPr lang="ko-KR" altLang="en-US" dirty="0" smtClean="0">
                <a:solidFill>
                  <a:srgbClr val="C00000"/>
                </a:solidFill>
              </a:rPr>
              <a:t>국내 인터넷 사이트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해당 사이트의 도메인 이름 등록기관 또는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주소의 할당기관이 미국 내에 있는 사이트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SOPA (1)</a:t>
            </a:r>
            <a:endParaRPr lang="en-GB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D08B-1AF4-4E52-816D-3647425EF575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62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온라인 해적 방지법</a:t>
            </a:r>
            <a:r>
              <a:rPr lang="en-US" altLang="ko-KR" dirty="0" smtClean="0"/>
              <a:t>(Stop Online Piracy Act)</a:t>
            </a:r>
          </a:p>
          <a:p>
            <a:pPr lvl="1"/>
            <a:r>
              <a:rPr lang="ko-KR" altLang="en-US" dirty="0" smtClean="0">
                <a:solidFill>
                  <a:srgbClr val="C00000"/>
                </a:solidFill>
              </a:rPr>
              <a:t>해외 침해 사이트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2"/>
            <a:r>
              <a:rPr lang="ko-KR" altLang="en-US" dirty="0" smtClean="0"/>
              <a:t>해당 사이트 또는 사이트의 일부가 미국을 겨냥</a:t>
            </a:r>
            <a:r>
              <a:rPr lang="en-US" altLang="ko-KR" dirty="0" smtClean="0"/>
              <a:t>(US-directed)</a:t>
            </a:r>
            <a:r>
              <a:rPr lang="ko-KR" altLang="en-US" dirty="0" smtClean="0"/>
              <a:t>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미국인이 사용한 경우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미국 형법 위반</a:t>
            </a:r>
            <a:r>
              <a:rPr lang="en-US" altLang="ko-KR" dirty="0" smtClean="0"/>
              <a:t>(</a:t>
            </a:r>
            <a:r>
              <a:rPr lang="ko-KR" altLang="en-US" dirty="0" smtClean="0"/>
              <a:t>위조 라벨</a:t>
            </a:r>
            <a:r>
              <a:rPr lang="en-US" altLang="ko-KR" dirty="0" smtClean="0"/>
              <a:t>/</a:t>
            </a:r>
            <a:r>
              <a:rPr lang="ko-KR" altLang="en-US" dirty="0" smtClean="0"/>
              <a:t>위조 서류 또는 포장의 밀거래</a:t>
            </a:r>
            <a:r>
              <a:rPr lang="en-US" altLang="ko-KR" dirty="0" smtClean="0"/>
              <a:t>(2318</a:t>
            </a:r>
            <a:r>
              <a:rPr lang="ko-KR" altLang="en-US" dirty="0" smtClean="0"/>
              <a:t>조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저작권 침해</a:t>
            </a:r>
            <a:r>
              <a:rPr lang="en-US" altLang="ko-KR" dirty="0" smtClean="0"/>
              <a:t>(2319</a:t>
            </a:r>
            <a:r>
              <a:rPr lang="ko-KR" altLang="en-US" dirty="0" smtClean="0"/>
              <a:t>조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음악 </a:t>
            </a:r>
            <a:r>
              <a:rPr lang="ko-KR" altLang="en-US" dirty="0" err="1" smtClean="0"/>
              <a:t>생실연의</a:t>
            </a:r>
            <a:r>
              <a:rPr lang="ko-KR" altLang="en-US" dirty="0" smtClean="0"/>
              <a:t> 무단 고정 및 밀거래</a:t>
            </a:r>
            <a:r>
              <a:rPr lang="en-US" altLang="ko-KR" dirty="0" smtClean="0"/>
              <a:t>(2319A</a:t>
            </a:r>
            <a:r>
              <a:rPr lang="ko-KR" altLang="en-US" dirty="0" smtClean="0"/>
              <a:t>조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캠코더 규정</a:t>
            </a:r>
            <a:r>
              <a:rPr lang="en-US" altLang="ko-KR" dirty="0" smtClean="0"/>
              <a:t>(2319B</a:t>
            </a:r>
            <a:r>
              <a:rPr lang="ko-KR" altLang="en-US" dirty="0" smtClean="0"/>
              <a:t>조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위조 상품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서비스 밀거래</a:t>
            </a:r>
            <a:r>
              <a:rPr lang="en-US" altLang="ko-KR" dirty="0" smtClean="0"/>
              <a:t>(2320</a:t>
            </a:r>
            <a:r>
              <a:rPr lang="ko-KR" altLang="en-US" dirty="0" smtClean="0"/>
              <a:t>조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영업비밀 침해</a:t>
            </a:r>
            <a:r>
              <a:rPr lang="en-US" altLang="ko-KR" dirty="0" smtClean="0"/>
              <a:t>(Chapter 90)) </a:t>
            </a:r>
            <a:r>
              <a:rPr lang="ko-KR" altLang="en-US" dirty="0" smtClean="0"/>
              <a:t>행위를 하거나 용이하게 하는 경우</a:t>
            </a:r>
            <a:r>
              <a:rPr lang="en-US" altLang="ko-KR" dirty="0" smtClean="0"/>
              <a:t>,</a:t>
            </a:r>
          </a:p>
          <a:p>
            <a:pPr lvl="2"/>
            <a:r>
              <a:rPr lang="ko-KR" altLang="en-US" dirty="0" smtClean="0"/>
              <a:t>해당 사이트가 국내 사이트라면 압수의 대상이 될 수 있는 사이트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SOPA (2)</a:t>
            </a:r>
            <a:endParaRPr lang="en-GB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2D44-3CD9-4CCC-9AF0-AF5D8BF63176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43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법무부장관의 조치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해외 인터넷  사이트의 도메인 이름 등록자 또는 해외 인터넷 사이트의 운영자를 상대로 소송 제기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법원은 해외 침해 사이트의 행위를 중단할 것을 명령</a:t>
            </a:r>
            <a:r>
              <a:rPr lang="en-US" altLang="ko-KR" dirty="0" smtClean="0"/>
              <a:t>(temporary restraining order, a preliminary injunction, or an injunction)</a:t>
            </a:r>
          </a:p>
          <a:p>
            <a:pPr lvl="1"/>
            <a:r>
              <a:rPr lang="ko-KR" altLang="en-US" dirty="0" smtClean="0"/>
              <a:t>법원의</a:t>
            </a:r>
            <a:r>
              <a:rPr lang="en-US" dirty="0" smtClean="0"/>
              <a:t> </a:t>
            </a:r>
            <a:r>
              <a:rPr lang="ko-KR" altLang="en-US" dirty="0" smtClean="0"/>
              <a:t>명령을 송달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SOPA(3)</a:t>
            </a:r>
            <a:endParaRPr lang="en-GB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19F-6C28-4306-B780-6452B26B0340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42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인터넷 서비스</a:t>
            </a:r>
            <a:r>
              <a:rPr lang="en-US" dirty="0" smtClean="0"/>
              <a:t> </a:t>
            </a:r>
            <a:r>
              <a:rPr lang="ko-KR" altLang="en-US" dirty="0" smtClean="0"/>
              <a:t>제공자의 의무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법원의 명령을 </a:t>
            </a:r>
            <a:r>
              <a:rPr lang="ko-KR" altLang="en-US" dirty="0" err="1" smtClean="0"/>
              <a:t>송달받은</a:t>
            </a:r>
            <a:r>
              <a:rPr lang="ko-KR" altLang="en-US" dirty="0" smtClean="0"/>
              <a:t> 인터넷 서비스 제공자는 미국 내 가입자가 해외 침해 사이트에 접속하지 못하도록 기술적인 조치를 취해야 함</a:t>
            </a:r>
            <a:r>
              <a:rPr lang="en-US" altLang="ko-KR" dirty="0" smtClean="0"/>
              <a:t>(5</a:t>
            </a:r>
            <a:r>
              <a:rPr lang="ko-KR" altLang="en-US" dirty="0" smtClean="0"/>
              <a:t>일 이내</a:t>
            </a:r>
            <a:r>
              <a:rPr lang="en-US" altLang="ko-KR" dirty="0" smtClean="0"/>
              <a:t>).</a:t>
            </a:r>
          </a:p>
          <a:p>
            <a:pPr lvl="1"/>
            <a:r>
              <a:rPr lang="ko-KR" altLang="en-US" dirty="0" smtClean="0"/>
              <a:t>해외 침해 사이트의 도메인 이름이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주소로 변환</a:t>
            </a:r>
            <a:r>
              <a:rPr lang="en-US" altLang="ko-KR" dirty="0" smtClean="0"/>
              <a:t>(resolving)</a:t>
            </a:r>
            <a:r>
              <a:rPr lang="ko-KR" altLang="en-US" dirty="0" smtClean="0"/>
              <a:t>되지 못하도록 하는 조치 포함</a:t>
            </a:r>
            <a:endParaRPr lang="en-US" altLang="ko-KR" dirty="0" smtClean="0"/>
          </a:p>
          <a:p>
            <a:r>
              <a:rPr lang="ko-KR" altLang="en-US" dirty="0" smtClean="0"/>
              <a:t>인터넷 검색 엔진의 의무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해외 침해 사이트에 직접 연결되는 하이퍼텍스트 링크 제공 중단</a:t>
            </a:r>
            <a:r>
              <a:rPr lang="en-US" altLang="ko-KR" dirty="0" smtClean="0"/>
              <a:t>(5</a:t>
            </a:r>
            <a:r>
              <a:rPr lang="ko-KR" altLang="en-US" dirty="0" smtClean="0"/>
              <a:t>일 이내</a:t>
            </a:r>
            <a:r>
              <a:rPr lang="en-US" altLang="ko-KR" dirty="0" smtClean="0"/>
              <a:t>)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SOPA(4)</a:t>
            </a:r>
            <a:endParaRPr lang="en-GB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49DC-0A34-47EE-A596-4FD49327ED05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인터넷 광고 서비스 제공자의 의무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해외 침해 사이트에 대한 광고 중단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광고에 대한 대가의 수령 또는 제공 중단</a:t>
            </a:r>
            <a:endParaRPr lang="en-US" altLang="ko-KR" dirty="0" smtClean="0"/>
          </a:p>
          <a:p>
            <a:r>
              <a:rPr lang="ko-KR" altLang="en-US" dirty="0" smtClean="0"/>
              <a:t>우회 방지 조치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법무부장관은 인터넷 서비스 제공자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인터넷 검색 엔진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인터넷 검색 서비스 제공자의 조치를 우회하도록 고안된 장치 또는 서비스를 제공하는 자를 상대로 금지청구 소송을 제기</a:t>
            </a:r>
            <a:endParaRPr lang="en-US" altLang="ko-KR" dirty="0" smtClean="0"/>
          </a:p>
          <a:p>
            <a:pPr lvl="1"/>
            <a:r>
              <a:rPr lang="ko-KR" altLang="en-US" dirty="0" smtClean="0">
                <a:solidFill>
                  <a:srgbClr val="C00000"/>
                </a:solidFill>
              </a:rPr>
              <a:t>우회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해당 도메인 이름의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주소로 변환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유사한 침해 행위를 제공하는 다른 인터넷 사이트의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주소로 변환하는 것</a:t>
            </a:r>
            <a:r>
              <a:rPr lang="en-US" altLang="ko-KR" dirty="0" smtClean="0"/>
              <a:t>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SOPA(5)</a:t>
            </a:r>
            <a:endParaRPr lang="en-GB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B031-0A3E-4489-9EB8-8E99DC4BD4E5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28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미국 </a:t>
            </a:r>
            <a:r>
              <a:rPr lang="ko-KR" altLang="en-US" dirty="0" err="1" smtClean="0"/>
              <a:t>지적재산의</a:t>
            </a:r>
            <a:r>
              <a:rPr lang="ko-KR" altLang="en-US" dirty="0" smtClean="0"/>
              <a:t> 도적질을 주목적으로 하는 인터넷 사이트에 대한 조치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저작권 침해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기술적보호조치</a:t>
            </a:r>
            <a:r>
              <a:rPr lang="en-US" altLang="ko-KR" dirty="0" smtClean="0"/>
              <a:t>(TPM) </a:t>
            </a:r>
            <a:r>
              <a:rPr lang="ko-KR" altLang="en-US" dirty="0" smtClean="0"/>
              <a:t>우회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상표권 침해를 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가능하게 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용이하게 하는 것을 주목적으로 하는 사이트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지재권자의</a:t>
            </a:r>
            <a:r>
              <a:rPr lang="ko-KR" altLang="en-US" dirty="0" smtClean="0"/>
              <a:t> 통지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지불 네트워크 제공자는 지불 거래를 중단해야 하고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광고 서비스 제공자는 광고를 중단하고 광고에 대한 대가 수령을 중단해야 함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SOPA(6)</a:t>
            </a:r>
            <a:endParaRPr lang="en-GB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D0F3-1FCE-4579-A743-71F47D925B33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78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저작권의 보호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140749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3CE4-447E-46DE-837D-23DD3BC11607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8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자경단 조항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자발적 조치에 대한 면책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서비스 제공자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인터넷 검색 엔진 등이</a:t>
            </a:r>
            <a:r>
              <a:rPr lang="en-US" altLang="ko-KR" dirty="0" smtClean="0"/>
              <a:t>,</a:t>
            </a:r>
          </a:p>
          <a:p>
            <a:pPr lvl="1"/>
            <a:r>
              <a:rPr lang="en-US" altLang="ko-KR" dirty="0" smtClean="0"/>
              <a:t>(1) </a:t>
            </a:r>
            <a:r>
              <a:rPr lang="ko-KR" altLang="en-US" dirty="0" smtClean="0"/>
              <a:t>인터넷</a:t>
            </a:r>
            <a:r>
              <a:rPr lang="en-US" dirty="0" smtClean="0"/>
              <a:t> </a:t>
            </a:r>
            <a:r>
              <a:rPr lang="ko-KR" altLang="en-US" dirty="0" smtClean="0"/>
              <a:t>사이트가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해외 침해 사이트</a:t>
            </a:r>
            <a:r>
              <a:rPr lang="en-US" altLang="ko-KR" dirty="0" smtClean="0"/>
              <a:t>’ </a:t>
            </a:r>
            <a:r>
              <a:rPr lang="ko-KR" altLang="en-US" dirty="0" err="1" smtClean="0"/>
              <a:t>또는미국</a:t>
            </a:r>
            <a:r>
              <a:rPr lang="ko-KR" altLang="en-US" dirty="0" smtClean="0"/>
              <a:t> 지재권 도적질 사이트라는 점과</a:t>
            </a:r>
            <a:r>
              <a:rPr lang="en-US" altLang="ko-KR" dirty="0" smtClean="0"/>
              <a:t>, (2) </a:t>
            </a:r>
            <a:r>
              <a:rPr lang="ko-KR" altLang="en-US" dirty="0" smtClean="0"/>
              <a:t>계약상의 권리 또는 서비스 조건에 합치한다는 점을 신뢰할 합리적인 이유가 있는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해당 인터넷 사이트에 대한 접속을 차단하거나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금융 지원을 종료한 경우</a:t>
            </a:r>
            <a:r>
              <a:rPr lang="en-US" altLang="ko-KR" dirty="0" smtClean="0"/>
              <a:t>,</a:t>
            </a:r>
          </a:p>
          <a:p>
            <a:pPr lvl="1"/>
            <a:r>
              <a:rPr lang="ko-KR" altLang="en-US" dirty="0" smtClean="0"/>
              <a:t>어느 누구도 서비스 제공자 등을 상대로 연방법원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주법원에</a:t>
            </a:r>
            <a:r>
              <a:rPr lang="ko-KR" altLang="en-US" dirty="0" smtClean="0"/>
              <a:t> 소송을 제기할 수 없고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손해배상을 청구할 수 없다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위 조항은 공중건강을 위협하는 사이트</a:t>
            </a:r>
            <a:r>
              <a:rPr lang="en-US" altLang="ko-KR" dirty="0" smtClean="0"/>
              <a:t>(</a:t>
            </a:r>
            <a:r>
              <a:rPr lang="ko-KR" altLang="en-US" dirty="0" smtClean="0"/>
              <a:t>의약품에 </a:t>
            </a:r>
            <a:r>
              <a:rPr lang="en-US" altLang="ko-KR" dirty="0" smtClean="0"/>
              <a:t>false and misleading label</a:t>
            </a:r>
            <a:r>
              <a:rPr lang="ko-KR" altLang="en-US" dirty="0" smtClean="0"/>
              <a:t>이 부착된 경우 포함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에도 적용</a:t>
            </a:r>
            <a:r>
              <a:rPr lang="en-US" altLang="ko-KR" dirty="0" smtClean="0"/>
              <a:t>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SOPA(7)</a:t>
            </a:r>
            <a:endParaRPr lang="en-GB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A8B-DC82-4ABE-BB61-C9473B92871A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0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지재권</a:t>
            </a:r>
            <a:r>
              <a:rPr lang="en-US" dirty="0" smtClean="0"/>
              <a:t> </a:t>
            </a:r>
            <a:r>
              <a:rPr lang="ko-KR" altLang="en-US" dirty="0" smtClean="0"/>
              <a:t>담당관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국무부와 </a:t>
            </a:r>
            <a:r>
              <a:rPr lang="ko-KR" altLang="en-US" dirty="0" err="1" smtClean="0"/>
              <a:t>상무부는</a:t>
            </a:r>
            <a:r>
              <a:rPr lang="ko-KR" altLang="en-US" dirty="0" smtClean="0"/>
              <a:t> 저작권청장의 의견을 들어 모든 대사관에 지재권 담당관</a:t>
            </a:r>
            <a:r>
              <a:rPr lang="en-US" altLang="ko-KR" dirty="0" smtClean="0"/>
              <a:t>(IP attaché)</a:t>
            </a:r>
            <a:r>
              <a:rPr lang="ko-KR" altLang="en-US" dirty="0" smtClean="0"/>
              <a:t>을 임명해야 함</a:t>
            </a:r>
            <a:r>
              <a:rPr lang="en-US" altLang="ko-KR" dirty="0" smtClean="0"/>
              <a:t>(SEC. 205(b)(1)).</a:t>
            </a:r>
          </a:p>
          <a:p>
            <a:pPr lvl="1"/>
            <a:r>
              <a:rPr lang="ko-KR" altLang="en-US" dirty="0" smtClean="0"/>
              <a:t>지재권</a:t>
            </a:r>
            <a:r>
              <a:rPr lang="en-US" altLang="ko-KR" dirty="0" smtClean="0"/>
              <a:t> </a:t>
            </a:r>
            <a:r>
              <a:rPr lang="ko-KR" altLang="en-US" dirty="0" smtClean="0"/>
              <a:t>담당관은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등 서기관 또는 참사관 급이어야 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지재권 담당관은 해당 국가의 지재권 침해 문제를 해결하기 위하여 미국의 </a:t>
            </a:r>
            <a:r>
              <a:rPr lang="ko-KR" altLang="en-US" dirty="0" err="1" smtClean="0"/>
              <a:t>지재권자</a:t>
            </a:r>
            <a:r>
              <a:rPr lang="ko-KR" altLang="en-US" dirty="0" smtClean="0"/>
              <a:t> 및 산업계와 협력해야 함</a:t>
            </a:r>
            <a:r>
              <a:rPr lang="en-US" altLang="ko-KR" dirty="0" smtClean="0"/>
              <a:t>(work with).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SOPA(8)</a:t>
            </a:r>
            <a:endParaRPr lang="en-GB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0FF4-72EB-4C92-9A5B-82F719766A41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80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접속 차단</a:t>
            </a:r>
            <a:r>
              <a:rPr lang="en-US" altLang="ko-KR" dirty="0" smtClean="0"/>
              <a:t>(3)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896544" cy="519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5D3-29FD-4E48-9CA6-B329181C7430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10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접속 차단</a:t>
            </a:r>
            <a:r>
              <a:rPr lang="en-US" altLang="ko-KR" dirty="0" smtClean="0"/>
              <a:t>(4)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2022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7328-37D9-45CF-9B1B-EA4FE8DB2641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79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1" cy="283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558"/>
                <a:gridCol w="1064408"/>
                <a:gridCol w="1132786"/>
                <a:gridCol w="936104"/>
                <a:gridCol w="3744415"/>
              </a:tblGrid>
              <a:tr h="364235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기관 및 </a:t>
                      </a:r>
                      <a:endParaRPr lang="en-US" altLang="ko-KR" dirty="0" smtClean="0"/>
                    </a:p>
                    <a:p>
                      <a:pPr algn="ctr"/>
                      <a:r>
                        <a:rPr lang="ko-KR" altLang="en-US" dirty="0" err="1" smtClean="0"/>
                        <a:t>업체명</a:t>
                      </a:r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r>
                        <a:rPr lang="ko-KR" altLang="en-US" dirty="0" smtClean="0"/>
                        <a:t>년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49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심의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시정요구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이행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주요신고내용</a:t>
                      </a:r>
                      <a:endParaRPr lang="en-GB" dirty="0"/>
                    </a:p>
                  </a:txBody>
                  <a:tcPr/>
                </a:tc>
              </a:tr>
              <a:tr h="369294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식품의약품안전청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6,911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6,755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6,359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err="1" smtClean="0"/>
                        <a:t>불법식의약품</a:t>
                      </a:r>
                      <a:r>
                        <a:rPr lang="ko-KR" altLang="en-US" dirty="0" smtClean="0"/>
                        <a:t> 판매정보</a:t>
                      </a:r>
                      <a:endParaRPr lang="en-GB" dirty="0"/>
                    </a:p>
                  </a:txBody>
                  <a:tcPr/>
                </a:tc>
              </a:tr>
              <a:tr h="369294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방송통신위원회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4,738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4,707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저작권법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상표법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불법식의약품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국가보안법 등 각종 법률위반 정보</a:t>
                      </a:r>
                      <a:endParaRPr lang="en-GB" dirty="0"/>
                    </a:p>
                  </a:txBody>
                  <a:tcPr/>
                </a:tc>
              </a:tr>
              <a:tr h="369294">
                <a:tc rowSpan="2">
                  <a:txBody>
                    <a:bodyPr/>
                    <a:lstStyle/>
                    <a:p>
                      <a:r>
                        <a:rPr lang="ko-KR" altLang="en-US" dirty="0" smtClean="0"/>
                        <a:t>경찰청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음란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도박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상표권 침해 등</a:t>
                      </a:r>
                      <a:endParaRPr lang="en-GB" dirty="0"/>
                    </a:p>
                  </a:txBody>
                  <a:tcPr/>
                </a:tc>
              </a:tr>
              <a:tr h="36929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국가보안법 위반 정보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접속차단</a:t>
            </a:r>
            <a:r>
              <a:rPr lang="en-US" altLang="ko-KR" dirty="0" smtClean="0"/>
              <a:t>(4)-</a:t>
            </a:r>
            <a:r>
              <a:rPr lang="ko-KR" altLang="en-US" dirty="0" smtClean="0"/>
              <a:t>방송통신심의위원회</a:t>
            </a:r>
            <a:endParaRPr lang="en-GB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B69A-01EE-4326-83EA-3ED073D44882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13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일 문화부 보도자료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불법 저작물을 유통하는 </a:t>
            </a:r>
            <a:r>
              <a:rPr lang="ko-KR" altLang="en-US" dirty="0" err="1" smtClean="0"/>
              <a:t>토렌트</a:t>
            </a:r>
            <a:r>
              <a:rPr lang="ko-KR" altLang="en-US" dirty="0" smtClean="0"/>
              <a:t> 사이트 </a:t>
            </a:r>
            <a:r>
              <a:rPr lang="en-US" altLang="ko-KR" dirty="0" smtClean="0"/>
              <a:t>63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닌텐도</a:t>
            </a:r>
            <a:r>
              <a:rPr lang="ko-KR" altLang="en-US" dirty="0" smtClean="0"/>
              <a:t> 게임기의 기술적 보호조치를 우회하는 장치</a:t>
            </a:r>
            <a:r>
              <a:rPr lang="en-US" altLang="ko-KR" dirty="0" smtClean="0"/>
              <a:t>(R4</a:t>
            </a:r>
            <a:r>
              <a:rPr lang="ko-KR" altLang="en-US" dirty="0" smtClean="0"/>
              <a:t>칩</a:t>
            </a:r>
            <a:r>
              <a:rPr lang="en-US" altLang="ko-KR" dirty="0" smtClean="0"/>
              <a:t>, DSTT)</a:t>
            </a:r>
            <a:r>
              <a:rPr lang="ko-KR" altLang="en-US" dirty="0" smtClean="0"/>
              <a:t>를 전문으로 판매하는 인터넷 쇼핑몰 </a:t>
            </a:r>
            <a:r>
              <a:rPr lang="en-US" altLang="ko-KR" dirty="0" smtClean="0"/>
              <a:t>19</a:t>
            </a:r>
            <a:r>
              <a:rPr lang="ko-KR" altLang="en-US" dirty="0" smtClean="0"/>
              <a:t>개 사이트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방송통신위원회에 접속 차단 요구</a:t>
            </a:r>
            <a:endParaRPr lang="en-US" altLang="ko-KR" dirty="0" smtClean="0"/>
          </a:p>
          <a:p>
            <a:r>
              <a:rPr lang="en-US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27</a:t>
            </a:r>
            <a:r>
              <a:rPr lang="ko-KR" altLang="en-US" dirty="0" smtClean="0"/>
              <a:t>일 문화부 보도자료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토렌트</a:t>
            </a:r>
            <a:r>
              <a:rPr lang="ko-KR" altLang="en-US" dirty="0" smtClean="0"/>
              <a:t> 사이트 </a:t>
            </a:r>
            <a:r>
              <a:rPr lang="en-US" altLang="ko-KR" dirty="0" smtClean="0"/>
              <a:t>63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게임기 기술적 보호조치 우회장치 판매 사이트 </a:t>
            </a:r>
            <a:r>
              <a:rPr lang="en-US" altLang="ko-KR" dirty="0" smtClean="0"/>
              <a:t>25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영화 음악 </a:t>
            </a:r>
            <a:r>
              <a:rPr lang="ko-KR" altLang="en-US" dirty="0" err="1" smtClean="0"/>
              <a:t>스트리밍</a:t>
            </a:r>
            <a:r>
              <a:rPr lang="ko-KR" altLang="en-US" dirty="0" smtClean="0"/>
              <a:t> 다운로드사이트 </a:t>
            </a:r>
            <a:r>
              <a:rPr lang="en-US" altLang="ko-KR" dirty="0" smtClean="0"/>
              <a:t>15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방송통신위원회에 접속 차단 요구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침해 </a:t>
            </a:r>
            <a:r>
              <a:rPr lang="ko-KR" altLang="en-US" dirty="0" err="1" smtClean="0"/>
              <a:t>토렌트</a:t>
            </a:r>
            <a:r>
              <a:rPr lang="en-US" dirty="0" smtClean="0"/>
              <a:t> </a:t>
            </a:r>
            <a:r>
              <a:rPr lang="ko-KR" altLang="en-US" dirty="0" smtClean="0"/>
              <a:t>사이트 차단</a:t>
            </a:r>
            <a:endParaRPr lang="en-GB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B47B-14CA-44D1-B62A-00F3A14FFEB4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73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93865" cy="619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683568" y="692696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08104" y="3573016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16016" y="2348880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84168" y="5229200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16016" y="5661248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12360" y="6021288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15616" y="764704"/>
            <a:ext cx="1656184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028384" y="3212976"/>
            <a:ext cx="864096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516216" y="4077072"/>
            <a:ext cx="2304256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995936" y="4869160"/>
            <a:ext cx="4896544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79512" y="5229200"/>
            <a:ext cx="4248472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63FB-2E0C-4315-926D-17F5EF6442E7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62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47750"/>
            <a:ext cx="9100376" cy="461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483768" y="1556792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812360" y="4581128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39952" y="3212976"/>
            <a:ext cx="4896544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7504" y="3717032"/>
            <a:ext cx="4176464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47664" y="4725144"/>
            <a:ext cx="7488832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7504" y="5229200"/>
            <a:ext cx="4752528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B89-5017-40B5-99BA-D146AFA4BE4E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7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136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저작재산권을 복제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공중송신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대여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차적 저작물 작성의 방법으로 침해한 자 </a:t>
            </a:r>
            <a:r>
              <a:rPr lang="en-US" altLang="ko-KR" dirty="0" smtClean="0">
                <a:sym typeface="Wingdings" pitchFamily="2" charset="2"/>
              </a:rPr>
              <a:t> 5</a:t>
            </a:r>
            <a:r>
              <a:rPr lang="ko-KR" altLang="en-US" dirty="0" smtClean="0">
                <a:sym typeface="Wingdings" pitchFamily="2" charset="2"/>
              </a:rPr>
              <a:t>년 이하 징역</a:t>
            </a:r>
            <a:r>
              <a:rPr lang="en-US" altLang="ko-KR" dirty="0" smtClean="0">
                <a:sym typeface="Wingdings" pitchFamily="2" charset="2"/>
              </a:rPr>
              <a:t>, 5</a:t>
            </a:r>
            <a:r>
              <a:rPr lang="ko-KR" altLang="en-US" dirty="0" smtClean="0">
                <a:sym typeface="Wingdings" pitchFamily="2" charset="2"/>
              </a:rPr>
              <a:t>천만 미만 벌금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저작권법 제</a:t>
            </a:r>
            <a:r>
              <a:rPr lang="en-US" altLang="ko-KR" dirty="0" smtClean="0">
                <a:sym typeface="Wingdings" pitchFamily="2" charset="2"/>
              </a:rPr>
              <a:t>140</a:t>
            </a:r>
            <a:r>
              <a:rPr lang="ko-KR" altLang="en-US" dirty="0" smtClean="0">
                <a:sym typeface="Wingdings" pitchFamily="2" charset="2"/>
              </a:rPr>
              <a:t>조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영리를 목적으로 또는 상습으로 저작재산권을 침해한 경우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err="1" smtClean="0">
                <a:sym typeface="Wingdings" pitchFamily="2" charset="2"/>
              </a:rPr>
              <a:t>비친고죄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6350-498E-4055-B807-6688CF6B89CF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2863-84D8-4C13-A64A-918A99830579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49</a:t>
            </a:fld>
            <a:endParaRPr lang="ko-KR" altLang="en-US"/>
          </a:p>
        </p:txBody>
      </p:sp>
      <p:graphicFrame>
        <p:nvGraphicFramePr>
          <p:cNvPr id="6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354126"/>
              </p:ext>
            </p:extLst>
          </p:nvPr>
        </p:nvGraphicFramePr>
        <p:xfrm>
          <a:off x="0" y="1484784"/>
          <a:ext cx="914400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9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저작물의 이용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보호기간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저자 사후 </a:t>
            </a:r>
            <a:r>
              <a:rPr lang="en-US" altLang="ko-KR" dirty="0" smtClean="0"/>
              <a:t>50</a:t>
            </a:r>
            <a:r>
              <a:rPr lang="ko-KR" altLang="en-US" dirty="0" smtClean="0"/>
              <a:t>년 </a:t>
            </a:r>
            <a:r>
              <a:rPr lang="en-US" altLang="ko-KR" dirty="0" smtClean="0">
                <a:sym typeface="Wingdings" pitchFamily="2" charset="2"/>
              </a:rPr>
              <a:t> 70</a:t>
            </a:r>
            <a:r>
              <a:rPr lang="ko-KR" altLang="en-US" dirty="0" smtClean="0">
                <a:sym typeface="Wingdings" pitchFamily="2" charset="2"/>
              </a:rPr>
              <a:t>년</a:t>
            </a:r>
            <a:endParaRPr lang="en-US" altLang="ko-KR" dirty="0" smtClean="0"/>
          </a:p>
          <a:p>
            <a:r>
              <a:rPr lang="ko-KR" altLang="en-US" dirty="0" smtClean="0"/>
              <a:t>보호받지 못하는 저작물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법률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판결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사실 전달에 불과한 시사보도</a:t>
            </a:r>
            <a:endParaRPr lang="en-US" altLang="ko-KR" dirty="0" smtClean="0"/>
          </a:p>
          <a:p>
            <a:r>
              <a:rPr lang="ko-KR" altLang="en-US" dirty="0" smtClean="0"/>
              <a:t>저작재산권의 제한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재판절차</a:t>
            </a:r>
            <a:r>
              <a:rPr lang="en-US" altLang="ko-KR" dirty="0" smtClean="0"/>
              <a:t>·</a:t>
            </a:r>
            <a:r>
              <a:rPr lang="ko-KR" altLang="en-US" dirty="0" smtClean="0"/>
              <a:t>입법</a:t>
            </a:r>
            <a:r>
              <a:rPr lang="en-US" altLang="ko-KR" dirty="0" smtClean="0"/>
              <a:t>·</a:t>
            </a:r>
            <a:r>
              <a:rPr lang="ko-KR" altLang="en-US" dirty="0" smtClean="0"/>
              <a:t>행정 목적을 위한 내부자료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학교교육 목적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시사보도를 위한 이용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공표된 저작물의 인용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비영리 공연</a:t>
            </a:r>
            <a:r>
              <a:rPr lang="en-US" altLang="ko-KR" dirty="0" smtClean="0"/>
              <a:t>·</a:t>
            </a:r>
            <a:r>
              <a:rPr lang="ko-KR" altLang="en-US" dirty="0" smtClean="0"/>
              <a:t>방송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사적이용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도서관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시험문제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시각장애인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공정한 이용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저작물의 법정 허락</a:t>
            </a:r>
            <a:endParaRPr lang="en-US" altLang="ko-KR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E85-D3B8-4B13-ABDA-612AE6538EB2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C16-1475-4AC6-9DB3-716712BCF695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50</a:t>
            </a:fld>
            <a:endParaRPr lang="ko-KR" altLang="en-US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462086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5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en-US" altLang="ko-KR" dirty="0"/>
              <a:t> 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29-DDED-40AF-9C41-B8346811F943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51</a:t>
            </a:fld>
            <a:endParaRPr lang="ko-KR" altLang="en-US"/>
          </a:p>
        </p:txBody>
      </p:sp>
      <p:graphicFrame>
        <p:nvGraphicFramePr>
          <p:cNvPr id="6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24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en-US" altLang="ko-KR" dirty="0"/>
              <a:t> 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9AEF-37BA-48E9-8084-62B1420F8DBD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52</a:t>
            </a:fld>
            <a:endParaRPr lang="ko-KR" altLang="en-US"/>
          </a:p>
        </p:txBody>
      </p:sp>
      <p:graphicFrame>
        <p:nvGraphicFramePr>
          <p:cNvPr id="6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93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(6)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교육조건부 기소유예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6E26-DCF1-4827-A21C-F8736847265A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53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53754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2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en-US" altLang="ko-KR" dirty="0"/>
              <a:t> </a:t>
            </a:r>
            <a:r>
              <a:rPr lang="en-US" altLang="ko-KR" dirty="0" smtClean="0"/>
              <a:t>(7)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단속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정부합동단속반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권리자의 고소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검</a:t>
            </a:r>
            <a:r>
              <a:rPr lang="en-US" altLang="ko-KR" dirty="0" smtClean="0">
                <a:latin typeface="Times New Roman"/>
                <a:cs typeface="Times New Roman"/>
              </a:rPr>
              <a:t>·</a:t>
            </a:r>
            <a:r>
              <a:rPr lang="ko-KR" altLang="en-US" dirty="0" smtClean="0">
                <a:latin typeface="Times New Roman"/>
                <a:cs typeface="Times New Roman"/>
              </a:rPr>
              <a:t>경</a:t>
            </a:r>
            <a:endParaRPr lang="en-US" altLang="ko-KR" dirty="0" smtClean="0">
              <a:latin typeface="Times New Roman"/>
              <a:cs typeface="Times New Roman"/>
            </a:endParaRPr>
          </a:p>
          <a:p>
            <a:r>
              <a:rPr lang="ko-KR" altLang="en-US" dirty="0" smtClean="0">
                <a:latin typeface="Times New Roman"/>
                <a:cs typeface="Times New Roman"/>
              </a:rPr>
              <a:t>고소단계</a:t>
            </a:r>
            <a:endParaRPr lang="en-US" altLang="ko-KR" dirty="0" smtClean="0">
              <a:latin typeface="Times New Roman"/>
              <a:cs typeface="Times New Roman"/>
            </a:endParaRPr>
          </a:p>
          <a:p>
            <a:pPr lvl="1"/>
            <a:r>
              <a:rPr lang="ko-KR" altLang="en-US" dirty="0" smtClean="0"/>
              <a:t>침해의 확신이 없어도 </a:t>
            </a:r>
            <a:r>
              <a:rPr lang="en-US" altLang="ko-KR" dirty="0" smtClean="0"/>
              <a:t>S/W </a:t>
            </a:r>
            <a:r>
              <a:rPr lang="ko-KR" altLang="en-US" dirty="0" smtClean="0"/>
              <a:t>열거하여 영장 발부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무고죄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수사단계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altLang="ko-KR" dirty="0" smtClean="0"/>
              <a:t>SPC </a:t>
            </a:r>
            <a:r>
              <a:rPr lang="ko-KR" altLang="en-US" dirty="0" smtClean="0"/>
              <a:t>직원이나 사설기관 직원이 기술지원 명목으로 참여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불법 수색</a:t>
            </a:r>
            <a:endParaRPr lang="en-US" altLang="ko-KR" dirty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합의 단계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필요 이상 구매 강요 </a:t>
            </a:r>
            <a:r>
              <a:rPr lang="en-US" altLang="ko-KR" dirty="0" smtClean="0">
                <a:sym typeface="Wingdings" pitchFamily="2" charset="2"/>
              </a:rPr>
              <a:t>+ </a:t>
            </a:r>
            <a:r>
              <a:rPr lang="ko-KR" altLang="en-US" dirty="0" smtClean="0">
                <a:sym typeface="Wingdings" pitchFamily="2" charset="2"/>
              </a:rPr>
              <a:t>전체 패키지 기준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저작권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ko-KR" altLang="en-US" dirty="0" err="1" smtClean="0">
                <a:sym typeface="Wingdings" pitchFamily="2" charset="2"/>
              </a:rPr>
              <a:t>침해죄가</a:t>
            </a:r>
            <a:r>
              <a:rPr lang="ko-KR" altLang="en-US" dirty="0" smtClean="0">
                <a:sym typeface="Wingdings" pitchFamily="2" charset="2"/>
              </a:rPr>
              <a:t> 거액의 합의금 갈취 수단으로 변질</a:t>
            </a:r>
            <a:endParaRPr lang="en-US" altLang="ko-KR" dirty="0" smtClean="0">
              <a:sym typeface="Wingdings" pitchFamily="2" charset="2"/>
            </a:endParaRPr>
          </a:p>
          <a:p>
            <a:endParaRPr lang="en-US" altLang="ko-KR" dirty="0" smtClean="0">
              <a:sym typeface="Wingdings" pitchFamily="2" charset="2"/>
            </a:endParaRPr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F53-C28C-4938-B2A0-666066BCEC5F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(8)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제도 개선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대부분 경미한 침해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민사적으로 해결하거나 분쟁조정으로 충분히 해결 가능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>
                <a:sym typeface="Wingdings" pitchFamily="2" charset="2"/>
              </a:rPr>
              <a:t>실제 손해 이상의 </a:t>
            </a:r>
            <a:r>
              <a:rPr lang="ko-KR" altLang="en-US" dirty="0" smtClean="0">
                <a:sym typeface="Wingdings" pitchFamily="2" charset="2"/>
              </a:rPr>
              <a:t>배상금을 합의금으로 받음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/>
          </a:p>
          <a:p>
            <a:pPr lvl="1"/>
            <a:r>
              <a:rPr lang="ko-KR" altLang="en-US" dirty="0" smtClean="0">
                <a:sym typeface="Wingdings" pitchFamily="2" charset="2"/>
              </a:rPr>
              <a:t>관대한 처벌 불가피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형벌의 </a:t>
            </a:r>
            <a:r>
              <a:rPr lang="ko-KR" altLang="en-US" dirty="0" err="1" smtClean="0">
                <a:sym typeface="Wingdings" pitchFamily="2" charset="2"/>
              </a:rPr>
              <a:t>과경화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+ </a:t>
            </a:r>
            <a:r>
              <a:rPr lang="ko-KR" altLang="en-US" dirty="0" err="1" smtClean="0">
                <a:sym typeface="Wingdings" pitchFamily="2" charset="2"/>
              </a:rPr>
              <a:t>위하력의</a:t>
            </a:r>
            <a:r>
              <a:rPr lang="ko-KR" altLang="en-US" dirty="0" smtClean="0">
                <a:sym typeface="Wingdings" pitchFamily="2" charset="2"/>
              </a:rPr>
              <a:t> 불감증 </a:t>
            </a:r>
            <a:r>
              <a:rPr lang="en-US" altLang="ko-KR" dirty="0" smtClean="0">
                <a:sym typeface="Wingdings" pitchFamily="2" charset="2"/>
              </a:rPr>
              <a:t>+ </a:t>
            </a:r>
            <a:r>
              <a:rPr lang="ko-KR" altLang="en-US" dirty="0" smtClean="0">
                <a:sym typeface="Wingdings" pitchFamily="2" charset="2"/>
              </a:rPr>
              <a:t>저작권 제도에 대한 거부감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/>
              <a:t>형사처벌의 문턱 상향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미국</a:t>
            </a:r>
            <a:r>
              <a:rPr lang="en-US" altLang="ko-KR" dirty="0" smtClean="0"/>
              <a:t>: 180</a:t>
            </a:r>
            <a:r>
              <a:rPr lang="ko-KR" altLang="en-US" dirty="0" smtClean="0"/>
              <a:t>일 이내에 피해액이 소매가액 </a:t>
            </a:r>
            <a:r>
              <a:rPr lang="en-US" altLang="ko-KR" dirty="0" smtClean="0"/>
              <a:t>1,000 </a:t>
            </a:r>
            <a:r>
              <a:rPr lang="ko-KR" altLang="en-US" dirty="0" smtClean="0"/>
              <a:t>달러 이상인 경우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A260-B076-4B2E-BB5A-33E1757B8AC9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6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BA9-1999-4A27-B214-E9597E744FBE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56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187624" y="2649106"/>
            <a:ext cx="696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저작권법</a:t>
            </a:r>
            <a:r>
              <a:rPr lang="en-US" altLang="ko-KR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 </a:t>
            </a:r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개정안</a:t>
            </a:r>
            <a:endParaRPr lang="en-GB" sz="3200" dirty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윤관석 의원 </a:t>
            </a:r>
            <a:r>
              <a:rPr lang="ko-KR" altLang="en-US" dirty="0" err="1" smtClean="0"/>
              <a:t>대표발의안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ko-KR" altLang="en-US" dirty="0" smtClean="0"/>
              <a:t>현행「</a:t>
            </a:r>
            <a:r>
              <a:rPr lang="ko-KR" altLang="en-US" dirty="0"/>
              <a:t>저작권법」에서는 학교 등에서의 수업목적 또는 학교 등의 수업지원목적으로 저작물의 일부분을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복제ㆍ배포ㆍ공연ㆍ방송</a:t>
            </a:r>
            <a:r>
              <a:rPr lang="ko-KR" altLang="en-US" dirty="0" smtClean="0"/>
              <a:t> </a:t>
            </a:r>
            <a:r>
              <a:rPr lang="ko-KR" altLang="en-US" dirty="0"/>
              <a:t>또는 </a:t>
            </a:r>
            <a:r>
              <a:rPr lang="ko-KR" altLang="en-US" dirty="0" smtClean="0"/>
              <a:t>전송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의 </a:t>
            </a:r>
            <a:r>
              <a:rPr lang="ko-KR" altLang="en-US" dirty="0"/>
              <a:t>방법으로 이용할 수 있도록 하고 있음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그러나 수업목적 저작물 이용 유형 중에는 </a:t>
            </a:r>
            <a:r>
              <a:rPr lang="ko-KR" altLang="en-US" dirty="0" err="1"/>
              <a:t>복제ㆍ배포ㆍ공연ㆍ방송</a:t>
            </a:r>
            <a:r>
              <a:rPr lang="ko-KR" altLang="en-US" dirty="0"/>
              <a:t> 또는 전송 외에도 예컨대 미술시간에 건축물 모형을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전시</a:t>
            </a:r>
            <a:r>
              <a:rPr lang="en-US" altLang="ko-KR" dirty="0" smtClean="0"/>
              <a:t>”</a:t>
            </a:r>
            <a:r>
              <a:rPr lang="ko-KR" altLang="en-US" dirty="0" smtClean="0"/>
              <a:t>한다거나 </a:t>
            </a:r>
            <a:r>
              <a:rPr lang="ko-KR" altLang="en-US" dirty="0"/>
              <a:t>디지털음성송신을 하는 등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공중송신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의 </a:t>
            </a:r>
            <a:r>
              <a:rPr lang="ko-KR" altLang="en-US" dirty="0"/>
              <a:t>방법으로 이용하는 경우가 있을 수 있음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따라서 교육의 현실을 고려하고 디지털 기술에 적극 대응하기 위해 전시 및 공중송신 행위를 면책할 필요가 있으며 이를 통해 보다 효과적인 학교 교육이 이루어질 것으로 기대됨</a:t>
            </a:r>
            <a:r>
              <a:rPr lang="en-US" altLang="ko-KR" dirty="0"/>
              <a:t>(</a:t>
            </a:r>
            <a:r>
              <a:rPr lang="ko-KR" altLang="en-US" dirty="0"/>
              <a:t>안 제</a:t>
            </a:r>
            <a:r>
              <a:rPr lang="en-US" altLang="ko-KR" dirty="0"/>
              <a:t>25</a:t>
            </a:r>
            <a:r>
              <a:rPr lang="ko-KR" altLang="en-US" dirty="0"/>
              <a:t>조제</a:t>
            </a:r>
            <a:r>
              <a:rPr lang="en-US" altLang="ko-KR" dirty="0"/>
              <a:t>2</a:t>
            </a:r>
            <a:r>
              <a:rPr lang="ko-KR" altLang="en-US" dirty="0"/>
              <a:t>항</a:t>
            </a:r>
            <a:r>
              <a:rPr lang="en-US" altLang="ko-KR" dirty="0"/>
              <a:t>).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16CC-9890-4A92-96EC-AED03E080B66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3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박창식 의원 </a:t>
            </a:r>
            <a:r>
              <a:rPr lang="ko-KR" altLang="en-US" dirty="0" err="1" smtClean="0"/>
              <a:t>대표발의안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 smtClean="0"/>
              <a:t>퍼블리시티권</a:t>
            </a:r>
            <a:r>
              <a:rPr lang="ko-KR" altLang="en-US" dirty="0" smtClean="0"/>
              <a:t> 도입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저작자의 초상이나 성명 등을 저작자 자신의 특징적 요소를 저작물에 준하여 보호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특징적 요소를 상업적으로 사용하고 통제할 권리 부여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실연자의 초상이나 성명에 마찬가지</a:t>
            </a:r>
            <a:endParaRPr lang="en-US" altLang="ko-KR" dirty="0" smtClean="0"/>
          </a:p>
          <a:p>
            <a:r>
              <a:rPr lang="ko-KR" altLang="en-US" dirty="0" smtClean="0"/>
              <a:t>평가</a:t>
            </a:r>
            <a:endParaRPr lang="en-US" altLang="ko-KR" dirty="0"/>
          </a:p>
          <a:p>
            <a:pPr lvl="1"/>
            <a:r>
              <a:rPr lang="en-US" altLang="ko-KR" dirty="0" smtClean="0"/>
              <a:t>17</a:t>
            </a:r>
            <a:r>
              <a:rPr lang="ko-KR" altLang="en-US" dirty="0" smtClean="0"/>
              <a:t>대 국회 박찬숙 의원 발의안과 유사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초상이나 성명은 창작물이 아니기 때문에 저작권법으로 보호하기 어려움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DCF3-C227-45BC-B1B6-4E0B613BA8C1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4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박창수 의원 </a:t>
            </a:r>
            <a:r>
              <a:rPr lang="ko-KR" altLang="en-US" dirty="0" err="1" smtClean="0"/>
              <a:t>대표발의안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현행 저작권법 제</a:t>
            </a:r>
            <a:r>
              <a:rPr lang="en-US" altLang="ko-KR" dirty="0" smtClean="0"/>
              <a:t>33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시각장애인 등을 위하여 점자로 복제 배포할 수 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시설은 어문저작물을 녹음하거나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시각장애인 전용 기록방식으로 복제 배포 또는 전송할 수 있다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개정안</a:t>
            </a:r>
            <a:endParaRPr lang="en-US" altLang="ko-KR" dirty="0"/>
          </a:p>
          <a:p>
            <a:pPr lvl="1"/>
            <a:r>
              <a:rPr lang="ko-KR" altLang="en-US" dirty="0" smtClean="0"/>
              <a:t>시각장애인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시각</a:t>
            </a:r>
            <a:r>
              <a:rPr lang="en-US" altLang="ko-KR" dirty="0" smtClean="0">
                <a:latin typeface="Times New Roman"/>
                <a:cs typeface="Times New Roman"/>
                <a:sym typeface="Wingdings" pitchFamily="2" charset="2"/>
              </a:rPr>
              <a:t>·</a:t>
            </a:r>
            <a:r>
              <a:rPr lang="ko-KR" altLang="en-US" dirty="0" smtClean="0">
                <a:latin typeface="Times New Roman"/>
                <a:cs typeface="Times New Roman"/>
                <a:sym typeface="Wingdings" pitchFamily="2" charset="2"/>
              </a:rPr>
              <a:t>청각장애인</a:t>
            </a:r>
            <a:endParaRPr lang="en-US" altLang="ko-KR" dirty="0" smtClean="0">
              <a:latin typeface="Times New Roman"/>
              <a:cs typeface="Times New Roman"/>
              <a:sym typeface="Wingdings" pitchFamily="2" charset="2"/>
            </a:endParaRPr>
          </a:p>
          <a:p>
            <a:pPr lvl="1"/>
            <a:r>
              <a:rPr lang="ko-KR" altLang="en-US" dirty="0" smtClean="0">
                <a:latin typeface="Times New Roman"/>
                <a:cs typeface="Times New Roman"/>
                <a:sym typeface="Wingdings" pitchFamily="2" charset="2"/>
              </a:rPr>
              <a:t>점자 </a:t>
            </a:r>
            <a:r>
              <a:rPr lang="en-US" altLang="ko-KR" dirty="0" smtClean="0">
                <a:latin typeface="Times New Roman"/>
                <a:cs typeface="Times New Roman"/>
                <a:sym typeface="Wingdings" pitchFamily="2" charset="2"/>
              </a:rPr>
              <a:t> </a:t>
            </a:r>
            <a:r>
              <a:rPr lang="ko-KR" altLang="en-US" dirty="0" smtClean="0">
                <a:latin typeface="Times New Roman"/>
                <a:cs typeface="Times New Roman"/>
                <a:sym typeface="Wingdings" pitchFamily="2" charset="2"/>
              </a:rPr>
              <a:t>점자 또는 수화</a:t>
            </a:r>
            <a:r>
              <a:rPr lang="en-US" altLang="ko-KR" dirty="0" smtClean="0">
                <a:latin typeface="Times New Roman"/>
                <a:cs typeface="Times New Roman"/>
                <a:sym typeface="Wingdings" pitchFamily="2" charset="2"/>
              </a:rPr>
              <a:t>·</a:t>
            </a:r>
            <a:r>
              <a:rPr lang="ko-KR" altLang="en-US" dirty="0" smtClean="0">
                <a:latin typeface="Times New Roman"/>
                <a:cs typeface="Times New Roman"/>
                <a:sym typeface="Wingdings" pitchFamily="2" charset="2"/>
              </a:rPr>
              <a:t>폐쇄자막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5719-4FE1-4C66-BBE2-3035CC9BC796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4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제도의 균형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857685"/>
              </p:ext>
            </p:extLst>
          </p:nvPr>
        </p:nvGraphicFramePr>
        <p:xfrm>
          <a:off x="457200" y="1899369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5A22-8316-4E2E-8568-1A57ADA250C5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</a:t>
            </a:fld>
            <a:endParaRPr lang="ko-KR" alt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43576397"/>
              </p:ext>
            </p:extLst>
          </p:nvPr>
        </p:nvGraphicFramePr>
        <p:xfrm>
          <a:off x="2123728" y="3933056"/>
          <a:ext cx="48482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정부 </a:t>
            </a:r>
            <a:r>
              <a:rPr lang="ko-KR" altLang="en-US" dirty="0" err="1" smtClean="0"/>
              <a:t>입법예고안</a:t>
            </a:r>
            <a:r>
              <a:rPr lang="ko-KR" altLang="en-US" dirty="0" smtClean="0"/>
              <a:t>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교과용 도서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국정도서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검증도서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인정도서 중 인정도서를 제외하려는 취지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공청회 자료집</a:t>
            </a:r>
            <a:r>
              <a:rPr lang="en-US" altLang="ko-KR" dirty="0" smtClean="0"/>
              <a:t>: “</a:t>
            </a:r>
            <a:r>
              <a:rPr lang="ko-KR" altLang="en-US" dirty="0" smtClean="0"/>
              <a:t>인정도서의 </a:t>
            </a:r>
            <a:r>
              <a:rPr lang="ko-KR" altLang="en-US" dirty="0"/>
              <a:t>급증으로 저작권자에게 미치는 경제적 손해가 증가하고 있으므로</a:t>
            </a:r>
            <a:r>
              <a:rPr lang="en-US" altLang="ko-KR" dirty="0"/>
              <a:t>,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교과용도서에</a:t>
            </a:r>
            <a:r>
              <a:rPr lang="ko-KR" altLang="en-US" dirty="0" smtClean="0"/>
              <a:t> </a:t>
            </a:r>
            <a:r>
              <a:rPr lang="ko-KR" altLang="en-US" dirty="0"/>
              <a:t>관한 </a:t>
            </a:r>
            <a:r>
              <a:rPr lang="ko-KR" altLang="en-US" dirty="0" smtClean="0"/>
              <a:t>규정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</a:t>
            </a:r>
            <a:r>
              <a:rPr lang="ko-KR" altLang="en-US" dirty="0"/>
              <a:t>교과용 도서 중 면책 대상이 되는 도서를 저작권법에서 별도 규정하여 합리적인 범위 내에서 저작권자의 권리를 보호할 필요가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”</a:t>
            </a:r>
          </a:p>
          <a:p>
            <a:pPr lvl="1"/>
            <a:r>
              <a:rPr lang="ko-KR" altLang="en-US" dirty="0" smtClean="0"/>
              <a:t>공표된 저작물을 교과용 도서에 게재하는 경우 저작권자에게 보상금을 지급해야 함</a:t>
            </a:r>
            <a:endParaRPr lang="en-US" altLang="ko-KR" dirty="0"/>
          </a:p>
          <a:p>
            <a:pPr lvl="1"/>
            <a:r>
              <a:rPr lang="ko-KR" altLang="en-US" dirty="0" smtClean="0"/>
              <a:t>인정도서도 학교교육 목적의 도서라는 점에서는 차이가 없음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C538-6D7D-41DD-A235-C93D323555EA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2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정부 </a:t>
            </a:r>
            <a:r>
              <a:rPr lang="ko-KR" altLang="en-US" dirty="0" err="1" smtClean="0"/>
              <a:t>입법예고안</a:t>
            </a:r>
            <a:r>
              <a:rPr lang="ko-KR" altLang="en-US" dirty="0" smtClean="0"/>
              <a:t>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교육기관의 권리침해 방지 기술 조치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교육기관이 교과용 도서를 전송의 방법으로 이용하는 경우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대가를 지불한 이용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피교육자를 잠재적 </a:t>
            </a:r>
            <a:r>
              <a:rPr lang="ko-KR" altLang="en-US" dirty="0" err="1" smtClean="0">
                <a:sym typeface="Wingdings" pitchFamily="2" charset="2"/>
              </a:rPr>
              <a:t>침해자로</a:t>
            </a:r>
            <a:r>
              <a:rPr lang="ko-KR" altLang="en-US" dirty="0" smtClean="0">
                <a:sym typeface="Wingdings" pitchFamily="2" charset="2"/>
              </a:rPr>
              <a:t> 취급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많은 비용</a:t>
            </a:r>
            <a:r>
              <a:rPr lang="en-US" altLang="ko-KR" dirty="0" smtClean="0">
                <a:sym typeface="Wingdings" pitchFamily="2" charset="2"/>
              </a:rPr>
              <a:t>: </a:t>
            </a:r>
            <a:r>
              <a:rPr lang="ko-KR" altLang="en-US" dirty="0" smtClean="0">
                <a:sym typeface="Wingdings" pitchFamily="2" charset="2"/>
              </a:rPr>
              <a:t>전국 </a:t>
            </a:r>
            <a:r>
              <a:rPr lang="en-US" altLang="ko-KR" dirty="0" smtClean="0">
                <a:sym typeface="Wingdings" pitchFamily="2" charset="2"/>
              </a:rPr>
              <a:t>1</a:t>
            </a:r>
            <a:r>
              <a:rPr lang="ko-KR" altLang="en-US" dirty="0" smtClean="0">
                <a:sym typeface="Wingdings" pitchFamily="2" charset="2"/>
              </a:rPr>
              <a:t>만 </a:t>
            </a:r>
            <a:r>
              <a:rPr lang="ko-KR" altLang="en-US" dirty="0" err="1" smtClean="0">
                <a:sym typeface="Wingdings" pitchFamily="2" charset="2"/>
              </a:rPr>
              <a:t>여개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ko-KR" altLang="en-US" dirty="0" err="1" smtClean="0">
                <a:sym typeface="Wingdings" pitchFamily="2" charset="2"/>
              </a:rPr>
              <a:t>초중등학교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DRM </a:t>
            </a:r>
            <a:r>
              <a:rPr lang="ko-KR" altLang="en-US" dirty="0" smtClean="0">
                <a:sym typeface="Wingdings" pitchFamily="2" charset="2"/>
              </a:rPr>
              <a:t>초기 설치 비용 약 </a:t>
            </a:r>
            <a:r>
              <a:rPr lang="en-US" altLang="ko-KR" dirty="0" smtClean="0">
                <a:sym typeface="Wingdings" pitchFamily="2" charset="2"/>
              </a:rPr>
              <a:t>720</a:t>
            </a:r>
            <a:r>
              <a:rPr lang="ko-KR" altLang="en-US" dirty="0" err="1" smtClean="0">
                <a:sym typeface="Wingdings" pitchFamily="2" charset="2"/>
              </a:rPr>
              <a:t>억원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매년 약 </a:t>
            </a:r>
            <a:r>
              <a:rPr lang="en-US" altLang="ko-KR" dirty="0" smtClean="0">
                <a:sym typeface="Wingdings" pitchFamily="2" charset="2"/>
              </a:rPr>
              <a:t>86</a:t>
            </a:r>
            <a:r>
              <a:rPr lang="ko-KR" altLang="en-US" dirty="0" err="1" smtClean="0">
                <a:sym typeface="Wingdings" pitchFamily="2" charset="2"/>
              </a:rPr>
              <a:t>억원의</a:t>
            </a:r>
            <a:r>
              <a:rPr lang="ko-KR" altLang="en-US" dirty="0" smtClean="0">
                <a:sym typeface="Wingdings" pitchFamily="2" charset="2"/>
              </a:rPr>
              <a:t> 유지 비용 발생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다른 이용과의 형평성에도 맞지 않음 </a:t>
            </a: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ko-KR" altLang="en-US" dirty="0" smtClean="0">
                <a:sym typeface="Wingdings" pitchFamily="2" charset="2"/>
              </a:rPr>
              <a:t>방송사업자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디지털음성송신사업자</a:t>
            </a:r>
            <a:r>
              <a:rPr lang="en-US" altLang="ko-KR" dirty="0" smtClean="0">
                <a:sym typeface="Wingdings" pitchFamily="2" charset="2"/>
              </a:rPr>
              <a:t>)</a:t>
            </a:r>
          </a:p>
          <a:p>
            <a:pPr lvl="1"/>
            <a:r>
              <a:rPr lang="ko-KR" altLang="en-US" dirty="0" smtClean="0">
                <a:sym typeface="Wingdings" pitchFamily="2" charset="2"/>
              </a:rPr>
              <a:t>외국 사례도 없음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1071-8EBF-4F52-8E43-C8C9625044FF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3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정부 </a:t>
            </a:r>
            <a:r>
              <a:rPr lang="ko-KR" altLang="en-US" dirty="0" err="1" smtClean="0"/>
              <a:t>입법예고안</a:t>
            </a:r>
            <a:r>
              <a:rPr lang="ko-KR" altLang="en-US" dirty="0" smtClean="0"/>
              <a:t>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OSP </a:t>
            </a:r>
            <a:r>
              <a:rPr lang="ko-KR" altLang="en-US" dirty="0" smtClean="0"/>
              <a:t>면책 요건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OSP </a:t>
            </a:r>
            <a:r>
              <a:rPr lang="ko-KR" altLang="en-US" dirty="0" smtClean="0"/>
              <a:t>중 정보검색 서비스 제공자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저작물의 송신을 시작하지 않을 것 </a:t>
            </a: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ko-KR" altLang="en-US" dirty="0" smtClean="0">
                <a:sym typeface="Wingdings" pitchFamily="2" charset="2"/>
              </a:rPr>
              <a:t>현행</a:t>
            </a:r>
            <a:r>
              <a:rPr lang="en-US" altLang="ko-KR" dirty="0" smtClean="0">
                <a:sym typeface="Wingdings" pitchFamily="2" charset="2"/>
              </a:rPr>
              <a:t>) + </a:t>
            </a:r>
            <a:r>
              <a:rPr lang="ko-KR" altLang="en-US" dirty="0" smtClean="0">
                <a:sym typeface="Wingdings" pitchFamily="2" charset="2"/>
              </a:rPr>
              <a:t>저작물이나 수신자를 선택하지 않을 것 </a:t>
            </a:r>
            <a:r>
              <a:rPr lang="en-US" altLang="ko-KR" dirty="0" smtClean="0">
                <a:sym typeface="Wingdings" pitchFamily="2" charset="2"/>
              </a:rPr>
              <a:t>+ </a:t>
            </a:r>
            <a:r>
              <a:rPr lang="ko-KR" altLang="en-US" dirty="0" smtClean="0">
                <a:sym typeface="Wingdings" pitchFamily="2" charset="2"/>
              </a:rPr>
              <a:t>반복 침해자 계정 해지 정칙 수립 및 합리적으로 이행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/>
              <a:t>한미 </a:t>
            </a:r>
            <a:r>
              <a:rPr lang="en-US" altLang="ko-KR" dirty="0" smtClean="0"/>
              <a:t>FTA </a:t>
            </a:r>
            <a:r>
              <a:rPr lang="ko-KR" altLang="en-US" dirty="0" err="1" smtClean="0"/>
              <a:t>이행법을</a:t>
            </a:r>
            <a:r>
              <a:rPr lang="ko-KR" altLang="en-US" dirty="0" smtClean="0"/>
              <a:t> 졸속으로 만들었다는 증거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OSP </a:t>
            </a:r>
            <a:r>
              <a:rPr lang="ko-KR" altLang="en-US" dirty="0" smtClean="0"/>
              <a:t>면책 요건은 한미 </a:t>
            </a:r>
            <a:r>
              <a:rPr lang="en-US" altLang="ko-KR" dirty="0" smtClean="0"/>
              <a:t>FTA</a:t>
            </a:r>
            <a:r>
              <a:rPr lang="ko-KR" altLang="en-US" dirty="0" smtClean="0"/>
              <a:t>와 맞지 않는 내용이 상당히 많고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</a:t>
            </a:r>
            <a:r>
              <a:rPr lang="en-US" altLang="ko-KR" dirty="0" smtClean="0"/>
              <a:t>-EU FTA</a:t>
            </a:r>
            <a:r>
              <a:rPr lang="ko-KR" altLang="en-US" dirty="0" smtClean="0"/>
              <a:t>는 제대로 반영하지 않았으며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상호주의</a:t>
            </a:r>
            <a:r>
              <a:rPr lang="en-US" altLang="ko-KR" dirty="0" smtClean="0"/>
              <a:t>(</a:t>
            </a:r>
            <a:r>
              <a:rPr lang="ko-KR" altLang="en-US" dirty="0" smtClean="0"/>
              <a:t>특히 미국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따라 손 볼 것이 매우 많음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78B-EC85-4AD4-AA07-68325BF17A0E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정부 </a:t>
            </a:r>
            <a:r>
              <a:rPr lang="ko-KR" altLang="en-US" dirty="0" err="1" smtClean="0"/>
              <a:t>입법예고안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 </a:t>
            </a:r>
            <a:r>
              <a:rPr lang="ko-KR" altLang="en-US" dirty="0" smtClean="0"/>
              <a:t>기술조치 이행여부 점검 위탁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위탁의 근거 규정 마련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기술조치 이행여부는 과태료</a:t>
            </a:r>
            <a:r>
              <a:rPr lang="en-US" altLang="ko-KR" dirty="0" smtClean="0"/>
              <a:t>(</a:t>
            </a:r>
            <a:r>
              <a:rPr lang="ko-KR" altLang="en-US" dirty="0" smtClean="0"/>
              <a:t>저작권법 제</a:t>
            </a:r>
            <a:r>
              <a:rPr lang="en-US" altLang="ko-KR" dirty="0" smtClean="0"/>
              <a:t>142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</a:t>
            </a:r>
            <a:r>
              <a:rPr lang="en-US" altLang="ko-KR" dirty="0" smtClean="0"/>
              <a:t>) </a:t>
            </a:r>
            <a:r>
              <a:rPr lang="ko-KR" altLang="en-US" dirty="0" smtClean="0"/>
              <a:t>및 </a:t>
            </a:r>
            <a:r>
              <a:rPr lang="ko-KR" altLang="en-US" dirty="0" err="1" smtClean="0"/>
              <a:t>웹하드</a:t>
            </a:r>
            <a:r>
              <a:rPr lang="ko-KR" altLang="en-US" dirty="0" smtClean="0"/>
              <a:t> 삼진아웃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전기통신사업법 제</a:t>
            </a:r>
            <a:r>
              <a:rPr lang="en-US" altLang="ko-KR" dirty="0" smtClean="0"/>
              <a:t>27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 제</a:t>
            </a:r>
            <a:r>
              <a:rPr lang="en-US" altLang="ko-KR" dirty="0" smtClean="0"/>
              <a:t>6</a:t>
            </a:r>
            <a:r>
              <a:rPr lang="ko-KR" altLang="en-US" dirty="0" smtClean="0"/>
              <a:t>호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국민의 권리</a:t>
            </a:r>
            <a:r>
              <a:rPr lang="en-US" altLang="ko-KR" dirty="0" smtClean="0">
                <a:latin typeface="Times New Roman"/>
                <a:cs typeface="Times New Roman"/>
              </a:rPr>
              <a:t>·</a:t>
            </a:r>
            <a:r>
              <a:rPr lang="ko-KR" altLang="en-US" dirty="0" smtClean="0">
                <a:latin typeface="Times New Roman"/>
                <a:cs typeface="Times New Roman"/>
              </a:rPr>
              <a:t>의무와 관계된</a:t>
            </a:r>
            <a:r>
              <a:rPr lang="en-US" altLang="ko-KR" dirty="0" smtClean="0">
                <a:latin typeface="Times New Roman"/>
                <a:cs typeface="Times New Roman"/>
              </a:rPr>
              <a:t>, </a:t>
            </a:r>
            <a:r>
              <a:rPr lang="ko-KR" altLang="en-US" dirty="0" smtClean="0">
                <a:latin typeface="Times New Roman"/>
                <a:cs typeface="Times New Roman"/>
              </a:rPr>
              <a:t>공권력이 수반되는 사무이기 때문에 민간위탁의 대상이 될 수 없음</a:t>
            </a:r>
            <a:r>
              <a:rPr lang="en-US" altLang="ko-KR" dirty="0" smtClean="0">
                <a:latin typeface="Times New Roman"/>
                <a:cs typeface="Times New Roman"/>
              </a:rPr>
              <a:t>(</a:t>
            </a:r>
            <a:r>
              <a:rPr lang="ko-KR" altLang="en-US" dirty="0" smtClean="0">
                <a:latin typeface="Times New Roman"/>
                <a:cs typeface="Times New Roman"/>
              </a:rPr>
              <a:t>정부조직법 제</a:t>
            </a:r>
            <a:r>
              <a:rPr lang="en-US" altLang="ko-KR" dirty="0" smtClean="0">
                <a:latin typeface="Times New Roman"/>
                <a:cs typeface="Times New Roman"/>
              </a:rPr>
              <a:t>6</a:t>
            </a:r>
            <a:r>
              <a:rPr lang="ko-KR" altLang="en-US" dirty="0" smtClean="0">
                <a:latin typeface="Times New Roman"/>
                <a:cs typeface="Times New Roman"/>
              </a:rPr>
              <a:t>조 제</a:t>
            </a:r>
            <a:r>
              <a:rPr lang="en-US" altLang="ko-KR" dirty="0" smtClean="0">
                <a:latin typeface="Times New Roman"/>
                <a:cs typeface="Times New Roman"/>
              </a:rPr>
              <a:t>3</a:t>
            </a:r>
            <a:r>
              <a:rPr lang="ko-KR" altLang="en-US" dirty="0" smtClean="0">
                <a:latin typeface="Times New Roman"/>
                <a:cs typeface="Times New Roman"/>
              </a:rPr>
              <a:t>항</a:t>
            </a:r>
            <a:r>
              <a:rPr lang="en-US" altLang="ko-KR" dirty="0" smtClean="0"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ko-KR" altLang="en-US" dirty="0"/>
              <a:t>행정권한 위임</a:t>
            </a:r>
            <a:r>
              <a:rPr lang="en-US" altLang="ko-KR" dirty="0"/>
              <a:t>·</a:t>
            </a:r>
            <a:r>
              <a:rPr lang="ko-KR" altLang="en-US" dirty="0"/>
              <a:t>위탁에 관한 규정 제</a:t>
            </a:r>
            <a:r>
              <a:rPr lang="en-US" altLang="ko-KR" dirty="0"/>
              <a:t>11</a:t>
            </a:r>
            <a:r>
              <a:rPr lang="ko-KR" altLang="en-US" dirty="0" smtClean="0"/>
              <a:t>조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/>
              <a:t>공익과 </a:t>
            </a:r>
            <a:r>
              <a:rPr lang="ko-KR" altLang="en-US" dirty="0"/>
              <a:t>관련되어 독자적인 재량적 판단이 필요하거나 국민의 권리</a:t>
            </a:r>
            <a:r>
              <a:rPr lang="en-US" altLang="ko-KR" dirty="0"/>
              <a:t>·</a:t>
            </a:r>
            <a:r>
              <a:rPr lang="ko-KR" altLang="en-US" dirty="0"/>
              <a:t>의무에 대하여 규제적인 효과를 가져오는 사무가 아닌 단순한 사실행위와 민간의 전문지식이나 기술을 활용할 필요가 있는 기술적 사무를 민간위탁의 대상으로 하고 있음</a:t>
            </a:r>
            <a:r>
              <a:rPr lang="en-US" altLang="ko-KR" dirty="0"/>
              <a:t>.</a:t>
            </a:r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5C4-9F49-43E8-81CB-DDB0038AD49D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정부 </a:t>
            </a:r>
            <a:r>
              <a:rPr lang="ko-KR" altLang="en-US" dirty="0" err="1" smtClean="0"/>
              <a:t>입법예고안</a:t>
            </a:r>
            <a:r>
              <a:rPr lang="ko-KR" altLang="en-US" dirty="0" smtClean="0"/>
              <a:t> 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저작권경찰 수사 지원 근거 규정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저작권위원회 또는 저작권 관련 단체에 기술적 자문 등 협조 요청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저작권 경찰 </a:t>
            </a:r>
            <a:r>
              <a:rPr lang="en-US" altLang="ko-KR" dirty="0" smtClean="0"/>
              <a:t>2008</a:t>
            </a:r>
            <a:r>
              <a:rPr lang="ko-KR" altLang="en-US" dirty="0" smtClean="0"/>
              <a:t>년 도입 </a:t>
            </a:r>
            <a:r>
              <a:rPr lang="en-US" altLang="ko-KR" dirty="0" smtClean="0">
                <a:sym typeface="Wingdings" pitchFamily="2" charset="2"/>
              </a:rPr>
              <a:t> </a:t>
            </a:r>
            <a:r>
              <a:rPr lang="ko-KR" altLang="en-US" dirty="0" smtClean="0">
                <a:sym typeface="Wingdings" pitchFamily="2" charset="2"/>
              </a:rPr>
              <a:t>저작권 소관부처의 전문성 인정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단속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필연적으로 압수나 수색을 수반하게 됨</a:t>
            </a:r>
            <a:r>
              <a:rPr lang="en-US" altLang="ko-KR" dirty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이해당사자의 참여를 허용한다고</a:t>
            </a:r>
            <a:r>
              <a:rPr lang="en-US" altLang="ko-KR" dirty="0" smtClean="0">
                <a:sym typeface="Wingdings" pitchFamily="2" charset="2"/>
              </a:rPr>
              <a:t>?</a:t>
            </a:r>
          </a:p>
          <a:p>
            <a:pPr lvl="1"/>
            <a:r>
              <a:rPr lang="ko-KR" altLang="en-US" dirty="0" smtClean="0">
                <a:sym typeface="Wingdings" pitchFamily="2" charset="2"/>
              </a:rPr>
              <a:t>한미 </a:t>
            </a:r>
            <a:r>
              <a:rPr lang="en-US" altLang="ko-KR" dirty="0" smtClean="0">
                <a:sym typeface="Wingdings" pitchFamily="2" charset="2"/>
              </a:rPr>
              <a:t>FTA </a:t>
            </a:r>
            <a:r>
              <a:rPr lang="ko-KR" altLang="en-US" dirty="0" smtClean="0">
                <a:sym typeface="Wingdings" pitchFamily="2" charset="2"/>
              </a:rPr>
              <a:t>부속서한 때문</a:t>
            </a:r>
            <a:r>
              <a:rPr lang="en-US" altLang="ko-KR" dirty="0" smtClean="0">
                <a:sym typeface="Wingdings" pitchFamily="2" charset="2"/>
              </a:rPr>
              <a:t>?</a:t>
            </a:r>
          </a:p>
          <a:p>
            <a:pPr lvl="1"/>
            <a:r>
              <a:rPr lang="ko-KR" altLang="en-US" dirty="0" smtClean="0">
                <a:sym typeface="Wingdings" pitchFamily="2" charset="2"/>
              </a:rPr>
              <a:t>저작권 관련 단체가 단속과 관련된 전문성을 갖고 있나</a:t>
            </a:r>
            <a:r>
              <a:rPr lang="en-US" altLang="ko-KR" dirty="0" smtClean="0">
                <a:sym typeface="Wingdings" pitchFamily="2" charset="2"/>
              </a:rPr>
              <a:t>?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F875-EF88-450C-A105-2A2A11F69565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251062"/>
          </a:xfrm>
        </p:spPr>
        <p:txBody>
          <a:bodyPr/>
          <a:lstStyle/>
          <a:p>
            <a:pPr algn="ctr"/>
            <a:r>
              <a:rPr lang="ko-KR" altLang="en-US" dirty="0" smtClean="0"/>
              <a:t>질의 응답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3E0-4693-44F6-ADC5-6481871EF76D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최대주의 </a:t>
            </a:r>
            <a:r>
              <a:rPr lang="en-US" altLang="ko-KR" dirty="0" smtClean="0"/>
              <a:t>(1)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7AA-65EA-4971-B7AD-A436F60DACD1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권리 강화</a:t>
            </a:r>
            <a:endParaRPr lang="en-US" altLang="ko-KR" dirty="0" smtClean="0"/>
          </a:p>
          <a:p>
            <a:r>
              <a:rPr lang="ko-KR" altLang="en-US" dirty="0" smtClean="0"/>
              <a:t>처벌 강화</a:t>
            </a:r>
            <a:endParaRPr lang="en-US" altLang="ko-KR" dirty="0" smtClean="0"/>
          </a:p>
          <a:p>
            <a:r>
              <a:rPr lang="ko-KR" altLang="en-US" dirty="0" smtClean="0"/>
              <a:t>민사적 구제 범위 강화</a:t>
            </a:r>
            <a:endParaRPr lang="en-US" altLang="ko-KR" dirty="0" smtClean="0"/>
          </a:p>
          <a:p>
            <a:r>
              <a:rPr lang="ko-KR" altLang="en-US" dirty="0" smtClean="0"/>
              <a:t>상설단속반</a:t>
            </a:r>
            <a:endParaRPr lang="en-US" altLang="ko-KR" dirty="0" smtClean="0"/>
          </a:p>
          <a:p>
            <a:r>
              <a:rPr lang="ko-KR" altLang="en-US" dirty="0" smtClean="0"/>
              <a:t>문화부공무원</a:t>
            </a:r>
            <a:r>
              <a:rPr lang="en-US" altLang="ko-KR" dirty="0"/>
              <a:t>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/>
              <a:t>저작권특별사법경찰권</a:t>
            </a:r>
            <a:endParaRPr lang="en-US" altLang="ko-KR" dirty="0" smtClean="0"/>
          </a:p>
          <a:p>
            <a:r>
              <a:rPr lang="ko-KR" altLang="en-US" dirty="0" smtClean="0"/>
              <a:t>기술적 보호 조치</a:t>
            </a:r>
            <a:r>
              <a:rPr lang="en-US" altLang="ko-KR" dirty="0" smtClean="0"/>
              <a:t>(TPM)</a:t>
            </a:r>
          </a:p>
          <a:p>
            <a:r>
              <a:rPr lang="ko-KR" altLang="en-US" dirty="0" smtClean="0"/>
              <a:t>보호기간 연장</a:t>
            </a:r>
            <a:endParaRPr lang="en-US" altLang="ko-KR" dirty="0" smtClean="0"/>
          </a:p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필터링</a:t>
            </a:r>
            <a:r>
              <a:rPr lang="ko-KR" altLang="en-US" dirty="0" smtClean="0"/>
              <a:t> 의무</a:t>
            </a:r>
            <a:endParaRPr lang="en-US" altLang="ko-KR" dirty="0" smtClean="0"/>
          </a:p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삼진아웃제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최대주의 </a:t>
            </a:r>
            <a:r>
              <a:rPr lang="en-US" altLang="ko-KR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625609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행위자</a:t>
            </a:r>
            <a:endParaRPr lang="en-US" dirty="0" smtClean="0"/>
          </a:p>
          <a:p>
            <a:pPr lvl="1"/>
            <a:r>
              <a:rPr lang="ko-KR" altLang="en-US" dirty="0" smtClean="0"/>
              <a:t>저작권 산업계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영화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만화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게임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컴퓨터 소프트웨어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통상 관료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문화부 관료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경로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다자간 협정</a:t>
            </a:r>
            <a:r>
              <a:rPr lang="en-US" altLang="ko-KR" dirty="0" smtClean="0"/>
              <a:t>(TRIPS, </a:t>
            </a:r>
            <a:r>
              <a:rPr lang="ko-KR" altLang="en-US" dirty="0" err="1" smtClean="0"/>
              <a:t>베른협약</a:t>
            </a:r>
            <a:r>
              <a:rPr lang="en-US" altLang="ko-KR" dirty="0" smtClean="0"/>
              <a:t>, WCT, WPPT) + 	        	        </a:t>
            </a:r>
            <a:r>
              <a:rPr lang="ko-KR" altLang="en-US" dirty="0" smtClean="0"/>
              <a:t>양자간 협정</a:t>
            </a:r>
            <a:r>
              <a:rPr lang="en-US" altLang="ko-KR" dirty="0" smtClean="0"/>
              <a:t>(FTA) + </a:t>
            </a:r>
            <a:r>
              <a:rPr lang="ko-KR" altLang="en-US" dirty="0" smtClean="0"/>
              <a:t>복수국간 협정</a:t>
            </a:r>
            <a:r>
              <a:rPr lang="en-US" altLang="ko-KR" dirty="0" smtClean="0"/>
              <a:t>(ACTA) + 	        	        US Special 301 Report</a:t>
            </a:r>
          </a:p>
          <a:p>
            <a:pPr lvl="1"/>
            <a:r>
              <a:rPr lang="ko-KR" altLang="en-US" dirty="0" smtClean="0"/>
              <a:t>대내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저작권 산업계의 로비 </a:t>
            </a:r>
            <a:r>
              <a:rPr lang="en-US" altLang="ko-KR" dirty="0" smtClean="0"/>
              <a:t>+ </a:t>
            </a:r>
            <a:r>
              <a:rPr lang="ko-KR" altLang="en-US" dirty="0" smtClean="0"/>
              <a:t>문화부 관료의 자발적         </a:t>
            </a:r>
            <a:r>
              <a:rPr lang="en-US" altLang="ko-KR" dirty="0" smtClean="0"/>
              <a:t>	        </a:t>
            </a:r>
            <a:r>
              <a:rPr lang="ko-KR" altLang="en-US" dirty="0" smtClean="0"/>
              <a:t>정책 </a:t>
            </a:r>
            <a:r>
              <a:rPr lang="en-US" altLang="ko-KR" dirty="0" smtClean="0"/>
              <a:t>+ </a:t>
            </a:r>
            <a:r>
              <a:rPr lang="ko-KR" altLang="en-US" dirty="0" smtClean="0"/>
              <a:t>무기력한 국회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0031-8B8A-496C-B4B3-1AEC8F253F83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문제점과 원인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문제점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저작권 최대주의 과잉 대변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제도의 균형 추구 실패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원인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제도 자체의 난해함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결집된 저작권자 </a:t>
            </a:r>
            <a:r>
              <a:rPr lang="en-US" altLang="ko-KR" dirty="0" smtClean="0">
                <a:sym typeface="Wingdings" pitchFamily="2" charset="2"/>
              </a:rPr>
              <a:t>  </a:t>
            </a:r>
            <a:r>
              <a:rPr lang="ko-KR" altLang="en-US" dirty="0" smtClean="0">
                <a:sym typeface="Wingdings" pitchFamily="2" charset="2"/>
              </a:rPr>
              <a:t>흩어진 이용자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저작권 침해로 인한 피해의 과장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FF34-C1F6-4692-A5CC-A3932AAA0F61}" type="datetime1">
              <a:rPr lang="ko-KR" altLang="en-US" smtClean="0"/>
              <a:t>2012-09-23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920</TotalTime>
  <Words>2550</Words>
  <Application>Microsoft Office PowerPoint</Application>
  <PresentationFormat>화면 슬라이드 쇼(4:3)</PresentationFormat>
  <Paragraphs>472</Paragraphs>
  <Slides>65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65</vt:i4>
      </vt:variant>
    </vt:vector>
  </HeadingPairs>
  <TitlesOfParts>
    <vt:vector size="66" baseType="lpstr">
      <vt:lpstr>모듈</vt:lpstr>
      <vt:lpstr>저작권 제도와 국회의 역할</vt:lpstr>
      <vt:lpstr>저작권 제도</vt:lpstr>
      <vt:lpstr>저작권의 보호 (1)</vt:lpstr>
      <vt:lpstr>저작권의 보호 (2)</vt:lpstr>
      <vt:lpstr>저작물의 이용</vt:lpstr>
      <vt:lpstr>저작권 제도의 균형</vt:lpstr>
      <vt:lpstr>저작권 최대주의 (1)</vt:lpstr>
      <vt:lpstr>저작권 최대주의 (2)</vt:lpstr>
      <vt:lpstr>문제점과 원인</vt:lpstr>
      <vt:lpstr>PowerPoint 프레젠테이션</vt:lpstr>
      <vt:lpstr>저작권 침해로 인한 피해 규모 산정</vt:lpstr>
      <vt:lpstr>PowerPoint 프레젠테이션</vt:lpstr>
      <vt:lpstr>PowerPoint 프레젠테이션</vt:lpstr>
      <vt:lpstr>PowerPoint 프레젠테이션</vt:lpstr>
      <vt:lpstr>합법저작물 침해 규모</vt:lpstr>
      <vt:lpstr>PowerPoint 프레젠테이션</vt:lpstr>
      <vt:lpstr>PowerPoint 프레젠테이션</vt:lpstr>
      <vt:lpstr>BSA v. SPC</vt:lpstr>
      <vt:lpstr>BSA v. ChinaLabs</vt:lpstr>
      <vt:lpstr>BSA  IDC</vt:lpstr>
      <vt:lpstr>IDC – 얼마나 정확한가?</vt:lpstr>
      <vt:lpstr>GAO (미국연방회계감사원)</vt:lpstr>
      <vt:lpstr>PowerPoint 프레젠테이션</vt:lpstr>
      <vt:lpstr>삼진아웃제(1)</vt:lpstr>
      <vt:lpstr>삼진아웃제(2)</vt:lpstr>
      <vt:lpstr>삼진아웃제 (3)</vt:lpstr>
      <vt:lpstr>특수 OSP의 기술조치 의무 (1)</vt:lpstr>
      <vt:lpstr>특수 OSP의 기술조치 의무(2)</vt:lpstr>
      <vt:lpstr>특수 OSP의 기술조치 의무(3)</vt:lpstr>
      <vt:lpstr>웹하드 등록제 (1)</vt:lpstr>
      <vt:lpstr>웹하드 등록제 (2)</vt:lpstr>
      <vt:lpstr>PowerPoint 프레젠테이션</vt:lpstr>
      <vt:lpstr>PowerPoint 프레젠테이션</vt:lpstr>
      <vt:lpstr>SOPA (1)</vt:lpstr>
      <vt:lpstr>SOPA (2)</vt:lpstr>
      <vt:lpstr>SOPA(3)</vt:lpstr>
      <vt:lpstr>SOPA(4)</vt:lpstr>
      <vt:lpstr>SOPA(5)</vt:lpstr>
      <vt:lpstr>SOPA(6)</vt:lpstr>
      <vt:lpstr>SOPA(7)</vt:lpstr>
      <vt:lpstr>SOPA(8)</vt:lpstr>
      <vt:lpstr>접속 차단(3)</vt:lpstr>
      <vt:lpstr>접속 차단(4)</vt:lpstr>
      <vt:lpstr>접속차단(4)-방송통신심의위원회</vt:lpstr>
      <vt:lpstr>저작권 침해 토렌트 사이트 차단</vt:lpstr>
      <vt:lpstr>PowerPoint 프레젠테이션</vt:lpstr>
      <vt:lpstr>PowerPoint 프레젠테이션</vt:lpstr>
      <vt:lpstr>저작권 침해죄 (1)</vt:lpstr>
      <vt:lpstr>저작권 침해죄 (2)</vt:lpstr>
      <vt:lpstr>저작권 침해죄 (3)</vt:lpstr>
      <vt:lpstr>저작권 침해죄 (4)</vt:lpstr>
      <vt:lpstr>저작권 침해죄 (5)</vt:lpstr>
      <vt:lpstr>저작권 침해죄 (6)</vt:lpstr>
      <vt:lpstr>저작권 침해죄 (7)</vt:lpstr>
      <vt:lpstr>저작권 침해죄 (8)</vt:lpstr>
      <vt:lpstr>PowerPoint 프레젠테이션</vt:lpstr>
      <vt:lpstr>윤관석 의원 대표발의안</vt:lpstr>
      <vt:lpstr>박창식 의원 대표발의안</vt:lpstr>
      <vt:lpstr>박창수 의원 대표발의안</vt:lpstr>
      <vt:lpstr>정부 입법예고안 (1)</vt:lpstr>
      <vt:lpstr>정부 입법예고안 (2)</vt:lpstr>
      <vt:lpstr>정부 입법예고안 (3)</vt:lpstr>
      <vt:lpstr>정부 입법예고안(4)</vt:lpstr>
      <vt:lpstr>정부 입법예고안 (5)</vt:lpstr>
      <vt:lpstr>질의 응답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특허 제도와 국회의 역할</dc:title>
  <dc:creator>hsnam.jh</dc:creator>
  <cp:lastModifiedBy>hsnam.jh</cp:lastModifiedBy>
  <cp:revision>76</cp:revision>
  <dcterms:created xsi:type="dcterms:W3CDTF">2012-09-12T10:58:51Z</dcterms:created>
  <dcterms:modified xsi:type="dcterms:W3CDTF">2012-09-23T14:06:04Z</dcterms:modified>
</cp:coreProperties>
</file>