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18D7-FDFA-440E-8A2A-E94420851EC3}" type="datetimeFigureOut">
              <a:rPr lang="ko-KR" altLang="en-US" smtClean="0"/>
              <a:t>2012-11-02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8D49-1A1D-4CFE-BE39-45B8983BE1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286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18D7-FDFA-440E-8A2A-E94420851EC3}" type="datetimeFigureOut">
              <a:rPr lang="ko-KR" altLang="en-US" smtClean="0"/>
              <a:t>2012-11-02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8D49-1A1D-4CFE-BE39-45B8983BE1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0938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18D7-FDFA-440E-8A2A-E94420851EC3}" type="datetimeFigureOut">
              <a:rPr lang="ko-KR" altLang="en-US" smtClean="0"/>
              <a:t>2012-11-02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8D49-1A1D-4CFE-BE39-45B8983BE1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828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spc="-100" baseline="0">
                <a:latin typeface="휴먼명조" pitchFamily="2" charset="-127"/>
                <a:ea typeface="휴먼명조" pitchFamily="2" charset="-127"/>
                <a:cs typeface="Times New Roman" pitchFamily="18" charset="0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>
                <a:latin typeface="Times New Roman" pitchFamily="18" charset="0"/>
                <a:ea typeface="휴먼명조" pitchFamily="2" charset="-127"/>
                <a:cs typeface="Times New Roman" pitchFamily="18" charset="0"/>
              </a:defRPr>
            </a:lvl1pPr>
            <a:lvl2pPr marL="742950" indent="-285750">
              <a:buFont typeface="Arial" pitchFamily="34" charset="0"/>
              <a:buChar char="•"/>
              <a:defRPr>
                <a:latin typeface="Times New Roman" pitchFamily="18" charset="0"/>
                <a:ea typeface="휴먼명조" pitchFamily="2" charset="-127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ea typeface="휴먼명조" pitchFamily="2" charset="-127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ea typeface="휴먼명조" pitchFamily="2" charset="-127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ea typeface="휴먼명조" pitchFamily="2" charset="-127"/>
                <a:cs typeface="Times New Roman" pitchFamily="18" charset="0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18D7-FDFA-440E-8A2A-E94420851EC3}" type="datetimeFigureOut">
              <a:rPr lang="ko-KR" altLang="en-US" smtClean="0"/>
              <a:t>2012-11-02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8D49-1A1D-4CFE-BE39-45B8983BE108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 userDrawn="1"/>
        </p:nvCxnSpPr>
        <p:spPr>
          <a:xfrm>
            <a:off x="467544" y="1412776"/>
            <a:ext cx="8208912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98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18D7-FDFA-440E-8A2A-E94420851EC3}" type="datetimeFigureOut">
              <a:rPr lang="ko-KR" altLang="en-US" smtClean="0"/>
              <a:t>2012-11-02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8D49-1A1D-4CFE-BE39-45B8983BE1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483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18D7-FDFA-440E-8A2A-E94420851EC3}" type="datetimeFigureOut">
              <a:rPr lang="ko-KR" altLang="en-US" smtClean="0"/>
              <a:t>2012-11-02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8D49-1A1D-4CFE-BE39-45B8983BE1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742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18D7-FDFA-440E-8A2A-E94420851EC3}" type="datetimeFigureOut">
              <a:rPr lang="ko-KR" altLang="en-US" smtClean="0"/>
              <a:t>2012-11-02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8D49-1A1D-4CFE-BE39-45B8983BE1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147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18D7-FDFA-440E-8A2A-E94420851EC3}" type="datetimeFigureOut">
              <a:rPr lang="ko-KR" altLang="en-US" smtClean="0"/>
              <a:t>2012-11-02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8D49-1A1D-4CFE-BE39-45B8983BE1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5964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18D7-FDFA-440E-8A2A-E94420851EC3}" type="datetimeFigureOut">
              <a:rPr lang="ko-KR" altLang="en-US" smtClean="0"/>
              <a:t>2012-11-02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8D49-1A1D-4CFE-BE39-45B8983BE1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7306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18D7-FDFA-440E-8A2A-E94420851EC3}" type="datetimeFigureOut">
              <a:rPr lang="ko-KR" altLang="en-US" smtClean="0"/>
              <a:t>2012-11-02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8D49-1A1D-4CFE-BE39-45B8983BE1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234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418D7-FDFA-440E-8A2A-E94420851EC3}" type="datetimeFigureOut">
              <a:rPr lang="ko-KR" altLang="en-US" smtClean="0"/>
              <a:t>2012-11-02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58D49-1A1D-4CFE-BE39-45B8983BE1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423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418D7-FDFA-440E-8A2A-E94420851EC3}" type="datetimeFigureOut">
              <a:rPr lang="ko-KR" altLang="en-US" smtClean="0"/>
              <a:t>2012-11-02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58D49-1A1D-4CFE-BE39-45B8983BE1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833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03648" y="1447800"/>
            <a:ext cx="6264696" cy="2133600"/>
          </a:xfrm>
        </p:spPr>
        <p:txBody>
          <a:bodyPr>
            <a:normAutofit/>
          </a:bodyPr>
          <a:lstStyle/>
          <a:p>
            <a:pPr algn="ctr"/>
            <a:r>
              <a:rPr lang="ko-KR" altLang="en-US" sz="4000" b="1" dirty="0" smtClean="0"/>
              <a:t>저작권법의 </a:t>
            </a:r>
            <a:r>
              <a:rPr lang="en-US" altLang="ko-KR" sz="4000" b="1" dirty="0" smtClean="0"/>
              <a:t>OSP </a:t>
            </a:r>
            <a:r>
              <a:rPr lang="ko-KR" altLang="en-US" sz="4000" b="1" dirty="0" smtClean="0"/>
              <a:t>면책 조항의 문제점과 개정 방안</a:t>
            </a:r>
            <a:endParaRPr lang="ko-KR" altLang="en-US" sz="4000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31640" y="5373216"/>
            <a:ext cx="6400800" cy="1104528"/>
          </a:xfrm>
        </p:spPr>
        <p:txBody>
          <a:bodyPr>
            <a:normAutofit/>
          </a:bodyPr>
          <a:lstStyle/>
          <a:p>
            <a:r>
              <a:rPr lang="ko-KR" altLang="en-US" sz="2400" dirty="0" smtClean="0"/>
              <a:t>남희섭</a:t>
            </a:r>
            <a:endParaRPr lang="en-US" altLang="ko-KR" sz="2400" dirty="0" smtClean="0"/>
          </a:p>
          <a:p>
            <a:r>
              <a:rPr lang="en-US" altLang="ko-KR" sz="2400" dirty="0" smtClean="0"/>
              <a:t>2011. 11. 2.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2706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일반적 감시의무</a:t>
            </a:r>
            <a:r>
              <a:rPr lang="en-US" altLang="ko-KR" dirty="0" smtClean="0"/>
              <a:t>(5)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독일 대법원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컴퓨터 게임 </a:t>
            </a:r>
            <a:r>
              <a:rPr lang="en-US" altLang="ko-KR" dirty="0" smtClean="0"/>
              <a:t>“Atari Europe”</a:t>
            </a:r>
          </a:p>
          <a:p>
            <a:pPr lvl="1"/>
            <a:r>
              <a:rPr lang="ko-KR" altLang="en-US" dirty="0" smtClean="0"/>
              <a:t>침해 사실의 통지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주의의무 발생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예방조치 의무</a:t>
            </a:r>
            <a:endParaRPr lang="en-US" altLang="ko-KR" dirty="0" smtClean="0">
              <a:sym typeface="Wingdings" pitchFamily="2" charset="2"/>
            </a:endParaRPr>
          </a:p>
          <a:p>
            <a:pPr lvl="1"/>
            <a:r>
              <a:rPr lang="en-US" altLang="ko-KR" dirty="0" smtClean="0">
                <a:sym typeface="Wingdings" pitchFamily="2" charset="2"/>
              </a:rPr>
              <a:t>“</a:t>
            </a:r>
            <a:r>
              <a:rPr lang="ko-KR" altLang="en-US" dirty="0" smtClean="0">
                <a:sym typeface="Wingdings" pitchFamily="2" charset="2"/>
              </a:rPr>
              <a:t>기술적으로 그리고 경제적으로 합리적인 모든 예방 조치</a:t>
            </a:r>
            <a:r>
              <a:rPr lang="en-US" altLang="ko-KR" dirty="0" smtClean="0">
                <a:sym typeface="Wingdings" pitchFamily="2" charset="2"/>
              </a:rPr>
              <a:t>”</a:t>
            </a:r>
          </a:p>
          <a:p>
            <a:pPr lvl="1"/>
            <a:endParaRPr lang="en-US" altLang="ko-KR" dirty="0">
              <a:sym typeface="Wingdings" pitchFamily="2" charset="2"/>
            </a:endParaRPr>
          </a:p>
          <a:p>
            <a:pPr lvl="1"/>
            <a:r>
              <a:rPr lang="ko-KR" altLang="en-US" dirty="0" smtClean="0">
                <a:sym typeface="Wingdings" pitchFamily="2" charset="2"/>
              </a:rPr>
              <a:t>저작권법 제</a:t>
            </a:r>
            <a:r>
              <a:rPr lang="en-US" altLang="ko-KR" dirty="0" smtClean="0">
                <a:sym typeface="Wingdings" pitchFamily="2" charset="2"/>
              </a:rPr>
              <a:t>104</a:t>
            </a:r>
            <a:r>
              <a:rPr lang="ko-KR" altLang="en-US" dirty="0" smtClean="0">
                <a:sym typeface="Wingdings" pitchFamily="2" charset="2"/>
              </a:rPr>
              <a:t>조 제</a:t>
            </a:r>
            <a:r>
              <a:rPr lang="en-US" altLang="ko-KR" dirty="0" smtClean="0">
                <a:sym typeface="Wingdings" pitchFamily="2" charset="2"/>
              </a:rPr>
              <a:t>1</a:t>
            </a:r>
            <a:r>
              <a:rPr lang="ko-KR" altLang="en-US" dirty="0" smtClean="0">
                <a:sym typeface="Wingdings" pitchFamily="2" charset="2"/>
              </a:rPr>
              <a:t>항</a:t>
            </a:r>
            <a:r>
              <a:rPr lang="en-US" altLang="ko-KR" dirty="0" smtClean="0">
                <a:sym typeface="Wingdings" pitchFamily="2" charset="2"/>
              </a:rPr>
              <a:t>: </a:t>
            </a:r>
            <a:r>
              <a:rPr lang="ko-KR" altLang="en-US" dirty="0" smtClean="0">
                <a:sym typeface="Wingdings" pitchFamily="2" charset="2"/>
              </a:rPr>
              <a:t>침해 사실에 대한 </a:t>
            </a:r>
            <a:r>
              <a:rPr lang="ko-KR" altLang="en-US" dirty="0" err="1" smtClean="0">
                <a:sym typeface="Wingdings" pitchFamily="2" charset="2"/>
              </a:rPr>
              <a:t>통지없이</a:t>
            </a:r>
            <a:r>
              <a:rPr lang="ko-KR" altLang="en-US" dirty="0" smtClean="0">
                <a:sym typeface="Wingdings" pitchFamily="2" charset="2"/>
              </a:rPr>
              <a:t> </a:t>
            </a:r>
            <a:r>
              <a:rPr lang="ko-KR" altLang="en-US" dirty="0" err="1" smtClean="0">
                <a:sym typeface="Wingdings" pitchFamily="2" charset="2"/>
              </a:rPr>
              <a:t>필터링</a:t>
            </a:r>
            <a:r>
              <a:rPr lang="ko-KR" altLang="en-US" dirty="0" smtClean="0">
                <a:sym typeface="Wingdings" pitchFamily="2" charset="2"/>
              </a:rPr>
              <a:t> 의무 부과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과태료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7014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금전적 이익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한미 </a:t>
            </a:r>
            <a:r>
              <a:rPr lang="en-US" altLang="ko-KR" dirty="0" smtClean="0"/>
              <a:t>FTA: </a:t>
            </a:r>
            <a:r>
              <a:rPr lang="ko-KR" altLang="en-US" dirty="0" err="1" smtClean="0"/>
              <a:t>호스팅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정보검색 서비스 제공자에게 요구</a:t>
            </a:r>
            <a:endParaRPr lang="en-US" altLang="ko-KR" dirty="0" smtClean="0"/>
          </a:p>
          <a:p>
            <a:r>
              <a:rPr lang="ko-KR" altLang="en-US" dirty="0" smtClean="0"/>
              <a:t>한</a:t>
            </a:r>
            <a:r>
              <a:rPr lang="en-US" altLang="ko-KR" dirty="0" smtClean="0"/>
              <a:t>-EU FTA: </a:t>
            </a:r>
            <a:r>
              <a:rPr lang="ko-KR" altLang="en-US" dirty="0" smtClean="0"/>
              <a:t>없음</a:t>
            </a:r>
            <a:endParaRPr lang="en-US" altLang="ko-KR" dirty="0" smtClean="0"/>
          </a:p>
          <a:p>
            <a:r>
              <a:rPr lang="ko-KR" altLang="en-US" dirty="0" smtClean="0"/>
              <a:t>한</a:t>
            </a:r>
            <a:r>
              <a:rPr lang="en-US" altLang="ko-KR" dirty="0" smtClean="0"/>
              <a:t>-EU FTA </a:t>
            </a:r>
            <a:r>
              <a:rPr lang="ko-KR" altLang="en-US" dirty="0" smtClean="0"/>
              <a:t>위반 문제</a:t>
            </a:r>
            <a:endParaRPr lang="en-US" altLang="ko-KR" dirty="0" smtClean="0"/>
          </a:p>
          <a:p>
            <a:r>
              <a:rPr lang="ko-KR" altLang="en-US" dirty="0" smtClean="0"/>
              <a:t>특수 </a:t>
            </a:r>
            <a:r>
              <a:rPr lang="en-US" altLang="ko-KR" dirty="0" smtClean="0"/>
              <a:t>OSP: </a:t>
            </a:r>
            <a:r>
              <a:rPr lang="ko-KR" altLang="en-US" dirty="0" smtClean="0"/>
              <a:t>저작물의 업로드</a:t>
            </a:r>
            <a:r>
              <a:rPr lang="en-US" altLang="ko-KR" dirty="0" smtClean="0"/>
              <a:t>/</a:t>
            </a:r>
            <a:r>
              <a:rPr lang="ko-KR" altLang="en-US" dirty="0" smtClean="0"/>
              <a:t>다운로드 기능을 제공하여 상업적 이익을 얻는 </a:t>
            </a:r>
            <a:r>
              <a:rPr lang="en-US" altLang="ko-KR" dirty="0" smtClean="0"/>
              <a:t>OSP </a:t>
            </a:r>
            <a:r>
              <a:rPr lang="en-US" altLang="ko-KR" dirty="0" smtClean="0">
                <a:sym typeface="Wingdings" pitchFamily="2" charset="2"/>
              </a:rPr>
              <a:t> </a:t>
            </a:r>
            <a:r>
              <a:rPr lang="ko-KR" altLang="en-US" dirty="0" err="1" smtClean="0">
                <a:sym typeface="Wingdings" pitchFamily="2" charset="2"/>
              </a:rPr>
              <a:t>웹하드</a:t>
            </a:r>
            <a:r>
              <a:rPr lang="en-US" altLang="ko-KR" dirty="0" smtClean="0">
                <a:sym typeface="Wingdings" pitchFamily="2" charset="2"/>
              </a:rPr>
              <a:t> </a:t>
            </a:r>
            <a:r>
              <a:rPr lang="ko-KR" altLang="en-US" dirty="0" smtClean="0">
                <a:sym typeface="Wingdings" pitchFamily="2" charset="2"/>
              </a:rPr>
              <a:t>등록제의 실효성 문제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7093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표준 기술조치 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ko-KR" dirty="0" smtClean="0"/>
          </a:p>
          <a:p>
            <a:pPr marL="0" indent="0" algn="ctr">
              <a:buNone/>
            </a:pPr>
            <a:r>
              <a:rPr lang="ko-KR" altLang="en-US" dirty="0" smtClean="0"/>
              <a:t>자료집 참고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6484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OSP </a:t>
            </a:r>
            <a:r>
              <a:rPr lang="ko-KR" altLang="en-US" dirty="0" smtClean="0"/>
              <a:t>유형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한미 </a:t>
            </a:r>
            <a:r>
              <a:rPr lang="en-US" altLang="ko-KR" dirty="0" smtClean="0"/>
              <a:t>FTA</a:t>
            </a:r>
          </a:p>
          <a:p>
            <a:pPr lvl="1"/>
            <a:r>
              <a:rPr lang="ko-KR" altLang="en-US" dirty="0" smtClean="0"/>
              <a:t>접속</a:t>
            </a:r>
            <a:r>
              <a:rPr lang="en-US" altLang="ko-KR" dirty="0" smtClean="0"/>
              <a:t>: KT, SK Telecom</a:t>
            </a:r>
          </a:p>
          <a:p>
            <a:pPr lvl="1"/>
            <a:r>
              <a:rPr lang="ko-KR" altLang="en-US" dirty="0" err="1" smtClean="0"/>
              <a:t>캐싱</a:t>
            </a:r>
            <a:r>
              <a:rPr lang="en-US" altLang="ko-KR" dirty="0" smtClean="0"/>
              <a:t>: </a:t>
            </a:r>
            <a:r>
              <a:rPr lang="ko-KR" altLang="en-US" dirty="0" smtClean="0"/>
              <a:t>시스템 </a:t>
            </a:r>
            <a:r>
              <a:rPr lang="ko-KR" altLang="en-US" dirty="0" err="1" smtClean="0"/>
              <a:t>캐싱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호스팅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웹하드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검색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네이버</a:t>
            </a:r>
            <a:r>
              <a:rPr lang="en-US" altLang="ko-KR" dirty="0" smtClean="0"/>
              <a:t>/</a:t>
            </a:r>
            <a:r>
              <a:rPr lang="ko-KR" altLang="en-US" dirty="0" smtClean="0"/>
              <a:t>다음 검색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구글</a:t>
            </a:r>
            <a:r>
              <a:rPr lang="ko-KR" altLang="en-US" dirty="0" smtClean="0"/>
              <a:t> 검색</a:t>
            </a:r>
            <a:endParaRPr lang="en-US" altLang="ko-KR" dirty="0" smtClean="0"/>
          </a:p>
          <a:p>
            <a:r>
              <a:rPr lang="ko-KR" altLang="en-US" dirty="0" smtClean="0"/>
              <a:t>한</a:t>
            </a:r>
            <a:r>
              <a:rPr lang="en-US" altLang="ko-KR" dirty="0" smtClean="0"/>
              <a:t>EU FTA</a:t>
            </a:r>
          </a:p>
          <a:p>
            <a:pPr lvl="1"/>
            <a:r>
              <a:rPr lang="ko-KR" altLang="en-US" dirty="0" smtClean="0"/>
              <a:t>단순도관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캐싱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호스팅</a:t>
            </a:r>
            <a:endParaRPr lang="en-US" altLang="ko-KR" dirty="0" smtClean="0"/>
          </a:p>
          <a:p>
            <a:r>
              <a:rPr lang="ko-KR" altLang="en-US" dirty="0" smtClean="0"/>
              <a:t>저작권법 제</a:t>
            </a:r>
            <a:r>
              <a:rPr lang="en-US" altLang="ko-KR" dirty="0" smtClean="0"/>
              <a:t>102</a:t>
            </a:r>
            <a:r>
              <a:rPr lang="ko-KR" altLang="en-US" dirty="0" smtClean="0"/>
              <a:t>조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한미 </a:t>
            </a:r>
            <a:r>
              <a:rPr lang="en-US" altLang="ko-KR" dirty="0" smtClean="0"/>
              <a:t>FTA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3553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송신을 시작하지 아니한 경우</a:t>
            </a:r>
            <a:r>
              <a:rPr lang="en-US" altLang="ko-KR" dirty="0" smtClean="0"/>
              <a:t>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저작권법</a:t>
            </a:r>
            <a:r>
              <a:rPr lang="en-US" altLang="ko-KR" dirty="0" smtClean="0"/>
              <a:t>: </a:t>
            </a:r>
            <a:r>
              <a:rPr lang="ko-KR" altLang="en-US" dirty="0" smtClean="0"/>
              <a:t>모든 </a:t>
            </a:r>
            <a:r>
              <a:rPr lang="en-US" altLang="ko-KR" dirty="0" smtClean="0"/>
              <a:t>OSP</a:t>
            </a:r>
            <a:r>
              <a:rPr lang="ko-KR" altLang="en-US" dirty="0" smtClean="0"/>
              <a:t>에게 요구</a:t>
            </a:r>
            <a:endParaRPr lang="en-US" altLang="ko-KR" dirty="0" smtClean="0"/>
          </a:p>
          <a:p>
            <a:r>
              <a:rPr lang="ko-KR" altLang="en-US" dirty="0" smtClean="0"/>
              <a:t>한미 </a:t>
            </a:r>
            <a:r>
              <a:rPr lang="en-US" altLang="ko-KR" dirty="0" smtClean="0"/>
              <a:t>FTA: </a:t>
            </a:r>
            <a:r>
              <a:rPr lang="ko-KR" altLang="en-US" dirty="0" smtClean="0"/>
              <a:t>전송체인을 개시하지 아니한 경우</a:t>
            </a:r>
            <a:endParaRPr lang="en-US" altLang="ko-KR" dirty="0" smtClean="0"/>
          </a:p>
          <a:p>
            <a:r>
              <a:rPr lang="ko-KR" altLang="en-US" dirty="0" smtClean="0"/>
              <a:t>미국 저작권법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접속 서비스 제공자에게만 요구</a:t>
            </a:r>
            <a:r>
              <a:rPr lang="en-US" altLang="ko-KR" dirty="0" smtClean="0"/>
              <a:t>(</a:t>
            </a:r>
            <a:r>
              <a:rPr lang="ko-KR" altLang="en-US" dirty="0" smtClean="0"/>
              <a:t>소극적 요건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송신</a:t>
            </a:r>
            <a:r>
              <a:rPr lang="en-US" altLang="ko-KR" dirty="0" smtClean="0"/>
              <a:t>: </a:t>
            </a:r>
            <a:r>
              <a:rPr lang="ko-KR" altLang="en-US" dirty="0" smtClean="0"/>
              <a:t>통신방법에 상관없이 신호를 보내는 행위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공중이 신호를 받을 수 있는 상태로 두는 행위는 제외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330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송신을 시작하지 아니한 경우</a:t>
            </a:r>
            <a:r>
              <a:rPr lang="en-US" altLang="ko-KR" dirty="0" smtClean="0"/>
              <a:t>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UMG Recordings v. </a:t>
            </a:r>
            <a:r>
              <a:rPr lang="en-US" altLang="ko-KR" dirty="0" err="1" smtClean="0"/>
              <a:t>Veoh</a:t>
            </a:r>
            <a:r>
              <a:rPr lang="en-US" altLang="ko-KR" dirty="0" smtClean="0"/>
              <a:t> Networks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291636"/>
            <a:ext cx="5599438" cy="456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43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송신을 시작하지 아니한 경우</a:t>
            </a:r>
            <a:r>
              <a:rPr lang="en-US" altLang="ko-KR" dirty="0" smtClean="0"/>
              <a:t>(3)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Capital Records v MP3Tunes</a:t>
            </a:r>
          </a:p>
          <a:p>
            <a:pPr lvl="1"/>
            <a:r>
              <a:rPr lang="ko-KR" altLang="en-US" dirty="0" smtClean="0"/>
              <a:t>개별 이용자에게 저장공간 제공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음악 파일의 데이터 </a:t>
            </a:r>
            <a:r>
              <a:rPr lang="ko-KR" altLang="en-US" dirty="0" err="1" smtClean="0"/>
              <a:t>블록별로</a:t>
            </a:r>
            <a:r>
              <a:rPr lang="ko-KR" altLang="en-US" dirty="0" smtClean="0"/>
              <a:t> 해시 태그 부여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다운로드 요청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err="1" smtClean="0">
                <a:sym typeface="Wingdings" pitchFamily="2" charset="2"/>
              </a:rPr>
              <a:t>해쉬</a:t>
            </a:r>
            <a:r>
              <a:rPr lang="ko-KR" altLang="en-US" dirty="0" smtClean="0">
                <a:sym typeface="Wingdings" pitchFamily="2" charset="2"/>
              </a:rPr>
              <a:t> 태그를 이용하여 음악 파일을 재구성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>
                <a:sym typeface="Wingdings" pitchFamily="2" charset="2"/>
              </a:rPr>
              <a:t>송신</a:t>
            </a:r>
            <a:endParaRPr lang="en-US" altLang="ko-KR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293096"/>
            <a:ext cx="28575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044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일반적 감시 의무</a:t>
            </a:r>
            <a:r>
              <a:rPr lang="en-US" altLang="ko-KR" dirty="0" smtClean="0"/>
              <a:t>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한</a:t>
            </a:r>
            <a:r>
              <a:rPr lang="en-US" altLang="ko-KR" dirty="0" smtClean="0"/>
              <a:t>-EU FTA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10.66</a:t>
            </a:r>
            <a:r>
              <a:rPr lang="ko-KR" altLang="en-US" dirty="0" smtClean="0"/>
              <a:t>조 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항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OSP</a:t>
            </a:r>
            <a:r>
              <a:rPr lang="ko-KR" altLang="en-US" dirty="0" smtClean="0"/>
              <a:t>가 송신 또는 저장하는 정보를 감시할 일반적 의무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OSP</a:t>
            </a:r>
            <a:r>
              <a:rPr lang="ko-KR" altLang="en-US" dirty="0" smtClean="0"/>
              <a:t>가 불법적 활동을 나타내는 사실이나 정황을 적극적으로 찾도록 하는 일반적 의무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EU </a:t>
            </a:r>
            <a:r>
              <a:rPr lang="ko-KR" altLang="en-US" dirty="0" smtClean="0"/>
              <a:t>전자상거래 지침 제</a:t>
            </a:r>
            <a:r>
              <a:rPr lang="en-US" altLang="ko-KR" dirty="0" smtClean="0"/>
              <a:t>15</a:t>
            </a:r>
            <a:r>
              <a:rPr lang="ko-KR" altLang="en-US" dirty="0" smtClean="0"/>
              <a:t>조 제</a:t>
            </a:r>
            <a:r>
              <a:rPr lang="en-US" altLang="ko-KR" dirty="0" smtClean="0"/>
              <a:t>1</a:t>
            </a:r>
            <a:r>
              <a:rPr lang="ko-KR" altLang="en-US" dirty="0" smtClean="0"/>
              <a:t>항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297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일반적 감시의무</a:t>
            </a:r>
            <a:r>
              <a:rPr lang="en-US" altLang="ko-KR" dirty="0" smtClean="0"/>
              <a:t>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유럽법원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Scarlet v. SABAM (C-70/10, 2011. 11. 24.)</a:t>
            </a:r>
          </a:p>
          <a:p>
            <a:pPr lvl="1"/>
            <a:r>
              <a:rPr lang="en-US" altLang="ko-KR" dirty="0" smtClean="0"/>
              <a:t>SABAM v. </a:t>
            </a:r>
            <a:r>
              <a:rPr lang="en-US" altLang="ko-KR" dirty="0" err="1" smtClean="0"/>
              <a:t>Netlog</a:t>
            </a:r>
            <a:r>
              <a:rPr lang="en-US" altLang="ko-KR" dirty="0" smtClean="0"/>
              <a:t> (C-360/10, 2012. 2. 16.)</a:t>
            </a:r>
          </a:p>
          <a:p>
            <a:r>
              <a:rPr lang="ko-KR" altLang="en-US" dirty="0" smtClean="0"/>
              <a:t>프랑스 대법원</a:t>
            </a:r>
            <a:r>
              <a:rPr lang="en-US" altLang="ko-KR" dirty="0" smtClean="0"/>
              <a:t>(2012. 7. 12.)</a:t>
            </a:r>
          </a:p>
          <a:p>
            <a:pPr lvl="1"/>
            <a:r>
              <a:rPr lang="en-US" altLang="ko-KR" dirty="0" err="1" smtClean="0"/>
              <a:t>Bac</a:t>
            </a:r>
            <a:r>
              <a:rPr lang="en-US" altLang="ko-KR" dirty="0" smtClean="0"/>
              <a:t> Films v. Google France</a:t>
            </a:r>
          </a:p>
          <a:p>
            <a:pPr lvl="1"/>
            <a:r>
              <a:rPr lang="en-US" altLang="ko-KR" dirty="0" err="1" smtClean="0"/>
              <a:t>Aufeminin</a:t>
            </a:r>
            <a:r>
              <a:rPr lang="en-US" altLang="ko-KR" dirty="0" smtClean="0"/>
              <a:t> v. Google France</a:t>
            </a:r>
          </a:p>
          <a:p>
            <a:r>
              <a:rPr lang="ko-KR" altLang="en-US" dirty="0" smtClean="0"/>
              <a:t>독일 대법원</a:t>
            </a:r>
            <a:r>
              <a:rPr lang="en-US" altLang="ko-KR" dirty="0" smtClean="0"/>
              <a:t>(2012. 7. 12.)</a:t>
            </a:r>
          </a:p>
          <a:p>
            <a:pPr lvl="1"/>
            <a:r>
              <a:rPr lang="en-US" altLang="ko-KR" dirty="0" smtClean="0"/>
              <a:t>Atari Europe v. </a:t>
            </a:r>
            <a:r>
              <a:rPr lang="en-US" altLang="ko-KR" dirty="0" err="1" smtClean="0"/>
              <a:t>RapidShare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9748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일반적 감시의무</a:t>
            </a:r>
            <a:r>
              <a:rPr lang="en-US" altLang="ko-KR" dirty="0" smtClean="0"/>
              <a:t>(3)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2045797"/>
              </p:ext>
            </p:extLst>
          </p:nvPr>
        </p:nvGraphicFramePr>
        <p:xfrm>
          <a:off x="457200" y="1600200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유럽법원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저작권법 제</a:t>
                      </a:r>
                      <a:r>
                        <a:rPr lang="en-US" altLang="ko-KR" sz="2400" dirty="0" smtClean="0"/>
                        <a:t>104</a:t>
                      </a:r>
                      <a:r>
                        <a:rPr lang="ko-KR" altLang="en-US" sz="2400" dirty="0" smtClean="0"/>
                        <a:t>조 제</a:t>
                      </a:r>
                      <a:r>
                        <a:rPr lang="en-US" altLang="ko-KR" sz="2400" dirty="0" smtClean="0"/>
                        <a:t>1</a:t>
                      </a:r>
                      <a:r>
                        <a:rPr lang="ko-KR" altLang="en-US" sz="2400" dirty="0" smtClean="0"/>
                        <a:t>항</a:t>
                      </a:r>
                      <a:endParaRPr lang="en-US" altLang="ko-KR" sz="2400" dirty="0" smtClean="0"/>
                    </a:p>
                    <a:p>
                      <a:pPr algn="ctr" latinLnBrk="1"/>
                      <a:r>
                        <a:rPr lang="ko-KR" altLang="en-US" sz="2400" dirty="0" smtClean="0"/>
                        <a:t>시행령 제</a:t>
                      </a:r>
                      <a:r>
                        <a:rPr lang="en-US" altLang="ko-KR" sz="2400" dirty="0" smtClean="0"/>
                        <a:t>46</a:t>
                      </a:r>
                      <a:r>
                        <a:rPr lang="ko-KR" altLang="en-US" sz="2400" dirty="0" smtClean="0"/>
                        <a:t>조 제</a:t>
                      </a:r>
                      <a:r>
                        <a:rPr lang="en-US" altLang="ko-KR" sz="2400" dirty="0" smtClean="0"/>
                        <a:t>1</a:t>
                      </a:r>
                      <a:r>
                        <a:rPr lang="ko-KR" altLang="en-US" sz="2400" dirty="0" smtClean="0"/>
                        <a:t>항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서비스 이용자가 저장한 모든 파일</a:t>
                      </a:r>
                      <a:r>
                        <a:rPr lang="ko-KR" altLang="en-US" sz="2400" baseline="0" dirty="0" smtClean="0"/>
                        <a:t> 중에서 </a:t>
                      </a:r>
                      <a:r>
                        <a:rPr lang="ko-KR" altLang="en-US" sz="2400" baseline="0" dirty="0" err="1" smtClean="0"/>
                        <a:t>지재권자가</a:t>
                      </a:r>
                      <a:r>
                        <a:rPr lang="ko-KR" altLang="en-US" sz="2400" baseline="0" dirty="0" smtClean="0"/>
                        <a:t> 권리를 가진다고 주장하는 저작물을 포함하는 것으로 예상되는 파일을 식별할 것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err="1" smtClean="0"/>
                        <a:t>저작물등의</a:t>
                      </a:r>
                      <a:r>
                        <a:rPr lang="ko-KR" altLang="en-US" sz="2400" dirty="0" smtClean="0"/>
                        <a:t> 제호등과 특징을 비교하여 </a:t>
                      </a:r>
                      <a:r>
                        <a:rPr lang="ko-KR" altLang="en-US" sz="2400" dirty="0" err="1" smtClean="0"/>
                        <a:t>저작물등을</a:t>
                      </a:r>
                      <a:r>
                        <a:rPr lang="ko-KR" altLang="en-US" sz="2400" dirty="0" smtClean="0"/>
                        <a:t> 인식할 수 있는 기술적인 조치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식별한 파일이 불법으로 저장되고 공중에 제공되는지 판단할 것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제</a:t>
                      </a:r>
                      <a:r>
                        <a:rPr lang="en-US" altLang="ko-KR" sz="2400" dirty="0" smtClean="0"/>
                        <a:t>1</a:t>
                      </a:r>
                      <a:r>
                        <a:rPr lang="ko-KR" altLang="en-US" sz="2400" dirty="0" smtClean="0"/>
                        <a:t>호에 따라 인지한 </a:t>
                      </a:r>
                      <a:r>
                        <a:rPr lang="ko-KR" altLang="en-US" sz="2400" dirty="0" err="1" smtClean="0"/>
                        <a:t>저작물등의</a:t>
                      </a:r>
                      <a:r>
                        <a:rPr lang="ko-KR" altLang="en-US" sz="2400" dirty="0" smtClean="0"/>
                        <a:t> 불법적인 송신을 차단하기 위한 검색제한 조치 및 송신제한 조치</a:t>
                      </a:r>
                      <a:endParaRPr lang="ko-KR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400" dirty="0" smtClean="0"/>
                        <a:t>불법이라고 판단한 파일의 이용을 차단할 것</a:t>
                      </a:r>
                      <a:endParaRPr lang="ko-KR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41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일반적 감시의무</a:t>
            </a:r>
            <a:r>
              <a:rPr lang="en-US" altLang="ko-KR" dirty="0" smtClean="0"/>
              <a:t>(4)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프랑스 대법원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영화</a:t>
            </a:r>
            <a:r>
              <a:rPr lang="en-US" altLang="ko-KR" dirty="0" smtClean="0"/>
              <a:t>/</a:t>
            </a:r>
            <a:r>
              <a:rPr lang="ko-KR" altLang="en-US" dirty="0" smtClean="0"/>
              <a:t>음악 침해 사실 통지 후 </a:t>
            </a:r>
            <a:r>
              <a:rPr lang="en-US" altLang="ko-KR" dirty="0" smtClean="0"/>
              <a:t>Google</a:t>
            </a:r>
            <a:r>
              <a:rPr lang="ko-KR" altLang="en-US" dirty="0" smtClean="0"/>
              <a:t>은 링크를 제거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ko-KR" altLang="en-US" dirty="0" smtClean="0"/>
              <a:t>동일 영화</a:t>
            </a:r>
            <a:r>
              <a:rPr lang="en-US" altLang="ko-KR" dirty="0" smtClean="0"/>
              <a:t>/</a:t>
            </a:r>
            <a:r>
              <a:rPr lang="ko-KR" altLang="en-US" dirty="0" smtClean="0"/>
              <a:t>음악이 다른 링크를 통해 침해되는지 예방할 의무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사후적 예방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Notice and Staydown (</a:t>
            </a:r>
            <a:r>
              <a:rPr lang="ko-KR" altLang="en-US" dirty="0" smtClean="0"/>
              <a:t>위법</a:t>
            </a:r>
            <a:r>
              <a:rPr lang="en-US" altLang="ko-KR" dirty="0" smtClean="0"/>
              <a:t>)</a:t>
            </a:r>
          </a:p>
          <a:p>
            <a:pPr lvl="2"/>
            <a:r>
              <a:rPr lang="en-US" altLang="ko-KR" dirty="0" smtClean="0"/>
              <a:t>Notice and Takedown (</a:t>
            </a:r>
            <a:r>
              <a:rPr lang="ko-KR" altLang="en-US" dirty="0" smtClean="0"/>
              <a:t>가능</a:t>
            </a:r>
            <a:r>
              <a:rPr lang="en-US" altLang="ko-KR" dirty="0" smtClean="0"/>
              <a:t>)</a:t>
            </a:r>
          </a:p>
          <a:p>
            <a:pPr lvl="1"/>
            <a:r>
              <a:rPr lang="ko-KR" altLang="en-US" dirty="0" smtClean="0"/>
              <a:t>기간이나 대상에 제한이 없으므로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일반적 감시 의무</a:t>
            </a:r>
            <a:r>
              <a:rPr lang="en-US" altLang="ko-KR" dirty="0" smtClean="0"/>
              <a:t>”</a:t>
            </a:r>
          </a:p>
          <a:p>
            <a:pPr lvl="1"/>
            <a:r>
              <a:rPr lang="ko-KR" altLang="en-US" dirty="0" smtClean="0"/>
              <a:t>저작권법 제</a:t>
            </a:r>
            <a:r>
              <a:rPr lang="en-US" altLang="ko-KR" dirty="0" smtClean="0"/>
              <a:t>104</a:t>
            </a:r>
            <a:r>
              <a:rPr lang="ko-KR" altLang="en-US" dirty="0" smtClean="0"/>
              <a:t>조</a:t>
            </a:r>
            <a:r>
              <a:rPr lang="en-US" altLang="ko-KR" dirty="0" smtClean="0"/>
              <a:t>: </a:t>
            </a:r>
            <a:r>
              <a:rPr lang="ko-KR" altLang="en-US" dirty="0" smtClean="0"/>
              <a:t>사전적 예방</a:t>
            </a:r>
            <a:r>
              <a:rPr lang="en-US" altLang="ko-KR" dirty="0" smtClean="0"/>
              <a:t>(</a:t>
            </a:r>
            <a:r>
              <a:rPr lang="en-US" altLang="ko-KR" i="1" dirty="0" smtClean="0"/>
              <a:t>ex ante </a:t>
            </a:r>
            <a:r>
              <a:rPr lang="en-US" altLang="ko-KR" dirty="0" smtClean="0"/>
              <a:t>prevention)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305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각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493</Words>
  <Application>Microsoft Office PowerPoint</Application>
  <PresentationFormat>화면 슬라이드 쇼(4:3)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저작권법의 OSP 면책 조항의 문제점과 개정 방안</vt:lpstr>
      <vt:lpstr>OSP 유형</vt:lpstr>
      <vt:lpstr>송신을 시작하지 아니한 경우(1)</vt:lpstr>
      <vt:lpstr>송신을 시작하지 아니한 경우(2)</vt:lpstr>
      <vt:lpstr>송신을 시작하지 아니한 경우(3)</vt:lpstr>
      <vt:lpstr>일반적 감시 의무(1)</vt:lpstr>
      <vt:lpstr>일반적 감시의무(2)</vt:lpstr>
      <vt:lpstr>일반적 감시의무(3)</vt:lpstr>
      <vt:lpstr>일반적 감시의무(4)</vt:lpstr>
      <vt:lpstr>일반적 감시의무(5)</vt:lpstr>
      <vt:lpstr>금전적 이익</vt:lpstr>
      <vt:lpstr>표준 기술조치 등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저작권법의 OSP 면책 조항의 문제점과 개정 방안</dc:title>
  <dc:creator>hsnam.jh</dc:creator>
  <cp:lastModifiedBy>hsnam.jh</cp:lastModifiedBy>
  <cp:revision>8</cp:revision>
  <dcterms:created xsi:type="dcterms:W3CDTF">2012-11-02T01:15:08Z</dcterms:created>
  <dcterms:modified xsi:type="dcterms:W3CDTF">2012-11-02T04:25:25Z</dcterms:modified>
</cp:coreProperties>
</file>