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76" r:id="rId1"/>
  </p:sldMasterIdLst>
  <p:notesMasterIdLst>
    <p:notesMasterId r:id="rId109"/>
  </p:notesMasterIdLst>
  <p:handoutMasterIdLst>
    <p:handoutMasterId r:id="rId110"/>
  </p:handoutMasterIdLst>
  <p:sldIdLst>
    <p:sldId id="256" r:id="rId2"/>
    <p:sldId id="27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9" r:id="rId11"/>
    <p:sldId id="270" r:id="rId12"/>
    <p:sldId id="261" r:id="rId13"/>
    <p:sldId id="273" r:id="rId14"/>
    <p:sldId id="272" r:id="rId15"/>
    <p:sldId id="274" r:id="rId16"/>
    <p:sldId id="275" r:id="rId17"/>
    <p:sldId id="278" r:id="rId18"/>
    <p:sldId id="277" r:id="rId19"/>
    <p:sldId id="281" r:id="rId20"/>
    <p:sldId id="282" r:id="rId21"/>
    <p:sldId id="291" r:id="rId22"/>
    <p:sldId id="292" r:id="rId23"/>
    <p:sldId id="307" r:id="rId24"/>
    <p:sldId id="294" r:id="rId25"/>
    <p:sldId id="295" r:id="rId26"/>
    <p:sldId id="297" r:id="rId27"/>
    <p:sldId id="350" r:id="rId28"/>
    <p:sldId id="308" r:id="rId29"/>
    <p:sldId id="351" r:id="rId30"/>
    <p:sldId id="354" r:id="rId31"/>
    <p:sldId id="347" r:id="rId32"/>
    <p:sldId id="353" r:id="rId33"/>
    <p:sldId id="352" r:id="rId34"/>
    <p:sldId id="372" r:id="rId35"/>
    <p:sldId id="349" r:id="rId36"/>
    <p:sldId id="309" r:id="rId37"/>
    <p:sldId id="358" r:id="rId38"/>
    <p:sldId id="357" r:id="rId39"/>
    <p:sldId id="296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8" r:id="rId49"/>
    <p:sldId id="299" r:id="rId50"/>
    <p:sldId id="300" r:id="rId51"/>
    <p:sldId id="301" r:id="rId52"/>
    <p:sldId id="320" r:id="rId53"/>
    <p:sldId id="321" r:id="rId54"/>
    <p:sldId id="322" r:id="rId55"/>
    <p:sldId id="323" r:id="rId56"/>
    <p:sldId id="324" r:id="rId57"/>
    <p:sldId id="311" r:id="rId58"/>
    <p:sldId id="310" r:id="rId59"/>
    <p:sldId id="325" r:id="rId60"/>
    <p:sldId id="327" r:id="rId61"/>
    <p:sldId id="326" r:id="rId62"/>
    <p:sldId id="355" r:id="rId63"/>
    <p:sldId id="356" r:id="rId64"/>
    <p:sldId id="359" r:id="rId65"/>
    <p:sldId id="312" r:id="rId66"/>
    <p:sldId id="328" r:id="rId67"/>
    <p:sldId id="329" r:id="rId68"/>
    <p:sldId id="331" r:id="rId69"/>
    <p:sldId id="313" r:id="rId70"/>
    <p:sldId id="330" r:id="rId71"/>
    <p:sldId id="332" r:id="rId72"/>
    <p:sldId id="334" r:id="rId73"/>
    <p:sldId id="335" r:id="rId74"/>
    <p:sldId id="314" r:id="rId75"/>
    <p:sldId id="336" r:id="rId76"/>
    <p:sldId id="337" r:id="rId77"/>
    <p:sldId id="338" r:id="rId78"/>
    <p:sldId id="315" r:id="rId79"/>
    <p:sldId id="360" r:id="rId80"/>
    <p:sldId id="361" r:id="rId81"/>
    <p:sldId id="362" r:id="rId82"/>
    <p:sldId id="363" r:id="rId83"/>
    <p:sldId id="364" r:id="rId84"/>
    <p:sldId id="365" r:id="rId85"/>
    <p:sldId id="316" r:id="rId86"/>
    <p:sldId id="339" r:id="rId87"/>
    <p:sldId id="340" r:id="rId88"/>
    <p:sldId id="341" r:id="rId89"/>
    <p:sldId id="342" r:id="rId90"/>
    <p:sldId id="343" r:id="rId91"/>
    <p:sldId id="317" r:id="rId92"/>
    <p:sldId id="344" r:id="rId93"/>
    <p:sldId id="345" r:id="rId94"/>
    <p:sldId id="319" r:id="rId95"/>
    <p:sldId id="366" r:id="rId96"/>
    <p:sldId id="367" r:id="rId97"/>
    <p:sldId id="368" r:id="rId98"/>
    <p:sldId id="276" r:id="rId99"/>
    <p:sldId id="303" r:id="rId100"/>
    <p:sldId id="304" r:id="rId101"/>
    <p:sldId id="306" r:id="rId102"/>
    <p:sldId id="305" r:id="rId103"/>
    <p:sldId id="369" r:id="rId104"/>
    <p:sldId id="370" r:id="rId105"/>
    <p:sldId id="371" r:id="rId106"/>
    <p:sldId id="373" r:id="rId107"/>
    <p:sldId id="374" r:id="rId10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311" autoAdjust="0"/>
    <p:restoredTop sz="94571" autoAdjust="0"/>
  </p:normalViewPr>
  <p:slideViewPr>
    <p:cSldViewPr>
      <p:cViewPr varScale="1">
        <p:scale>
          <a:sx n="77" d="100"/>
          <a:sy n="77" d="100"/>
        </p:scale>
        <p:origin x="2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22"/>
    </p:cViewPr>
  </p:sorterViewPr>
  <p:notesViewPr>
    <p:cSldViewPr>
      <p:cViewPr varScale="1">
        <p:scale>
          <a:sx n="70" d="100"/>
          <a:sy n="70" d="100"/>
        </p:scale>
        <p:origin x="-32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/>
              <a:t>수출 </a:t>
            </a:r>
            <a:r>
              <a:rPr lang="en-US" altLang="ko-KR" dirty="0"/>
              <a:t>(2009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endParaRPr lang="ko-KR" alt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141489258287172E-2"/>
          <c:y val="0.25825575684114055"/>
          <c:w val="0.70277097307281089"/>
          <c:h val="0.7222257451066215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수출(2009년)</c:v>
                </c:pt>
              </c:strCache>
            </c:strRef>
          </c:tx>
          <c:explosion val="4"/>
          <c:dPt>
            <c:idx val="3"/>
            <c:bubble3D val="0"/>
            <c:explosion val="20"/>
            <c:extLst>
              <c:ext xmlns:c16="http://schemas.microsoft.com/office/drawing/2014/chart" uri="{C3380CC4-5D6E-409C-BE32-E72D297353CC}">
                <c16:uniqueId val="{00000000-DC20-4E5F-A27B-6DF1763A8A69}"/>
              </c:ext>
            </c:extLst>
          </c:dPt>
          <c:dLbls>
            <c:dLbl>
              <c:idx val="0"/>
              <c:layout>
                <c:manualLayout>
                  <c:x val="-0.20944128511713839"/>
                  <c:y val="9.332378545737117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20-4E5F-A27B-6DF1763A8A69}"/>
                </c:ext>
              </c:extLst>
            </c:dLbl>
            <c:dLbl>
              <c:idx val="4"/>
              <c:layout>
                <c:manualLayout>
                  <c:x val="6.541368960824348E-2"/>
                  <c:y val="-5.452010986391186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20-4E5F-A27B-6DF1763A8A6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미국</c:v>
                </c:pt>
                <c:pt idx="1">
                  <c:v>유럽연합</c:v>
                </c:pt>
                <c:pt idx="2">
                  <c:v>일본</c:v>
                </c:pt>
                <c:pt idx="3">
                  <c:v>한국</c:v>
                </c:pt>
                <c:pt idx="4">
                  <c:v>기타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89791</c:v>
                </c:pt>
                <c:pt idx="1">
                  <c:v>76822</c:v>
                </c:pt>
                <c:pt idx="2">
                  <c:v>21698</c:v>
                </c:pt>
                <c:pt idx="3">
                  <c:v>3199</c:v>
                </c:pt>
                <c:pt idx="4">
                  <c:v>28490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20-4E5F-A27B-6DF1763A8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 cmpd="sng"/>
  </c:spPr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/>
              <a:t>수출 </a:t>
            </a:r>
            <a:r>
              <a:rPr lang="en-US" altLang="ko-KR" dirty="0"/>
              <a:t>(2010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endParaRPr lang="ko-KR" alt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141489258287158E-2"/>
          <c:y val="0.24694954214198866"/>
          <c:w val="0.70277097307281111"/>
          <c:h val="0.7222257451066215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수출(2010년)</c:v>
                </c:pt>
              </c:strCache>
            </c:strRef>
          </c:tx>
          <c:dPt>
            <c:idx val="0"/>
            <c:bubble3D val="0"/>
            <c:explosion val="8"/>
            <c:extLst>
              <c:ext xmlns:c16="http://schemas.microsoft.com/office/drawing/2014/chart" uri="{C3380CC4-5D6E-409C-BE32-E72D297353CC}">
                <c16:uniqueId val="{00000000-9ED4-4CC3-BFEF-B50E8910F1D4}"/>
              </c:ext>
            </c:extLst>
          </c:dPt>
          <c:dPt>
            <c:idx val="1"/>
            <c:bubble3D val="0"/>
            <c:explosion val="7"/>
            <c:extLst>
              <c:ext xmlns:c16="http://schemas.microsoft.com/office/drawing/2014/chart" uri="{C3380CC4-5D6E-409C-BE32-E72D297353CC}">
                <c16:uniqueId val="{00000001-9ED4-4CC3-BFEF-B50E8910F1D4}"/>
              </c:ext>
            </c:extLst>
          </c:dPt>
          <c:dPt>
            <c:idx val="3"/>
            <c:bubble3D val="0"/>
            <c:explosion val="16"/>
            <c:extLst>
              <c:ext xmlns:c16="http://schemas.microsoft.com/office/drawing/2014/chart" uri="{C3380CC4-5D6E-409C-BE32-E72D297353CC}">
                <c16:uniqueId val="{00000002-9ED4-4CC3-BFEF-B50E8910F1D4}"/>
              </c:ext>
            </c:extLst>
          </c:dPt>
          <c:dLbls>
            <c:dLbl>
              <c:idx val="0"/>
              <c:layout>
                <c:manualLayout>
                  <c:x val="-0.19400930786429488"/>
                  <c:y val="9.332378545737117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D4-4CC3-BFEF-B50E8910F1D4}"/>
                </c:ext>
              </c:extLst>
            </c:dLbl>
            <c:dLbl>
              <c:idx val="2"/>
              <c:layout>
                <c:manualLayout>
                  <c:x val="9.2592592592592744E-3"/>
                  <c:y val="4.73457250976201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D4-4CC3-BFEF-B50E8910F1D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미국</c:v>
                </c:pt>
                <c:pt idx="1">
                  <c:v>유럽연합</c:v>
                </c:pt>
                <c:pt idx="2">
                  <c:v>일본</c:v>
                </c:pt>
                <c:pt idx="3">
                  <c:v>한국</c:v>
                </c:pt>
                <c:pt idx="4">
                  <c:v>기타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95807</c:v>
                </c:pt>
                <c:pt idx="1">
                  <c:v>82050</c:v>
                </c:pt>
                <c:pt idx="2">
                  <c:v>26680</c:v>
                </c:pt>
                <c:pt idx="3">
                  <c:v>3146</c:v>
                </c:pt>
                <c:pt idx="4">
                  <c:v>37317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D4-4CC3-BFEF-B50E8910F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 cmpd="sng"/>
  </c:spPr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Complaints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Complaints (Total)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14838</c:v>
                </c:pt>
                <c:pt idx="1">
                  <c:v>18227</c:v>
                </c:pt>
                <c:pt idx="2">
                  <c:v>25027</c:v>
                </c:pt>
                <c:pt idx="3">
                  <c:v>90979</c:v>
                </c:pt>
                <c:pt idx="4">
                  <c:v>89410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D-466B-8743-AF03BA2404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Complaints (Juvenile)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290</c:v>
                </c:pt>
                <c:pt idx="1">
                  <c:v>611</c:v>
                </c:pt>
                <c:pt idx="2" formatCode="#,##0">
                  <c:v>2832</c:v>
                </c:pt>
                <c:pt idx="3" formatCode="#,##0">
                  <c:v>21953</c:v>
                </c:pt>
                <c:pt idx="4" formatCode="#,##0">
                  <c:v>22169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D-466B-8743-AF03BA240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131264"/>
        <c:axId val="133141248"/>
      </c:barChart>
      <c:catAx>
        <c:axId val="13313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141248"/>
        <c:crosses val="autoZero"/>
        <c:auto val="1"/>
        <c:lblAlgn val="ctr"/>
        <c:lblOffset val="100"/>
        <c:noMultiLvlLbl val="0"/>
      </c:catAx>
      <c:valAx>
        <c:axId val="1331412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313126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기소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1505</c:v>
                </c:pt>
                <c:pt idx="1">
                  <c:v>1496</c:v>
                </c:pt>
                <c:pt idx="2">
                  <c:v>1663</c:v>
                </c:pt>
                <c:pt idx="3">
                  <c:v>3983</c:v>
                </c:pt>
                <c:pt idx="4">
                  <c:v>4023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7-452A-9B4D-E72BD2DC37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불기소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13333</c:v>
                </c:pt>
                <c:pt idx="1">
                  <c:v>17731</c:v>
                </c:pt>
                <c:pt idx="2">
                  <c:v>23364</c:v>
                </c:pt>
                <c:pt idx="3">
                  <c:v>86996</c:v>
                </c:pt>
                <c:pt idx="4">
                  <c:v>85387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C7-452A-9B4D-E72BD2DC3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052672"/>
        <c:axId val="133058560"/>
      </c:barChart>
      <c:catAx>
        <c:axId val="13305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058560"/>
        <c:crosses val="autoZero"/>
        <c:auto val="1"/>
        <c:lblAlgn val="ctr"/>
        <c:lblOffset val="100"/>
        <c:noMultiLvlLbl val="0"/>
      </c:catAx>
      <c:valAx>
        <c:axId val="1330585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305267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/>
              <a:t>불기소</a:t>
            </a:r>
            <a:r>
              <a:rPr lang="en-GB" dirty="0"/>
              <a:t> (2008)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0.25825575684114072"/>
          <c:w val="0.84104938271604934"/>
          <c:h val="0.7222257451066215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불기소(2008)</c:v>
                </c:pt>
              </c:strCache>
            </c:strRef>
          </c:tx>
          <c:spPr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0"/>
            <c:extLst>
              <c:ext xmlns:c16="http://schemas.microsoft.com/office/drawing/2014/chart" uri="{C3380CC4-5D6E-409C-BE32-E72D297353CC}">
                <c16:uniqueId val="{00000000-26E1-4E3E-AA8E-B37C5D1072D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ko-KR" altLang="en-US" sz="2400" b="1" dirty="0" err="1"/>
                      <a:t>공소권없음</a:t>
                    </a:r>
                    <a:r>
                      <a:rPr lang="en-US" sz="2400" b="1" dirty="0"/>
                      <a:t>
59%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E1-4E3E-AA8E-B37C5D1072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ko-KR" altLang="en-US"/>
                      <a:t>기소유예</a:t>
                    </a:r>
                    <a:endParaRPr lang="en-US" altLang="ko-KR"/>
                  </a:p>
                  <a:p>
                    <a:r>
                      <a:rPr lang="en-US"/>
                      <a:t>19%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E1-4E3E-AA8E-B37C5D1072DD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취하</c:v>
                </c:pt>
                <c:pt idx="1">
                  <c:v>기각</c:v>
                </c:pt>
                <c:pt idx="2">
                  <c:v>기소유예</c:v>
                </c:pt>
                <c:pt idx="3">
                  <c:v>기타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51255</c:v>
                </c:pt>
                <c:pt idx="1">
                  <c:v>12446</c:v>
                </c:pt>
                <c:pt idx="2">
                  <c:v>16520</c:v>
                </c:pt>
                <c:pt idx="3">
                  <c:v>6775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E1-4E3E-AA8E-B37C5D107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Complaints by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/>
                      <a:t>Law Firm, 63.00%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94-441A-8B38-EF74A97FEC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u="none" dirty="0"/>
                      <a:t>Author</a:t>
                    </a:r>
                    <a:r>
                      <a:rPr lang="en-US" dirty="0"/>
                      <a:t>, 17.00%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94-441A-8B38-EF74A97FEC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/>
                      <a:t>Collecting Society</a:t>
                    </a:r>
                    <a:r>
                      <a:rPr lang="en-US" dirty="0"/>
                      <a:t>, 14.10%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94-441A-8B38-EF74A97FEC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/>
                      <a:t>Etc.</a:t>
                    </a:r>
                    <a:r>
                      <a:rPr lang="en-US" dirty="0"/>
                      <a:t>, 5.90%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94-441A-8B38-EF74A97FEC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Law Firm</c:v>
                </c:pt>
                <c:pt idx="1">
                  <c:v>Author</c:v>
                </c:pt>
                <c:pt idx="2">
                  <c:v>Collecting Society</c:v>
                </c:pt>
                <c:pt idx="3">
                  <c:v>Etc.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0.63000000000000111</c:v>
                </c:pt>
                <c:pt idx="1">
                  <c:v>0.17</c:v>
                </c:pt>
                <c:pt idx="2">
                  <c:v>0.14100000000000001</c:v>
                </c:pt>
                <c:pt idx="3">
                  <c:v>5.9000000000000087E-2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94-441A-8B38-EF74A97FE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0.7975</cdr:x>
      <cdr:y>0.32452</cdr:y>
    </cdr:from>
    <cdr:to>
      <cdr:x>0.97249</cdr:x>
      <cdr:y>0.75409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63072" y="1468760"/>
          <a:ext cx="1440160" cy="1944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ko-KR" altLang="en-US" sz="2000" dirty="0"/>
            <a:t>미국</a:t>
          </a:r>
          <a:r>
            <a:rPr lang="en-US" altLang="ko-KR" sz="2000" dirty="0"/>
            <a:t>, </a:t>
          </a:r>
        </a:p>
        <a:p xmlns:a="http://schemas.openxmlformats.org/drawingml/2006/main">
          <a:r>
            <a:rPr lang="ko-KR" altLang="en-US" sz="2000" dirty="0"/>
            <a:t>유럽연합</a:t>
          </a:r>
          <a:r>
            <a:rPr lang="en-US" altLang="ko-KR" sz="2000" dirty="0"/>
            <a:t>, </a:t>
          </a:r>
        </a:p>
        <a:p xmlns:a="http://schemas.openxmlformats.org/drawingml/2006/main">
          <a:r>
            <a:rPr lang="ko-KR" altLang="en-US" sz="2000" dirty="0"/>
            <a:t>일본</a:t>
          </a:r>
          <a:endParaRPr lang="en-US" altLang="ko-KR" sz="2000" dirty="0"/>
        </a:p>
        <a:p xmlns:a="http://schemas.openxmlformats.org/drawingml/2006/main">
          <a:r>
            <a:rPr lang="ko-KR" altLang="en-US" sz="2000" dirty="0"/>
            <a:t>합계</a:t>
          </a:r>
          <a:endParaRPr lang="en-US" altLang="ko-KR" sz="2000" dirty="0"/>
        </a:p>
        <a:p xmlns:a="http://schemas.openxmlformats.org/drawingml/2006/main">
          <a:r>
            <a:rPr lang="en-US" sz="2000" b="1" dirty="0"/>
            <a:t>85.59%</a:t>
          </a:r>
          <a:endParaRPr lang="en-GB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0.07126</cdr:x>
      <cdr:y>0.91098</cdr:y>
    </cdr:from>
    <cdr:to>
      <cdr:x>0.85875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6408" y="4133056"/>
          <a:ext cx="6480720" cy="399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en-US" sz="2400" dirty="0">
              <a:latin typeface="Times New Roman" pitchFamily="18" charset="0"/>
              <a:cs typeface="Times New Roman" pitchFamily="18" charset="0"/>
            </a:rPr>
            <a:t>(Source: WTO International Trade Statistics 2011</a:t>
          </a:r>
        </a:p>
        <a:p xmlns:a="http://schemas.openxmlformats.org/drawingml/2006/main">
          <a:pPr algn="ctr"/>
          <a:r>
            <a:rPr lang="ko-KR" altLang="en-US" sz="2400" dirty="0">
              <a:latin typeface="Times New Roman" pitchFamily="18" charset="0"/>
              <a:cs typeface="Times New Roman" pitchFamily="18" charset="0"/>
            </a:rPr>
            <a:t>단위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: Million U.S. Dollars)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ko-KR" altLang="en-US"/>
              <a:t>공부하면 이긴다</a:t>
            </a:r>
            <a:r>
              <a:rPr lang="en-US" altLang="ko-KR"/>
              <a:t>!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613C0-C09D-46A4-85E3-7EBE49FD2E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ko-KR" altLang="en-US"/>
              <a:t>공부하면 이긴다</a:t>
            </a:r>
            <a:r>
              <a:rPr lang="en-US" altLang="ko-KR"/>
              <a:t>!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DB9D0-C660-4116-AE13-B3BA202A63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6" name="머리글 개체 틀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ko-KR" altLang="en-US"/>
              <a:t>공부하면 이긴다</a:t>
            </a:r>
            <a:r>
              <a:rPr lang="en-US" altLang="ko-KR"/>
              <a:t>!</a:t>
            </a:r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o-KR" altLang="en-US"/>
              <a:t>공부하면 이긴다</a:t>
            </a:r>
            <a:r>
              <a:rPr lang="en-US" altLang="ko-KR"/>
              <a:t>!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ko-KR" altLang="en-US" dirty="0"/>
              <a:t>마스터 제목 스타일 편집</a:t>
            </a:r>
            <a:endParaRPr kumimoji="0"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dirty="0"/>
              <a:t>마스터 부제목 스타일 편집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Times New Roman" pitchFamily="18" charset="0"/>
              <a:buChar char="◙"/>
              <a:defRPr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SzPct val="120000"/>
              <a:defRPr b="0">
                <a:latin typeface="Times New Roman" pitchFamily="18" charset="0"/>
                <a:ea typeface="한컴 윤체 L" pitchFamily="18" charset="-127"/>
                <a:cs typeface="Times New Roman" pitchFamily="18" charset="0"/>
              </a:defRPr>
            </a:lvl2pPr>
            <a:lvl3pPr>
              <a:buSzPct val="120000"/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 eaLnBrk="1" latinLnBrk="0" hangingPunct="1"/>
            <a:r>
              <a:rPr lang="ko-KR" altLang="en-US" dirty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/>
              <a:t>둘째 수준</a:t>
            </a:r>
          </a:p>
          <a:p>
            <a:pPr lvl="2" eaLnBrk="1" latinLnBrk="0" hangingPunct="1"/>
            <a:r>
              <a:rPr lang="ko-KR" altLang="en-US" dirty="0"/>
              <a:t>셋째 수준</a:t>
            </a:r>
          </a:p>
          <a:p>
            <a:pPr lvl="3" eaLnBrk="1" latinLnBrk="0" hangingPunct="1"/>
            <a:r>
              <a:rPr lang="ko-KR" altLang="en-US" dirty="0"/>
              <a:t>넷째 수준</a:t>
            </a:r>
          </a:p>
          <a:p>
            <a:pPr lvl="4" eaLnBrk="1" latinLnBrk="0" hangingPunct="1"/>
            <a:r>
              <a:rPr lang="ko-KR" altLang="en-US" dirty="0"/>
              <a:t>다섯째 수준</a:t>
            </a:r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>
                <a:solidFill>
                  <a:srgbClr val="0070C0"/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defRPr>
            </a:lvl1pPr>
          </a:lstStyle>
          <a:p>
            <a:r>
              <a:rPr kumimoji="0" lang="ko-KR" altLang="en-US" dirty="0"/>
              <a:t>마스터 제목 스타일 편집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 Rounded MT Bold" pitchFamily="34" charset="0"/>
              </a:defRPr>
            </a:lvl1pPr>
          </a:lstStyle>
          <a:p>
            <a:fld id="{19A05A59-E7E0-469D-994A-DFC0B72C2FA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 dirty="0"/>
              <a:t>한미</a:t>
            </a:r>
            <a:r>
              <a:rPr lang="en-US" altLang="ko-KR" dirty="0"/>
              <a:t>FTA</a:t>
            </a:r>
            <a:r>
              <a:rPr lang="ko-KR" altLang="en-US" dirty="0"/>
              <a:t>폐기 시민학교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dirty="0"/>
              <a:t>마스터 제목 스타일 편집</a:t>
            </a:r>
            <a:endParaRPr kumimoji="0"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dirty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/>
              <a:t>둘째 수준</a:t>
            </a:r>
          </a:p>
          <a:p>
            <a:pPr lvl="2" eaLnBrk="1" latinLnBrk="0" hangingPunct="1"/>
            <a:r>
              <a:rPr kumimoji="0" lang="ko-KR" altLang="en-US" dirty="0"/>
              <a:t>셋째 수준</a:t>
            </a:r>
          </a:p>
          <a:p>
            <a:pPr lvl="3" eaLnBrk="1" latinLnBrk="0" hangingPunct="1"/>
            <a:r>
              <a:rPr kumimoji="0" lang="ko-KR" altLang="en-US" dirty="0"/>
              <a:t>넷째 수준</a:t>
            </a:r>
          </a:p>
          <a:p>
            <a:pPr lvl="4" eaLnBrk="1" latinLnBrk="0" hangingPunct="1"/>
            <a:r>
              <a:rPr kumimoji="0" lang="ko-KR" altLang="en-US" dirty="0"/>
              <a:t>다섯째 수준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Arial Rounded MT Bold" pitchFamily="34" charset="0"/>
              </a:defRPr>
            </a:lvl1pPr>
          </a:lstStyle>
          <a:p>
            <a:fld id="{19A05A59-E7E0-469D-994A-DFC0B72C2FA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hf hdr="0" dt="0"/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paypal@megaupload.co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8072494" cy="3857652"/>
          </a:xfrm>
        </p:spPr>
        <p:txBody>
          <a:bodyPr>
            <a:normAutofit fontScale="90000"/>
          </a:bodyPr>
          <a:lstStyle/>
          <a:p>
            <a:br>
              <a:rPr lang="en-US" altLang="ko-KR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ea typeface="HY목각파임B" pitchFamily="18" charset="-127"/>
                <a:cs typeface="Angsana New" pitchFamily="18" charset="-34"/>
              </a:rPr>
              <a:t>공부하면 이긴다</a:t>
            </a:r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ea typeface="HY목각파임B" pitchFamily="18" charset="-127"/>
                <a:cs typeface="Angsana New" pitchFamily="18" charset="-34"/>
              </a:rPr>
              <a:t>!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ea typeface="HY목각파임B" pitchFamily="18" charset="-127"/>
                <a:cs typeface="Angsana New" pitchFamily="18" charset="-34"/>
              </a:rPr>
              <a:t> </a:t>
            </a:r>
            <a:br>
              <a:rPr lang="en-US" altLang="ko-KR" sz="3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ko-KR" altLang="en-US" sz="5300" b="1" dirty="0">
                <a:solidFill>
                  <a:schemeClr val="accent2">
                    <a:lumMod val="75000"/>
                  </a:schemeClr>
                </a:solidFill>
              </a:rPr>
              <a:t>한미</a:t>
            </a:r>
            <a:r>
              <a:rPr lang="en-US" altLang="ko-KR" sz="5300" b="1" dirty="0">
                <a:solidFill>
                  <a:schemeClr val="accent2">
                    <a:lumMod val="75000"/>
                  </a:schemeClr>
                </a:solidFill>
              </a:rPr>
              <a:t>FTA</a:t>
            </a:r>
            <a:r>
              <a:rPr lang="ko-KR" altLang="en-US" sz="5300" b="1" dirty="0">
                <a:solidFill>
                  <a:schemeClr val="accent2">
                    <a:lumMod val="75000"/>
                  </a:schemeClr>
                </a:solidFill>
              </a:rPr>
              <a:t>폐기 시민학교</a:t>
            </a:r>
            <a:br>
              <a:rPr lang="en-US" altLang="ko-KR" sz="53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altLang="ko-KR" sz="53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ko-KR" altLang="en-US" sz="5300" dirty="0"/>
              <a:t>누구를 위한 지적재산권인가</a:t>
            </a:r>
            <a:r>
              <a:rPr lang="en-US" altLang="ko-KR" sz="5300" dirty="0"/>
              <a:t>?</a:t>
            </a:r>
            <a:br>
              <a:rPr lang="ko-KR" altLang="en-US" sz="5300" dirty="0"/>
            </a:br>
            <a:endParaRPr lang="ko-KR" altLang="en-US" sz="53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19672" y="5373216"/>
            <a:ext cx="7215238" cy="1214446"/>
          </a:xfrm>
        </p:spPr>
        <p:txBody>
          <a:bodyPr>
            <a:normAutofit/>
          </a:bodyPr>
          <a:lstStyle/>
          <a:p>
            <a:pPr algn="r"/>
            <a:r>
              <a:rPr lang="en-US" altLang="ko-KR" sz="2800" dirty="0">
                <a:solidFill>
                  <a:schemeClr val="accent1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</a:t>
            </a:r>
            <a:r>
              <a:rPr lang="ko-KR" altLang="en-US" sz="2800" dirty="0">
                <a:solidFill>
                  <a:schemeClr val="accent1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한미</a:t>
            </a:r>
            <a:r>
              <a:rPr lang="en-US" altLang="ko-KR" sz="2800" dirty="0">
                <a:solidFill>
                  <a:schemeClr val="accent1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FTA</a:t>
            </a:r>
            <a:r>
              <a:rPr lang="ko-KR" altLang="en-US" sz="2800" dirty="0">
                <a:solidFill>
                  <a:schemeClr val="accent1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저지 범국민운동본부</a:t>
            </a:r>
            <a:r>
              <a:rPr lang="en-US" altLang="ko-KR" sz="2800" dirty="0">
                <a:solidFill>
                  <a:schemeClr val="accent1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</a:t>
            </a:r>
            <a:endParaRPr lang="ko-KR" altLang="en-US" sz="2800" dirty="0">
              <a:solidFill>
                <a:schemeClr val="accent1">
                  <a:lumMod val="50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/>
              <a:t>사상이나 감정의 표현</a:t>
            </a:r>
            <a:endParaRPr lang="en-US" altLang="ko-KR" dirty="0"/>
          </a:p>
          <a:p>
            <a:pPr lvl="1"/>
            <a:r>
              <a:rPr lang="ko-KR" altLang="en-US" dirty="0"/>
              <a:t>문학작품</a:t>
            </a:r>
            <a:r>
              <a:rPr lang="en-US" altLang="ko-KR" dirty="0"/>
              <a:t>: </a:t>
            </a:r>
            <a:r>
              <a:rPr lang="ko-KR" altLang="en-US" dirty="0"/>
              <a:t>시</a:t>
            </a:r>
            <a:r>
              <a:rPr lang="en-US" altLang="ko-KR" dirty="0"/>
              <a:t>, </a:t>
            </a:r>
            <a:r>
              <a:rPr lang="ko-KR" altLang="en-US" dirty="0"/>
              <a:t>소설</a:t>
            </a:r>
            <a:r>
              <a:rPr lang="en-US" altLang="ko-KR" dirty="0"/>
              <a:t>, </a:t>
            </a:r>
            <a:r>
              <a:rPr lang="ko-KR" altLang="en-US" dirty="0"/>
              <a:t>수필 등</a:t>
            </a:r>
            <a:endParaRPr lang="en-US" altLang="ko-KR" dirty="0"/>
          </a:p>
          <a:p>
            <a:pPr lvl="1"/>
            <a:r>
              <a:rPr lang="ko-KR" altLang="en-US" dirty="0"/>
              <a:t>학술</a:t>
            </a:r>
            <a:r>
              <a:rPr lang="en-US" altLang="ko-KR" dirty="0"/>
              <a:t>: </a:t>
            </a:r>
            <a:r>
              <a:rPr lang="ko-KR" altLang="en-US" dirty="0"/>
              <a:t>논문</a:t>
            </a:r>
            <a:endParaRPr lang="en-US" altLang="ko-KR" dirty="0"/>
          </a:p>
          <a:p>
            <a:pPr lvl="1"/>
            <a:r>
              <a:rPr lang="ko-KR" altLang="en-US" dirty="0"/>
              <a:t>영상저작물</a:t>
            </a:r>
            <a:r>
              <a:rPr lang="en-US" altLang="ko-KR" dirty="0"/>
              <a:t>: </a:t>
            </a:r>
            <a:r>
              <a:rPr lang="ko-KR" altLang="en-US" dirty="0"/>
              <a:t>영화</a:t>
            </a:r>
            <a:r>
              <a:rPr lang="en-US" altLang="ko-KR" dirty="0"/>
              <a:t>, TV </a:t>
            </a:r>
            <a:r>
              <a:rPr lang="ko-KR" altLang="en-US" dirty="0"/>
              <a:t>드라마</a:t>
            </a:r>
            <a:r>
              <a:rPr lang="en-US" altLang="ko-KR" dirty="0"/>
              <a:t>, </a:t>
            </a:r>
            <a:r>
              <a:rPr lang="ko-KR" altLang="en-US" dirty="0"/>
              <a:t>동영상</a:t>
            </a:r>
            <a:endParaRPr lang="en-US" altLang="ko-KR" dirty="0"/>
          </a:p>
          <a:p>
            <a:pPr lvl="1"/>
            <a:r>
              <a:rPr lang="ko-KR" altLang="en-US" dirty="0"/>
              <a:t>음악저작물</a:t>
            </a:r>
            <a:r>
              <a:rPr lang="en-US" altLang="ko-KR" dirty="0"/>
              <a:t>: </a:t>
            </a:r>
            <a:r>
              <a:rPr lang="ko-KR" altLang="en-US" dirty="0"/>
              <a:t>작곡</a:t>
            </a:r>
            <a:r>
              <a:rPr lang="en-US" altLang="ko-KR" dirty="0"/>
              <a:t>, </a:t>
            </a:r>
            <a:r>
              <a:rPr lang="ko-KR" altLang="en-US" dirty="0"/>
              <a:t>작사</a:t>
            </a:r>
            <a:r>
              <a:rPr lang="en-US" altLang="ko-KR" dirty="0"/>
              <a:t>, </a:t>
            </a:r>
            <a:r>
              <a:rPr lang="ko-KR" altLang="en-US" dirty="0"/>
              <a:t>음반</a:t>
            </a:r>
            <a:r>
              <a:rPr lang="en-US" altLang="ko-KR" dirty="0"/>
              <a:t>, </a:t>
            </a:r>
            <a:r>
              <a:rPr lang="ko-KR" altLang="en-US" dirty="0"/>
              <a:t>연주</a:t>
            </a:r>
            <a:r>
              <a:rPr lang="en-US" altLang="ko-KR" dirty="0"/>
              <a:t>, </a:t>
            </a:r>
            <a:r>
              <a:rPr lang="ko-KR" altLang="en-US" dirty="0"/>
              <a:t>공연</a:t>
            </a:r>
            <a:endParaRPr lang="en-US" altLang="ko-KR" dirty="0"/>
          </a:p>
          <a:p>
            <a:pPr lvl="1"/>
            <a:r>
              <a:rPr lang="ko-KR" altLang="en-US" dirty="0"/>
              <a:t>연극</a:t>
            </a:r>
            <a:r>
              <a:rPr lang="en-US" altLang="ko-KR" dirty="0"/>
              <a:t>: </a:t>
            </a:r>
            <a:r>
              <a:rPr lang="ko-KR" altLang="en-US" dirty="0"/>
              <a:t>연극</a:t>
            </a:r>
            <a:r>
              <a:rPr lang="en-US" altLang="ko-KR" dirty="0"/>
              <a:t>, </a:t>
            </a:r>
            <a:r>
              <a:rPr lang="ko-KR" altLang="en-US" dirty="0"/>
              <a:t>무예</a:t>
            </a:r>
            <a:r>
              <a:rPr lang="en-US" altLang="ko-KR" dirty="0"/>
              <a:t>, </a:t>
            </a:r>
            <a:r>
              <a:rPr lang="ko-KR" altLang="en-US" dirty="0"/>
              <a:t>뮤지컬</a:t>
            </a:r>
            <a:r>
              <a:rPr lang="en-US" altLang="ko-KR" dirty="0"/>
              <a:t>, </a:t>
            </a:r>
            <a:r>
              <a:rPr lang="ko-KR" altLang="en-US" dirty="0"/>
              <a:t>안무</a:t>
            </a:r>
            <a:endParaRPr lang="en-US" altLang="ko-KR" dirty="0"/>
          </a:p>
          <a:p>
            <a:pPr lvl="1"/>
            <a:r>
              <a:rPr lang="ko-KR" altLang="en-US" dirty="0"/>
              <a:t>미술</a:t>
            </a:r>
            <a:r>
              <a:rPr lang="en-US" altLang="ko-KR" dirty="0"/>
              <a:t>: </a:t>
            </a:r>
            <a:r>
              <a:rPr lang="ko-KR" altLang="en-US" dirty="0"/>
              <a:t>회화</a:t>
            </a:r>
            <a:r>
              <a:rPr lang="en-US" altLang="ko-KR" dirty="0"/>
              <a:t>, </a:t>
            </a:r>
            <a:r>
              <a:rPr lang="ko-KR" altLang="en-US" dirty="0"/>
              <a:t>서예</a:t>
            </a:r>
            <a:r>
              <a:rPr lang="en-US" altLang="ko-KR" dirty="0"/>
              <a:t>, </a:t>
            </a:r>
            <a:r>
              <a:rPr lang="ko-KR" altLang="en-US" dirty="0"/>
              <a:t>디자인</a:t>
            </a:r>
            <a:r>
              <a:rPr lang="en-US" altLang="ko-KR" dirty="0"/>
              <a:t>, </a:t>
            </a:r>
            <a:r>
              <a:rPr lang="ko-KR" altLang="en-US" dirty="0"/>
              <a:t>조각</a:t>
            </a:r>
            <a:r>
              <a:rPr lang="en-US" altLang="ko-KR" dirty="0"/>
              <a:t>, </a:t>
            </a:r>
            <a:r>
              <a:rPr lang="ko-KR" altLang="en-US" dirty="0"/>
              <a:t>공예</a:t>
            </a:r>
            <a:endParaRPr lang="en-US" altLang="ko-KR" dirty="0"/>
          </a:p>
          <a:p>
            <a:pPr lvl="1"/>
            <a:r>
              <a:rPr lang="ko-KR" altLang="en-US" dirty="0"/>
              <a:t>사진</a:t>
            </a:r>
            <a:endParaRPr lang="en-US" altLang="ko-KR" dirty="0"/>
          </a:p>
          <a:p>
            <a:pPr lvl="1"/>
            <a:r>
              <a:rPr lang="ko-KR" altLang="en-US" dirty="0"/>
              <a:t>도형</a:t>
            </a:r>
            <a:r>
              <a:rPr lang="en-US" altLang="ko-KR" dirty="0"/>
              <a:t>: </a:t>
            </a:r>
            <a:r>
              <a:rPr lang="ko-KR" altLang="en-US" dirty="0"/>
              <a:t>지도</a:t>
            </a:r>
            <a:r>
              <a:rPr lang="en-US" altLang="ko-KR" dirty="0"/>
              <a:t>, </a:t>
            </a:r>
            <a:r>
              <a:rPr lang="ko-KR" altLang="en-US" dirty="0"/>
              <a:t>설계도</a:t>
            </a:r>
            <a:r>
              <a:rPr lang="en-US" altLang="ko-KR" dirty="0"/>
              <a:t>, </a:t>
            </a:r>
            <a:r>
              <a:rPr lang="ko-KR" altLang="en-US" dirty="0"/>
              <a:t>약도</a:t>
            </a:r>
            <a:r>
              <a:rPr lang="en-US" altLang="ko-KR" dirty="0"/>
              <a:t>, </a:t>
            </a:r>
            <a:r>
              <a:rPr lang="ko-KR" altLang="en-US" dirty="0"/>
              <a:t>모형</a:t>
            </a:r>
            <a:endParaRPr lang="en-US" altLang="ko-KR" dirty="0"/>
          </a:p>
          <a:p>
            <a:pPr lvl="1"/>
            <a:r>
              <a:rPr lang="ko-KR" altLang="en-US" dirty="0"/>
              <a:t>건축저작물</a:t>
            </a:r>
            <a:endParaRPr lang="en-US" altLang="ko-KR" dirty="0"/>
          </a:p>
          <a:p>
            <a:pPr lvl="1"/>
            <a:r>
              <a:rPr lang="ko-KR" altLang="en-US" dirty="0"/>
              <a:t>컴퓨터 프로그램</a:t>
            </a:r>
            <a:endParaRPr lang="en-US" altLang="ko-KR" dirty="0"/>
          </a:p>
          <a:p>
            <a:pPr lvl="1"/>
            <a:r>
              <a:rPr lang="ko-KR" altLang="en-US" dirty="0"/>
              <a:t>신문기사</a:t>
            </a:r>
            <a:r>
              <a:rPr lang="en-US" altLang="ko-KR" dirty="0"/>
              <a:t>, </a:t>
            </a:r>
            <a:r>
              <a:rPr lang="ko-KR" altLang="en-US" dirty="0" err="1"/>
              <a:t>블로그</a:t>
            </a:r>
            <a:r>
              <a:rPr lang="en-US" altLang="ko-KR" dirty="0"/>
              <a:t>, </a:t>
            </a:r>
            <a:r>
              <a:rPr lang="ko-KR" altLang="en-US" dirty="0" err="1"/>
              <a:t>트윗</a:t>
            </a:r>
            <a:r>
              <a:rPr lang="en-US" altLang="ko-KR" dirty="0"/>
              <a:t>, </a:t>
            </a:r>
            <a:r>
              <a:rPr lang="ko-KR" altLang="en-US" dirty="0" err="1"/>
              <a:t>페이스북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저작권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시판을 위한 사전 절차가 필요한 여러 제품 중 유독 의약품에 대해서만 특허를 연계 </a:t>
            </a:r>
            <a:r>
              <a:rPr lang="en-US" altLang="ko-KR" dirty="0">
                <a:sym typeface="Wingdings" pitchFamily="2" charset="2"/>
              </a:rPr>
              <a:t> </a:t>
            </a:r>
            <a:r>
              <a:rPr lang="ko-KR" altLang="en-US" dirty="0">
                <a:sym typeface="Wingdings" pitchFamily="2" charset="2"/>
              </a:rPr>
              <a:t>비상식적인 제도</a:t>
            </a:r>
            <a:endParaRPr lang="en-US" altLang="ko-KR" dirty="0"/>
          </a:p>
          <a:p>
            <a:r>
              <a:rPr lang="ko-KR" altLang="en-US" dirty="0"/>
              <a:t>자발적 시행</a:t>
            </a:r>
            <a:r>
              <a:rPr lang="en-US" altLang="ko-KR" dirty="0"/>
              <a:t>: </a:t>
            </a:r>
            <a:r>
              <a:rPr lang="ko-KR" altLang="en-US" dirty="0"/>
              <a:t>미국</a:t>
            </a:r>
            <a:endParaRPr lang="en-US" altLang="ko-KR" dirty="0"/>
          </a:p>
          <a:p>
            <a:r>
              <a:rPr lang="ko-KR" altLang="en-US" dirty="0"/>
              <a:t>미국과 </a:t>
            </a:r>
            <a:r>
              <a:rPr lang="en-US" altLang="ko-KR" dirty="0"/>
              <a:t>FTA: </a:t>
            </a:r>
            <a:r>
              <a:rPr lang="ko-KR" altLang="en-US" dirty="0"/>
              <a:t>캐나다</a:t>
            </a:r>
            <a:r>
              <a:rPr lang="en-US" altLang="ko-KR" dirty="0"/>
              <a:t>, </a:t>
            </a:r>
            <a:r>
              <a:rPr lang="ko-KR" altLang="en-US" dirty="0"/>
              <a:t>멕시코</a:t>
            </a:r>
            <a:r>
              <a:rPr lang="en-US" altLang="ko-KR" dirty="0"/>
              <a:t>, </a:t>
            </a:r>
            <a:r>
              <a:rPr lang="ko-KR" altLang="en-US" dirty="0"/>
              <a:t>호주</a:t>
            </a:r>
            <a:r>
              <a:rPr lang="en-US" altLang="ko-KR" dirty="0"/>
              <a:t>, </a:t>
            </a:r>
            <a:r>
              <a:rPr lang="ko-KR" altLang="en-US" dirty="0"/>
              <a:t>싱가포르</a:t>
            </a:r>
            <a:endParaRPr lang="en-US" altLang="ko-KR" dirty="0"/>
          </a:p>
          <a:p>
            <a:r>
              <a:rPr lang="ko-KR" altLang="en-US" dirty="0"/>
              <a:t>시행 </a:t>
            </a:r>
            <a:r>
              <a:rPr lang="en-US" altLang="ko-KR" dirty="0"/>
              <a:t>X: </a:t>
            </a:r>
            <a:r>
              <a:rPr lang="ko-KR" altLang="en-US" dirty="0"/>
              <a:t>유럽연합</a:t>
            </a:r>
            <a:r>
              <a:rPr lang="en-US" altLang="ko-KR" dirty="0"/>
              <a:t>, </a:t>
            </a:r>
            <a:r>
              <a:rPr lang="ko-KR" altLang="en-US" dirty="0"/>
              <a:t>페루</a:t>
            </a:r>
            <a:r>
              <a:rPr lang="en-US" altLang="ko-KR" dirty="0"/>
              <a:t>, </a:t>
            </a:r>
            <a:r>
              <a:rPr lang="ko-KR" altLang="en-US" dirty="0"/>
              <a:t>콜롬비아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개요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100</a:t>
            </a:fld>
            <a:endParaRPr lang="ko-KR" alt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2400" dirty="0"/>
              <a:t>5. </a:t>
            </a:r>
            <a:r>
              <a:rPr lang="ko-KR" altLang="en-US" sz="2400" dirty="0"/>
              <a:t>당사국이 의약품의 시판을 허가하는 조건으로</a:t>
            </a:r>
            <a:r>
              <a:rPr lang="en-US" altLang="ko-KR" sz="2400" dirty="0"/>
              <a:t>, </a:t>
            </a:r>
            <a:r>
              <a:rPr lang="ko-KR" altLang="en-US" sz="2400" dirty="0"/>
              <a:t>안전성 또는 유효성 정보를 원래 제출한 인 이외의 인이 그러한 정보 또는 그 당사국의 영역 또는 다른 영역에서의 이전 시판허가의 증거와 같이 이전에 허가된 제품의 안전성 또는 유효성 정보의 증거에 의존하도록 허용하는 경우</a:t>
            </a:r>
            <a:r>
              <a:rPr lang="en-US" altLang="ko-KR" sz="2400" dirty="0"/>
              <a:t>, </a:t>
            </a:r>
            <a:r>
              <a:rPr lang="ko-KR" altLang="en-US" sz="2400" dirty="0"/>
              <a:t>그 당사국은 </a:t>
            </a:r>
            <a:endParaRPr lang="en-US" altLang="ko-KR" sz="2400" dirty="0"/>
          </a:p>
          <a:p>
            <a:pPr>
              <a:buNone/>
            </a:pPr>
            <a:r>
              <a:rPr lang="ko-KR" altLang="en-US" sz="2400" dirty="0"/>
              <a:t>가</a:t>
            </a:r>
            <a:r>
              <a:rPr lang="en-US" altLang="ko-KR" sz="2400" dirty="0"/>
              <a:t>. </a:t>
            </a:r>
            <a:r>
              <a:rPr lang="ko-KR" altLang="en-US" sz="2400" dirty="0"/>
              <a:t>그 제품 또는 그 제품의 허가된 사용방법을 대상으로 하는 것으로 허가당국에 통보된 특허의 존속기간 동안 시장에 진입하기 위하여 시판허가를 요청하는 모든 그러한 다른 인의 신원을 특허권자가 </a:t>
            </a:r>
            <a:r>
              <a:rPr lang="ko-KR" altLang="en-US" sz="2400" dirty="0" err="1"/>
              <a:t>통보받도록</a:t>
            </a:r>
            <a:r>
              <a:rPr lang="ko-KR" altLang="en-US" sz="2400" dirty="0"/>
              <a:t> 규정한다</a:t>
            </a:r>
            <a:r>
              <a:rPr lang="en-US" altLang="ko-KR" sz="2400" dirty="0"/>
              <a:t>. </a:t>
            </a:r>
            <a:r>
              <a:rPr lang="ko-KR" altLang="en-US" sz="2400" dirty="0"/>
              <a:t>그리고</a:t>
            </a:r>
          </a:p>
          <a:p>
            <a:pPr>
              <a:buNone/>
            </a:pPr>
            <a:r>
              <a:rPr lang="ko-KR" altLang="en-US" sz="2400" dirty="0"/>
              <a:t>나</a:t>
            </a:r>
            <a:r>
              <a:rPr lang="en-US" altLang="ko-KR" sz="2400" dirty="0"/>
              <a:t>. </a:t>
            </a:r>
            <a:r>
              <a:rPr lang="ko-KR" altLang="en-US" sz="2400" dirty="0"/>
              <a:t>그 제품 또는 그 제품의 허가된 사용방법을 대상으로 하는 것으로 허가당국에 통보된 특허의 존속기간 동안 특허권자의 동의 또는 묵인 없이 그러한 다른 인이 제품을 시판하는 것을 방지하기 위한 자국의 시판허가 절차에서의 조치를 이행한다</a:t>
            </a:r>
            <a:r>
              <a:rPr lang="en-US" altLang="ko-KR" sz="2400" dirty="0"/>
              <a:t>.</a:t>
            </a:r>
            <a:endParaRPr lang="en-GB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협정문 제</a:t>
            </a:r>
            <a:r>
              <a:rPr lang="en-US" altLang="ko-KR" dirty="0"/>
              <a:t>18.9</a:t>
            </a:r>
            <a:r>
              <a:rPr lang="ko-KR" altLang="en-US" dirty="0"/>
              <a:t>조 제</a:t>
            </a:r>
            <a:r>
              <a:rPr lang="en-US" altLang="ko-KR" dirty="0"/>
              <a:t>5</a:t>
            </a:r>
            <a:r>
              <a:rPr lang="ko-KR" altLang="en-US" dirty="0"/>
              <a:t>항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101</a:t>
            </a:fld>
            <a:endParaRPr lang="ko-KR" alt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>
                <a:latin typeface="+mn-ea"/>
              </a:rPr>
              <a:t>적용 범위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안전성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유효성 자료를 새로 제출하는 경우에는 적용되지 않음</a:t>
            </a:r>
            <a:r>
              <a:rPr lang="en-US" altLang="ko-KR" dirty="0">
                <a:latin typeface="+mn-ea"/>
              </a:rPr>
              <a:t>(5</a:t>
            </a:r>
            <a:r>
              <a:rPr lang="ko-KR" altLang="en-US" dirty="0">
                <a:latin typeface="+mn-ea"/>
              </a:rPr>
              <a:t>항 본문</a:t>
            </a:r>
            <a:r>
              <a:rPr lang="en-US" altLang="ko-KR" dirty="0">
                <a:latin typeface="+mn-ea"/>
              </a:rPr>
              <a:t>)</a:t>
            </a:r>
          </a:p>
          <a:p>
            <a:r>
              <a:rPr lang="ko-KR" altLang="en-US" dirty="0">
                <a:latin typeface="+mn-ea"/>
              </a:rPr>
              <a:t>조치의 내용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통보 </a:t>
            </a:r>
            <a:r>
              <a:rPr lang="en-US" altLang="ko-KR" dirty="0">
                <a:latin typeface="+mn-ea"/>
              </a:rPr>
              <a:t>+ </a:t>
            </a:r>
            <a:r>
              <a:rPr lang="ko-KR" altLang="en-US" dirty="0">
                <a:latin typeface="+mn-ea"/>
              </a:rPr>
              <a:t>의약품의 시판 금지를 허가 절차에서 이행</a:t>
            </a:r>
          </a:p>
          <a:p>
            <a:r>
              <a:rPr lang="ko-KR" altLang="en-US" dirty="0">
                <a:latin typeface="+mn-ea"/>
              </a:rPr>
              <a:t>연계 기간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특허권 존속기간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출원일로부터 </a:t>
            </a:r>
            <a:r>
              <a:rPr lang="en-US" altLang="ko-KR" dirty="0">
                <a:latin typeface="+mn-ea"/>
              </a:rPr>
              <a:t>20</a:t>
            </a:r>
            <a:r>
              <a:rPr lang="ko-KR" altLang="en-US" dirty="0">
                <a:latin typeface="+mn-ea"/>
              </a:rPr>
              <a:t>년</a:t>
            </a:r>
            <a:r>
              <a:rPr lang="en-US" altLang="ko-KR" dirty="0">
                <a:latin typeface="+mn-ea"/>
              </a:rPr>
              <a:t>)</a:t>
            </a:r>
          </a:p>
          <a:p>
            <a:r>
              <a:rPr lang="ko-KR" altLang="en-US" dirty="0">
                <a:latin typeface="+mn-ea"/>
              </a:rPr>
              <a:t>연계되는 특허의 범위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의약품 또는 </a:t>
            </a:r>
            <a:r>
              <a:rPr lang="ko-KR" altLang="en-US" dirty="0" err="1">
                <a:latin typeface="+mn-ea"/>
              </a:rPr>
              <a:t>적응증을</a:t>
            </a:r>
            <a:r>
              <a:rPr lang="ko-KR" altLang="en-US" dirty="0">
                <a:latin typeface="+mn-ea"/>
              </a:rPr>
              <a:t> 권리범위로 한다고 의약품 허가 당국에 통보된 특허</a:t>
            </a:r>
          </a:p>
          <a:p>
            <a:r>
              <a:rPr lang="ko-KR" altLang="en-US" dirty="0">
                <a:latin typeface="+mn-ea"/>
              </a:rPr>
              <a:t>적용 제외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 err="1">
                <a:latin typeface="+mn-ea"/>
              </a:rPr>
              <a:t>복제약에</a:t>
            </a:r>
            <a:r>
              <a:rPr lang="ko-KR" altLang="en-US" dirty="0">
                <a:latin typeface="+mn-ea"/>
              </a:rPr>
              <a:t> 대한 시판 허가를 특허권자가 동의하거나 묵인하는 경우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협정문에 따른 허가</a:t>
            </a:r>
            <a:r>
              <a:rPr lang="en-US" altLang="ko-KR" dirty="0"/>
              <a:t>-</a:t>
            </a:r>
            <a:r>
              <a:rPr lang="ko-KR" altLang="en-US" dirty="0"/>
              <a:t>특허 연계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102</a:t>
            </a:fld>
            <a:endParaRPr lang="ko-KR" alt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개정 약사법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의약품 특허목록</a:t>
            </a:r>
            <a:r>
              <a:rPr lang="en-US" altLang="ko-KR" dirty="0"/>
              <a:t>: </a:t>
            </a:r>
            <a:r>
              <a:rPr lang="ko-KR" altLang="en-US" dirty="0" err="1"/>
              <a:t>특허권자</a:t>
            </a:r>
            <a:r>
              <a:rPr lang="en-US" altLang="ko-KR" dirty="0"/>
              <a:t>, </a:t>
            </a:r>
            <a:r>
              <a:rPr lang="ko-KR" altLang="en-US" dirty="0"/>
              <a:t>존속기간</a:t>
            </a:r>
            <a:r>
              <a:rPr lang="en-US" altLang="ko-KR" dirty="0"/>
              <a:t>, </a:t>
            </a:r>
            <a:r>
              <a:rPr lang="ko-KR" altLang="en-US" dirty="0"/>
              <a:t>권리범위 등 특허정보의 등재 신청</a:t>
            </a:r>
            <a:endParaRPr lang="en-US" altLang="ko-KR" dirty="0"/>
          </a:p>
          <a:p>
            <a:r>
              <a:rPr lang="ko-KR" altLang="en-US" dirty="0" err="1"/>
              <a:t>식약청장의</a:t>
            </a:r>
            <a:r>
              <a:rPr lang="ko-KR" altLang="en-US" dirty="0"/>
              <a:t> 직권 삭제</a:t>
            </a:r>
            <a:r>
              <a:rPr lang="en-US" altLang="ko-KR" dirty="0"/>
              <a:t>·</a:t>
            </a:r>
            <a:r>
              <a:rPr lang="ko-KR" altLang="en-US" dirty="0"/>
              <a:t>변경</a:t>
            </a:r>
            <a:endParaRPr lang="en-US" altLang="ko-KR" dirty="0"/>
          </a:p>
          <a:p>
            <a:r>
              <a:rPr lang="ko-KR" altLang="en-US" dirty="0"/>
              <a:t>신청 사실의 통지</a:t>
            </a:r>
            <a:r>
              <a:rPr lang="en-US" altLang="ko-KR" dirty="0"/>
              <a:t>, </a:t>
            </a:r>
            <a:r>
              <a:rPr lang="ko-KR" altLang="en-US" dirty="0"/>
              <a:t>예외</a:t>
            </a:r>
            <a:endParaRPr lang="en-US" altLang="ko-KR" dirty="0"/>
          </a:p>
          <a:p>
            <a:pPr lvl="1"/>
            <a:r>
              <a:rPr lang="ko-KR" altLang="en-US" dirty="0"/>
              <a:t>특허권 존속기간 만료</a:t>
            </a:r>
            <a:endParaRPr lang="en-US" altLang="ko-KR" dirty="0"/>
          </a:p>
          <a:p>
            <a:pPr lvl="1"/>
            <a:r>
              <a:rPr lang="ko-KR" altLang="en-US" dirty="0"/>
              <a:t>특허 만료 후 시판</a:t>
            </a:r>
            <a:endParaRPr lang="en-US" altLang="ko-KR" dirty="0"/>
          </a:p>
          <a:p>
            <a:pPr lvl="1"/>
            <a:r>
              <a:rPr lang="ko-KR" altLang="en-US" dirty="0"/>
              <a:t>특허권자가 통지하지 않는 것에 동의한 경우</a:t>
            </a:r>
            <a:endParaRPr lang="en-US" altLang="ko-KR" dirty="0"/>
          </a:p>
          <a:p>
            <a:pPr lvl="1"/>
            <a:r>
              <a:rPr lang="ko-KR" altLang="en-US" dirty="0"/>
              <a:t>무효</a:t>
            </a:r>
            <a:r>
              <a:rPr lang="en-US" altLang="ko-KR" dirty="0"/>
              <a:t> ·</a:t>
            </a:r>
            <a:r>
              <a:rPr lang="ko-KR" altLang="en-US" dirty="0" err="1"/>
              <a:t>비침해</a:t>
            </a:r>
            <a:r>
              <a:rPr lang="ko-KR" altLang="en-US" dirty="0"/>
              <a:t> 판결 또는 </a:t>
            </a:r>
            <a:r>
              <a:rPr lang="ko-KR" altLang="en-US" dirty="0" err="1"/>
              <a:t>심결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ABE606-98CA-4546-AE77-D5D53502464A}" type="slidenum">
              <a:rPr lang="en-US" altLang="ko-KR" smtClean="0"/>
              <a:pPr>
                <a:defRPr/>
              </a:pPr>
              <a:t>103</a:t>
            </a:fld>
            <a:endParaRPr lang="en-US" altLang="ko-KR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개정 약사법 시행규칙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품목허가를 받은 날부터 </a:t>
            </a:r>
            <a:r>
              <a:rPr lang="en-US" altLang="ko-KR" dirty="0"/>
              <a:t>30</a:t>
            </a:r>
            <a:r>
              <a:rPr lang="ko-KR" altLang="en-US" dirty="0"/>
              <a:t>일내 등재 신청</a:t>
            </a:r>
            <a:endParaRPr lang="en-US" altLang="ko-KR" dirty="0"/>
          </a:p>
          <a:p>
            <a:r>
              <a:rPr lang="ko-KR" altLang="en-US" dirty="0"/>
              <a:t>등재 대상 및 기준</a:t>
            </a:r>
            <a:endParaRPr lang="en-US" altLang="ko-KR" dirty="0"/>
          </a:p>
          <a:p>
            <a:pPr lvl="1"/>
            <a:r>
              <a:rPr lang="ko-KR" altLang="en-US" dirty="0"/>
              <a:t>특허권</a:t>
            </a:r>
            <a:r>
              <a:rPr lang="en-US" altLang="ko-KR" dirty="0"/>
              <a:t>: </a:t>
            </a:r>
            <a:r>
              <a:rPr lang="ko-KR" altLang="en-US" dirty="0"/>
              <a:t>물질</a:t>
            </a:r>
            <a:r>
              <a:rPr lang="en-US" altLang="ko-KR" dirty="0"/>
              <a:t>, </a:t>
            </a:r>
            <a:r>
              <a:rPr lang="ko-KR" altLang="en-US" dirty="0"/>
              <a:t>제형</a:t>
            </a:r>
            <a:r>
              <a:rPr lang="en-US" altLang="ko-KR" dirty="0"/>
              <a:t>, </a:t>
            </a:r>
            <a:r>
              <a:rPr lang="ko-KR" altLang="en-US" dirty="0" err="1"/>
              <a:t>조성물</a:t>
            </a:r>
            <a:r>
              <a:rPr lang="en-US" altLang="ko-KR" dirty="0"/>
              <a:t>, </a:t>
            </a:r>
            <a:r>
              <a:rPr lang="ko-KR" altLang="en-US" dirty="0"/>
              <a:t>의약적 용도</a:t>
            </a:r>
            <a:endParaRPr lang="en-US" altLang="ko-KR" dirty="0"/>
          </a:p>
          <a:p>
            <a:pPr lvl="1"/>
            <a:r>
              <a:rPr lang="ko-KR" altLang="en-US" dirty="0" err="1"/>
              <a:t>허가받은</a:t>
            </a:r>
            <a:r>
              <a:rPr lang="ko-KR" altLang="en-US" dirty="0"/>
              <a:t> 주성분</a:t>
            </a:r>
            <a:r>
              <a:rPr lang="en-US" altLang="ko-KR" dirty="0"/>
              <a:t>, </a:t>
            </a:r>
            <a:r>
              <a:rPr lang="ko-KR" altLang="en-US" dirty="0"/>
              <a:t>규격</a:t>
            </a:r>
            <a:r>
              <a:rPr lang="en-US" altLang="ko-KR" dirty="0"/>
              <a:t>, </a:t>
            </a:r>
            <a:r>
              <a:rPr lang="ko-KR" altLang="en-US" dirty="0"/>
              <a:t>원료약품</a:t>
            </a:r>
            <a:r>
              <a:rPr lang="en-US" altLang="ko-KR" dirty="0"/>
              <a:t>, </a:t>
            </a:r>
            <a:r>
              <a:rPr lang="ko-KR" altLang="en-US" dirty="0"/>
              <a:t>분량</a:t>
            </a:r>
            <a:r>
              <a:rPr lang="en-US" altLang="ko-KR" dirty="0"/>
              <a:t>, </a:t>
            </a:r>
            <a:r>
              <a:rPr lang="ko-KR" altLang="en-US" dirty="0"/>
              <a:t>제형 등이 특허권과 직접 관련될 것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기존의 특허권과 안전성</a:t>
            </a:r>
            <a:r>
              <a:rPr lang="en-US" altLang="ko-KR" dirty="0"/>
              <a:t>, </a:t>
            </a:r>
            <a:r>
              <a:rPr lang="ko-KR" altLang="en-US" dirty="0"/>
              <a:t>유효성 및 품질 측면에서 다른 점이 인정될 것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ABE606-98CA-4546-AE77-D5D53502464A}" type="slidenum">
              <a:rPr lang="en-US" altLang="ko-KR" smtClean="0"/>
              <a:pPr>
                <a:defRPr/>
              </a:pPr>
              <a:t>104</a:t>
            </a:fld>
            <a:endParaRPr lang="en-US" altLang="ko-KR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pic>
        <p:nvPicPr>
          <p:cNvPr id="28" name="Picture 39" descr="logo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8100" y="6553200"/>
            <a:ext cx="148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873500" y="1508125"/>
            <a:ext cx="1524000" cy="762000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latinLnBrk="1" hangingPunct="1"/>
            <a:r>
              <a:rPr kumimoji="1" lang="ko-KR" altLang="en-US" sz="1400" b="1">
                <a:latin typeface="굴림" pitchFamily="50" charset="-127"/>
                <a:ea typeface="굴림" pitchFamily="50" charset="-127"/>
              </a:rPr>
              <a:t>식품의약품안전청</a:t>
            </a: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2425700" y="18891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2266950" y="1973263"/>
            <a:ext cx="18288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kumimoji="1" lang="ko-KR" altLang="en-US" sz="1200">
                <a:latin typeface="굴림" pitchFamily="50" charset="-127"/>
                <a:ea typeface="굴림" pitchFamily="50" charset="-127"/>
              </a:rPr>
              <a:t>특허사항 등재 신청</a:t>
            </a:r>
          </a:p>
          <a:p>
            <a:pPr eaLnBrk="1" latinLnBrk="1" hangingPunct="1">
              <a:spcBef>
                <a:spcPct val="50000"/>
              </a:spcBef>
            </a:pPr>
            <a:r>
              <a:rPr kumimoji="1" lang="en-US" altLang="ko-KR" sz="1000" b="1">
                <a:solidFill>
                  <a:srgbClr val="3020FA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kumimoji="1" lang="ko-KR" altLang="en-US" sz="1000" b="1">
                <a:solidFill>
                  <a:srgbClr val="3020FA"/>
                </a:solidFill>
                <a:latin typeface="굴림" pitchFamily="50" charset="-127"/>
                <a:ea typeface="굴림" pitchFamily="50" charset="-127"/>
              </a:rPr>
              <a:t>특허사항 변경이 있는</a:t>
            </a:r>
          </a:p>
          <a:p>
            <a:pPr eaLnBrk="1" latinLnBrk="1" hangingPunct="1">
              <a:spcBef>
                <a:spcPct val="50000"/>
              </a:spcBef>
            </a:pPr>
            <a:r>
              <a:rPr kumimoji="1" lang="ko-KR" altLang="en-US" sz="1000" b="1">
                <a:solidFill>
                  <a:srgbClr val="3020FA"/>
                </a:solidFill>
                <a:latin typeface="굴림" pitchFamily="50" charset="-127"/>
                <a:ea typeface="굴림" pitchFamily="50" charset="-127"/>
              </a:rPr>
              <a:t> 경우 변경일로 부터 </a:t>
            </a:r>
            <a:r>
              <a:rPr kumimoji="1" lang="en-US" altLang="ko-KR" sz="1000" b="1">
                <a:solidFill>
                  <a:srgbClr val="3020FA"/>
                </a:solidFill>
                <a:latin typeface="굴림" pitchFamily="50" charset="-127"/>
                <a:ea typeface="굴림" pitchFamily="50" charset="-127"/>
              </a:rPr>
              <a:t>14</a:t>
            </a:r>
            <a:r>
              <a:rPr kumimoji="1" lang="ko-KR" altLang="en-US" sz="1000" b="1">
                <a:solidFill>
                  <a:srgbClr val="3020FA"/>
                </a:solidFill>
                <a:latin typeface="굴림" pitchFamily="50" charset="-127"/>
                <a:ea typeface="굴림" pitchFamily="50" charset="-127"/>
              </a:rPr>
              <a:t>일내 수재신청</a:t>
            </a:r>
            <a:r>
              <a:rPr kumimoji="1" lang="en-US" altLang="ko-KR" sz="1000" b="1">
                <a:solidFill>
                  <a:srgbClr val="3020FA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578100" y="1127125"/>
            <a:ext cx="11303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kumimoji="1" lang="ko-KR" altLang="en-US" sz="1200">
                <a:latin typeface="굴림" pitchFamily="50" charset="-127"/>
                <a:ea typeface="굴림" pitchFamily="50" charset="-127"/>
              </a:rPr>
              <a:t>품목허가 일로 부터 </a:t>
            </a:r>
            <a:r>
              <a:rPr kumimoji="1" lang="en-US" altLang="ko-KR" sz="1200">
                <a:latin typeface="굴림" pitchFamily="50" charset="-127"/>
                <a:ea typeface="굴림" pitchFamily="50" charset="-127"/>
              </a:rPr>
              <a:t>20</a:t>
            </a:r>
            <a:r>
              <a:rPr kumimoji="1" lang="ko-KR" altLang="en-US" sz="1200">
                <a:latin typeface="굴림" pitchFamily="50" charset="-127"/>
                <a:ea typeface="굴림" pitchFamily="50" charset="-127"/>
              </a:rPr>
              <a:t>일 이내</a:t>
            </a:r>
            <a:r>
              <a:rPr kumimoji="1" lang="en-US" altLang="ko-KR" sz="120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①</a:t>
            </a: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5813425" y="18446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5626100" y="1949450"/>
            <a:ext cx="14668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kumimoji="1" lang="ko-KR" altLang="en-US" sz="1200">
                <a:latin typeface="굴림" pitchFamily="50" charset="-127"/>
                <a:ea typeface="굴림" pitchFamily="50" charset="-127"/>
              </a:rPr>
              <a:t>물질</a:t>
            </a:r>
            <a:r>
              <a:rPr kumimoji="1" lang="en-US" altLang="ko-KR" sz="1200">
                <a:latin typeface="굴림" pitchFamily="50" charset="-127"/>
                <a:ea typeface="굴림" pitchFamily="50" charset="-127"/>
              </a:rPr>
              <a:t>, </a:t>
            </a:r>
            <a:r>
              <a:rPr kumimoji="1" lang="ko-KR" altLang="en-US" sz="1200">
                <a:latin typeface="굴림" pitchFamily="50" charset="-127"/>
                <a:ea typeface="굴림" pitchFamily="50" charset="-127"/>
              </a:rPr>
              <a:t>조성물</a:t>
            </a:r>
            <a:r>
              <a:rPr kumimoji="1" lang="en-US" altLang="ko-KR" sz="1200">
                <a:latin typeface="굴림" pitchFamily="50" charset="-127"/>
                <a:ea typeface="굴림" pitchFamily="50" charset="-127"/>
              </a:rPr>
              <a:t>, </a:t>
            </a:r>
            <a:r>
              <a:rPr kumimoji="1" lang="ko-KR" altLang="en-US" sz="1200">
                <a:latin typeface="굴림" pitchFamily="50" charset="-127"/>
                <a:ea typeface="굴림" pitchFamily="50" charset="-127"/>
              </a:rPr>
              <a:t>제형</a:t>
            </a:r>
            <a:r>
              <a:rPr kumimoji="1" lang="en-US" altLang="ko-KR" sz="1200">
                <a:latin typeface="굴림" pitchFamily="50" charset="-127"/>
                <a:ea typeface="굴림" pitchFamily="50" charset="-127"/>
              </a:rPr>
              <a:t>, </a:t>
            </a:r>
            <a:r>
              <a:rPr kumimoji="1" lang="ko-KR" altLang="en-US" sz="1200">
                <a:latin typeface="굴림" pitchFamily="50" charset="-127"/>
                <a:ea typeface="굴림" pitchFamily="50" charset="-127"/>
              </a:rPr>
              <a:t>용도에 대한 특허 등재 </a:t>
            </a:r>
            <a:r>
              <a:rPr kumimoji="1" lang="en-US" altLang="ko-KR" sz="120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②</a:t>
            </a:r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2882900" y="51657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2847975" y="4954588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kumimoji="1" lang="ko-KR" altLang="en-US" sz="1200">
                <a:latin typeface="굴림" pitchFamily="50" charset="-127"/>
                <a:ea typeface="굴림" pitchFamily="50" charset="-127"/>
              </a:rPr>
              <a:t>허가 신청 </a:t>
            </a:r>
            <a:r>
              <a:rPr kumimoji="1" lang="en-US" altLang="ko-KR" sz="120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③</a:t>
            </a:r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 flipV="1">
            <a:off x="1331913" y="2498725"/>
            <a:ext cx="0" cy="190500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215900" y="2997200"/>
            <a:ext cx="1403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kumimoji="1" lang="en-US" altLang="ko-KR" sz="1200">
                <a:latin typeface="굴림" pitchFamily="50" charset="-127"/>
                <a:ea typeface="굴림" pitchFamily="50" charset="-127"/>
              </a:rPr>
              <a:t>③</a:t>
            </a:r>
            <a:r>
              <a:rPr kumimoji="1" lang="ko-KR" altLang="en-US" sz="1200">
                <a:latin typeface="굴림" pitchFamily="50" charset="-127"/>
                <a:ea typeface="굴림" pitchFamily="50" charset="-127"/>
              </a:rPr>
              <a:t>로 부터 </a:t>
            </a:r>
            <a:r>
              <a:rPr kumimoji="1" lang="en-US" altLang="ko-KR" sz="1200">
                <a:latin typeface="굴림" pitchFamily="50" charset="-127"/>
                <a:ea typeface="굴림" pitchFamily="50" charset="-127"/>
              </a:rPr>
              <a:t>7</a:t>
            </a:r>
            <a:r>
              <a:rPr kumimoji="1" lang="ko-KR" altLang="en-US" sz="1200">
                <a:latin typeface="굴림" pitchFamily="50" charset="-127"/>
                <a:ea typeface="굴림" pitchFamily="50" charset="-127"/>
              </a:rPr>
              <a:t>일내 </a:t>
            </a:r>
          </a:p>
          <a:p>
            <a:pPr eaLnBrk="1" latinLnBrk="1" hangingPunct="1">
              <a:spcBef>
                <a:spcPct val="50000"/>
              </a:spcBef>
            </a:pPr>
            <a:r>
              <a:rPr kumimoji="1" lang="ko-KR" altLang="en-US" sz="1200">
                <a:latin typeface="굴림" pitchFamily="50" charset="-127"/>
                <a:ea typeface="굴림" pitchFamily="50" charset="-127"/>
              </a:rPr>
              <a:t>허가신청사실 </a:t>
            </a:r>
          </a:p>
          <a:p>
            <a:pPr eaLnBrk="1" latinLnBrk="1" hangingPunct="1">
              <a:spcBef>
                <a:spcPct val="50000"/>
              </a:spcBef>
            </a:pPr>
            <a:r>
              <a:rPr kumimoji="1" lang="ko-KR" altLang="en-US" sz="1200">
                <a:latin typeface="굴림" pitchFamily="50" charset="-127"/>
                <a:ea typeface="굴림" pitchFamily="50" charset="-127"/>
              </a:rPr>
              <a:t>통보 </a:t>
            </a:r>
            <a:r>
              <a:rPr kumimoji="1" lang="en-US" altLang="ko-KR" sz="120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④</a:t>
            </a:r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>
            <a:off x="1908175" y="2765425"/>
            <a:ext cx="2663825" cy="1743075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3416300" y="3032125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kumimoji="1" lang="en-US" altLang="ko-KR" sz="1200">
                <a:latin typeface="굴림" pitchFamily="50" charset="-127"/>
                <a:ea typeface="굴림" pitchFamily="50" charset="-127"/>
              </a:rPr>
              <a:t>③</a:t>
            </a:r>
            <a:r>
              <a:rPr kumimoji="1" lang="ko-KR" altLang="en-US" sz="1200">
                <a:latin typeface="굴림" pitchFamily="50" charset="-127"/>
                <a:ea typeface="굴림" pitchFamily="50" charset="-127"/>
              </a:rPr>
              <a:t>으로 부터 </a:t>
            </a:r>
            <a:r>
              <a:rPr kumimoji="1" lang="en-US" altLang="ko-KR" sz="1200">
                <a:latin typeface="굴림" pitchFamily="50" charset="-127"/>
                <a:ea typeface="굴림" pitchFamily="50" charset="-127"/>
              </a:rPr>
              <a:t>30</a:t>
            </a:r>
            <a:r>
              <a:rPr kumimoji="1" lang="ko-KR" altLang="en-US" sz="1200">
                <a:latin typeface="굴림" pitchFamily="50" charset="-127"/>
                <a:ea typeface="굴림" pitchFamily="50" charset="-127"/>
              </a:rPr>
              <a:t>일내 </a:t>
            </a:r>
          </a:p>
          <a:p>
            <a:pPr eaLnBrk="1" latinLnBrk="1" hangingPunct="1">
              <a:spcBef>
                <a:spcPct val="50000"/>
              </a:spcBef>
            </a:pPr>
            <a:r>
              <a:rPr kumimoji="1" lang="ko-KR" altLang="en-US" sz="1200">
                <a:latin typeface="굴림" pitchFamily="50" charset="-127"/>
                <a:ea typeface="굴림" pitchFamily="50" charset="-127"/>
              </a:rPr>
              <a:t>특허침해소송 제기하고 식약청에 동 사실 통지 </a:t>
            </a:r>
            <a:r>
              <a:rPr kumimoji="1" lang="en-US" altLang="ko-KR" sz="120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⑤</a:t>
            </a:r>
          </a:p>
        </p:txBody>
      </p:sp>
      <p:sp>
        <p:nvSpPr>
          <p:cNvPr id="92178" name="Line 18"/>
          <p:cNvSpPr>
            <a:spLocks noChangeShapeType="1"/>
          </p:cNvSpPr>
          <p:nvPr/>
        </p:nvSpPr>
        <p:spPr bwMode="auto">
          <a:xfrm>
            <a:off x="5797550" y="51657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5507038" y="5467350"/>
            <a:ext cx="2593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kumimoji="1" lang="en-US" altLang="ko-KR" sz="1000">
                <a:latin typeface="굴림" pitchFamily="50" charset="-127"/>
                <a:ea typeface="굴림" pitchFamily="50" charset="-127"/>
              </a:rPr>
              <a:t>⑤ </a:t>
            </a:r>
            <a:r>
              <a:rPr kumimoji="1" lang="ko-KR" altLang="en-US" sz="1000">
                <a:latin typeface="굴림" pitchFamily="50" charset="-127"/>
                <a:ea typeface="굴림" pitchFamily="50" charset="-127"/>
              </a:rPr>
              <a:t>의 통지 후  </a:t>
            </a:r>
            <a:r>
              <a:rPr kumimoji="1" lang="ko-KR" altLang="en-US" sz="1000" b="1">
                <a:solidFill>
                  <a:srgbClr val="3020FA"/>
                </a:solidFill>
                <a:latin typeface="굴림" pitchFamily="50" charset="-127"/>
                <a:ea typeface="굴림" pitchFamily="50" charset="-127"/>
              </a:rPr>
              <a:t>조건부 허가</a:t>
            </a:r>
            <a:r>
              <a:rPr kumimoji="1" lang="ko-KR" altLang="en-US" sz="10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 </a:t>
            </a:r>
          </a:p>
          <a:p>
            <a:pPr eaLnBrk="1" latinLnBrk="1" hangingPunct="1">
              <a:spcBef>
                <a:spcPct val="50000"/>
              </a:spcBef>
              <a:buFontTx/>
              <a:buChar char="-"/>
            </a:pPr>
            <a:r>
              <a:rPr kumimoji="1" lang="ko-KR" altLang="en-US" sz="1000">
                <a:latin typeface="굴림" pitchFamily="50" charset="-127"/>
                <a:ea typeface="굴림" pitchFamily="50" charset="-127"/>
              </a:rPr>
              <a:t>특허 무효 또는 특허 침해하지 않았다는 등의 </a:t>
            </a:r>
            <a:r>
              <a:rPr kumimoji="1" lang="en-US" altLang="ko-KR" sz="1000">
                <a:latin typeface="굴림" pitchFamily="50" charset="-127"/>
                <a:ea typeface="굴림" pitchFamily="50" charset="-127"/>
              </a:rPr>
              <a:t>1</a:t>
            </a:r>
            <a:r>
              <a:rPr kumimoji="1" lang="ko-KR" altLang="en-US" sz="1000">
                <a:latin typeface="굴림" pitchFamily="50" charset="-127"/>
                <a:ea typeface="굴림" pitchFamily="50" charset="-127"/>
              </a:rPr>
              <a:t>심 판결</a:t>
            </a:r>
            <a:r>
              <a:rPr kumimoji="1" lang="en-US" altLang="ko-KR" sz="1000">
                <a:latin typeface="굴림" pitchFamily="50" charset="-127"/>
                <a:ea typeface="굴림" pitchFamily="50" charset="-127"/>
              </a:rPr>
              <a:t>, </a:t>
            </a:r>
            <a:r>
              <a:rPr kumimoji="1" lang="ko-KR" altLang="en-US" sz="1000">
                <a:latin typeface="굴림" pitchFamily="50" charset="-127"/>
                <a:ea typeface="굴림" pitchFamily="50" charset="-127"/>
              </a:rPr>
              <a:t>심결</a:t>
            </a:r>
            <a:r>
              <a:rPr kumimoji="1" lang="en-US" altLang="ko-KR" sz="1000">
                <a:latin typeface="굴림" pitchFamily="50" charset="-127"/>
                <a:ea typeface="굴림" pitchFamily="50" charset="-127"/>
              </a:rPr>
              <a:t>, </a:t>
            </a:r>
            <a:r>
              <a:rPr kumimoji="1" lang="ko-KR" altLang="en-US" sz="1000">
                <a:latin typeface="굴림" pitchFamily="50" charset="-127"/>
                <a:ea typeface="굴림" pitchFamily="50" charset="-127"/>
              </a:rPr>
              <a:t>결정일 까지 등</a:t>
            </a:r>
            <a:r>
              <a:rPr kumimoji="1" lang="en-US" altLang="ko-KR" sz="100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⑥ </a:t>
            </a:r>
          </a:p>
        </p:txBody>
      </p:sp>
      <p:sp>
        <p:nvSpPr>
          <p:cNvPr id="92181" name="AutoShape 21"/>
          <p:cNvSpPr>
            <a:spLocks noChangeArrowheads="1"/>
          </p:cNvSpPr>
          <p:nvPr/>
        </p:nvSpPr>
        <p:spPr bwMode="auto">
          <a:xfrm>
            <a:off x="5292725" y="3644900"/>
            <a:ext cx="2160588" cy="863600"/>
          </a:xfrm>
          <a:prstGeom prst="wedgeRoundRectCallout">
            <a:avLst>
              <a:gd name="adj1" fmla="val -12162"/>
              <a:gd name="adj2" fmla="val 96324"/>
              <a:gd name="adj3" fmla="val 16667"/>
            </a:avLst>
          </a:prstGeom>
          <a:gradFill rotWithShape="1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latinLnBrk="1" hangingPunct="1"/>
            <a:r>
              <a:rPr kumimoji="1" lang="ko-KR" altLang="en-US" sz="12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허가 신청당시 수재된 </a:t>
            </a:r>
          </a:p>
          <a:p>
            <a:pPr algn="ctr" eaLnBrk="1" latinLnBrk="1" hangingPunct="1"/>
            <a:r>
              <a:rPr kumimoji="1" lang="ko-KR" altLang="en-US" sz="12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특허에 대해 진행된 소송 </a:t>
            </a:r>
          </a:p>
          <a:p>
            <a:pPr algn="ctr" eaLnBrk="1" latinLnBrk="1" hangingPunct="1"/>
            <a:r>
              <a:rPr kumimoji="1" lang="ko-KR" altLang="en-US" sz="12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판결일 등 까지 제조수입금지 조건</a:t>
            </a:r>
          </a:p>
        </p:txBody>
      </p:sp>
      <p:sp>
        <p:nvSpPr>
          <p:cNvPr id="92182" name="Oval 22"/>
          <p:cNvSpPr>
            <a:spLocks noChangeArrowheads="1"/>
          </p:cNvSpPr>
          <p:nvPr/>
        </p:nvSpPr>
        <p:spPr bwMode="auto">
          <a:xfrm>
            <a:off x="1474788" y="5589588"/>
            <a:ext cx="2735262" cy="1152525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latinLnBrk="1" hangingPunct="1"/>
            <a:r>
              <a:rPr kumimoji="1" lang="ko-KR" altLang="en-US" sz="12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허가 신청전 </a:t>
            </a:r>
          </a:p>
          <a:p>
            <a:pPr algn="ctr" eaLnBrk="1" latinLnBrk="1" hangingPunct="1"/>
            <a:r>
              <a:rPr kumimoji="1" lang="ko-KR" altLang="en-US" sz="12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권리범위 확인</a:t>
            </a:r>
            <a:r>
              <a:rPr kumimoji="1" lang="en-US" altLang="ko-KR" sz="12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kumimoji="1" lang="ko-KR" altLang="en-US" sz="12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무효확인 </a:t>
            </a:r>
          </a:p>
          <a:p>
            <a:pPr algn="ctr" eaLnBrk="1" latinLnBrk="1" hangingPunct="1"/>
            <a:r>
              <a:rPr kumimoji="1" lang="ko-KR" altLang="en-US" sz="12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판결있는 경우</a:t>
            </a:r>
          </a:p>
          <a:p>
            <a:pPr algn="ctr" eaLnBrk="1" latinLnBrk="1" hangingPunct="1"/>
            <a:r>
              <a:rPr kumimoji="1" lang="en-US" altLang="ko-KR" sz="12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④</a:t>
            </a:r>
            <a:r>
              <a:rPr kumimoji="1" lang="ko-KR" altLang="en-US" sz="1200" b="1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의 절차 면제</a:t>
            </a:r>
          </a:p>
        </p:txBody>
      </p:sp>
      <p:sp>
        <p:nvSpPr>
          <p:cNvPr id="92183" name="Line 23"/>
          <p:cNvSpPr>
            <a:spLocks noChangeShapeType="1"/>
          </p:cNvSpPr>
          <p:nvPr/>
        </p:nvSpPr>
        <p:spPr bwMode="auto">
          <a:xfrm flipV="1">
            <a:off x="1547813" y="2565400"/>
            <a:ext cx="0" cy="1871663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1476375" y="3503613"/>
            <a:ext cx="22320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kumimoji="1" lang="ko-KR" altLang="en-US" sz="1200">
                <a:latin typeface="굴림" pitchFamily="50" charset="-127"/>
                <a:ea typeface="굴림" pitchFamily="50" charset="-127"/>
              </a:rPr>
              <a:t>특허목록에 수재된 의약품의 특허가 무효이거나 신청한 의약품이 특허권의 권리범위에 속하지 않음을 입증하기 위한 심판제기 </a:t>
            </a:r>
            <a:r>
              <a:rPr kumimoji="1" lang="en-US" altLang="ko-KR" sz="120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⑤</a:t>
            </a:r>
          </a:p>
        </p:txBody>
      </p:sp>
      <p:sp>
        <p:nvSpPr>
          <p:cNvPr id="92185" name="Rectangle 25"/>
          <p:cNvSpPr>
            <a:spLocks noChangeArrowheads="1"/>
          </p:cNvSpPr>
          <p:nvPr/>
        </p:nvSpPr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186" name="Rectangle 26"/>
          <p:cNvSpPr>
            <a:spLocks noChangeArrowheads="1"/>
          </p:cNvSpPr>
          <p:nvPr/>
        </p:nvSpPr>
        <p:spPr bwMode="gray">
          <a:xfrm>
            <a:off x="457200" y="2286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ko-KR" altLang="en-US" sz="3200" dirty="0">
                <a:latin typeface="휴먼옛체" pitchFamily="18" charset="-127"/>
                <a:ea typeface="휴먼옛체" pitchFamily="18" charset="-127"/>
              </a:rPr>
              <a:t>허가</a:t>
            </a:r>
            <a:r>
              <a:rPr lang="en-US" altLang="ko-KR" sz="3200" dirty="0">
                <a:latin typeface="휴먼옛체" pitchFamily="18" charset="-127"/>
                <a:ea typeface="휴먼옛체" pitchFamily="18" charset="-127"/>
              </a:rPr>
              <a:t>-</a:t>
            </a:r>
            <a:r>
              <a:rPr lang="ko-KR" altLang="en-US" sz="3200" dirty="0">
                <a:latin typeface="휴먼옛체" pitchFamily="18" charset="-127"/>
                <a:ea typeface="휴먼옛체" pitchFamily="18" charset="-127"/>
              </a:rPr>
              <a:t>특허 </a:t>
            </a:r>
            <a:r>
              <a:rPr lang="ko-KR" altLang="en-US" sz="3200" dirty="0" err="1">
                <a:latin typeface="휴먼옛체" pitchFamily="18" charset="-127"/>
                <a:ea typeface="휴먼옛체" pitchFamily="18" charset="-127"/>
              </a:rPr>
              <a:t>허연계</a:t>
            </a:r>
            <a:r>
              <a:rPr lang="ko-KR" altLang="en-US" sz="3200" dirty="0">
                <a:latin typeface="휴먼옛체" pitchFamily="18" charset="-127"/>
                <a:ea typeface="휴먼옛체" pitchFamily="18" charset="-127"/>
              </a:rPr>
              <a:t> 제도 요약</a:t>
            </a:r>
            <a:r>
              <a:rPr lang="en-US" altLang="ko-KR" sz="3200" dirty="0">
                <a:latin typeface="휴먼옛체" pitchFamily="18" charset="-127"/>
                <a:ea typeface="휴먼옛체" pitchFamily="18" charset="-127"/>
              </a:rPr>
              <a:t>(2007</a:t>
            </a:r>
            <a:r>
              <a:rPr lang="ko-KR" altLang="en-US" sz="3200" dirty="0">
                <a:latin typeface="휴먼옛체" pitchFamily="18" charset="-127"/>
                <a:ea typeface="휴먼옛체" pitchFamily="18" charset="-127"/>
              </a:rPr>
              <a:t>년</a:t>
            </a:r>
            <a:r>
              <a:rPr lang="en-US" altLang="ko-KR" sz="3200" dirty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3200" dirty="0" err="1">
                <a:latin typeface="휴먼옛체" pitchFamily="18" charset="-127"/>
                <a:ea typeface="휴먼옛체" pitchFamily="18" charset="-127"/>
              </a:rPr>
              <a:t>식약청</a:t>
            </a:r>
            <a:r>
              <a:rPr lang="en-US" altLang="ko-KR" sz="3200" dirty="0">
                <a:latin typeface="휴먼옛체" pitchFamily="18" charset="-127"/>
                <a:ea typeface="휴먼옛체" pitchFamily="18" charset="-127"/>
              </a:rPr>
              <a:t>)</a:t>
            </a:r>
          </a:p>
        </p:txBody>
      </p:sp>
      <p:sp>
        <p:nvSpPr>
          <p:cNvPr id="92187" name="AutoShape 27"/>
          <p:cNvSpPr>
            <a:spLocks noChangeArrowheads="1"/>
          </p:cNvSpPr>
          <p:nvPr/>
        </p:nvSpPr>
        <p:spPr bwMode="auto">
          <a:xfrm>
            <a:off x="684213" y="1341438"/>
            <a:ext cx="1584325" cy="862012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sz="1400" b="1">
                <a:solidFill>
                  <a:schemeClr val="tx2"/>
                </a:solidFill>
                <a:ea typeface="굴림" pitchFamily="50" charset="-127"/>
              </a:rPr>
              <a:t>특허권자</a:t>
            </a:r>
          </a:p>
          <a:p>
            <a:pPr algn="ctr"/>
            <a:r>
              <a:rPr kumimoji="1" lang="en-US" altLang="ko-KR" sz="1400" b="1">
                <a:solidFill>
                  <a:schemeClr val="tx2"/>
                </a:solidFill>
                <a:ea typeface="굴림" pitchFamily="50" charset="-127"/>
              </a:rPr>
              <a:t>(</a:t>
            </a:r>
            <a:r>
              <a:rPr kumimoji="1" lang="ko-KR" altLang="en-US" sz="1400" b="1">
                <a:solidFill>
                  <a:schemeClr val="tx2"/>
                </a:solidFill>
                <a:ea typeface="굴림" pitchFamily="50" charset="-127"/>
              </a:rPr>
              <a:t>오리지널</a:t>
            </a:r>
          </a:p>
          <a:p>
            <a:pPr algn="ctr"/>
            <a:r>
              <a:rPr kumimoji="1" lang="ko-KR" altLang="en-US" sz="1400" b="1">
                <a:solidFill>
                  <a:schemeClr val="tx2"/>
                </a:solidFill>
                <a:ea typeface="굴림" pitchFamily="50" charset="-127"/>
              </a:rPr>
              <a:t>품목허가자</a:t>
            </a:r>
            <a:r>
              <a:rPr kumimoji="1" lang="en-US" altLang="ko-KR" sz="1400" b="1">
                <a:solidFill>
                  <a:schemeClr val="tx2"/>
                </a:solidFill>
                <a:ea typeface="굴림" pitchFamily="50" charset="-127"/>
              </a:rPr>
              <a:t>)</a:t>
            </a:r>
            <a:endParaRPr lang="ko-KR" altLang="en-US" sz="1400">
              <a:solidFill>
                <a:schemeClr val="tx2"/>
              </a:solidFill>
              <a:ea typeface="굴림" pitchFamily="50" charset="-127"/>
            </a:endParaRPr>
          </a:p>
        </p:txBody>
      </p:sp>
      <p:sp>
        <p:nvSpPr>
          <p:cNvPr id="92188" name="AutoShape 28"/>
          <p:cNvSpPr>
            <a:spLocks noChangeArrowheads="1"/>
          </p:cNvSpPr>
          <p:nvPr/>
        </p:nvSpPr>
        <p:spPr bwMode="auto">
          <a:xfrm>
            <a:off x="3851275" y="1412875"/>
            <a:ext cx="1584325" cy="86201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CC99">
                  <a:gamma/>
                  <a:shade val="46275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1400" b="1">
                <a:solidFill>
                  <a:schemeClr val="tx2"/>
                </a:solidFill>
                <a:ea typeface="굴림" pitchFamily="50" charset="-127"/>
              </a:rPr>
              <a:t>식품의약품안전청</a:t>
            </a:r>
          </a:p>
        </p:txBody>
      </p:sp>
      <p:sp>
        <p:nvSpPr>
          <p:cNvPr id="92189" name="AutoShape 29"/>
          <p:cNvSpPr>
            <a:spLocks noChangeArrowheads="1"/>
          </p:cNvSpPr>
          <p:nvPr/>
        </p:nvSpPr>
        <p:spPr bwMode="auto">
          <a:xfrm>
            <a:off x="4140200" y="4652963"/>
            <a:ext cx="1584325" cy="8620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CC99">
                  <a:gamma/>
                  <a:shade val="46275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1400" b="1">
                <a:solidFill>
                  <a:schemeClr val="tx2"/>
                </a:solidFill>
                <a:ea typeface="굴림" pitchFamily="50" charset="-127"/>
              </a:rPr>
              <a:t>식품의약품안전청</a:t>
            </a:r>
          </a:p>
        </p:txBody>
      </p:sp>
      <p:sp>
        <p:nvSpPr>
          <p:cNvPr id="92190" name="AutoShape 30"/>
          <p:cNvSpPr>
            <a:spLocks noChangeArrowheads="1"/>
          </p:cNvSpPr>
          <p:nvPr/>
        </p:nvSpPr>
        <p:spPr bwMode="auto">
          <a:xfrm>
            <a:off x="215900" y="4581525"/>
            <a:ext cx="2411413" cy="10080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sz="1200" b="1">
                <a:solidFill>
                  <a:schemeClr val="bg1"/>
                </a:solidFill>
                <a:ea typeface="굴림" pitchFamily="50" charset="-127"/>
              </a:rPr>
              <a:t>특허목록에 등재된 특허권이</a:t>
            </a:r>
          </a:p>
          <a:p>
            <a:pPr algn="ctr"/>
            <a:r>
              <a:rPr kumimoji="1" lang="ko-KR" altLang="en-US" sz="1200" b="1">
                <a:solidFill>
                  <a:schemeClr val="bg1"/>
                </a:solidFill>
                <a:ea typeface="굴림" pitchFamily="50" charset="-127"/>
              </a:rPr>
              <a:t>무효 또는 비침해임을 주장하며</a:t>
            </a:r>
          </a:p>
          <a:p>
            <a:pPr algn="ctr"/>
            <a:r>
              <a:rPr kumimoji="1" lang="ko-KR" altLang="en-US" sz="1200" b="1">
                <a:solidFill>
                  <a:schemeClr val="bg1"/>
                </a:solidFill>
                <a:ea typeface="굴림" pitchFamily="50" charset="-127"/>
              </a:rPr>
              <a:t>제네릭등 후속의약품 허가 신청</a:t>
            </a:r>
          </a:p>
          <a:p>
            <a:pPr algn="ctr"/>
            <a:r>
              <a:rPr kumimoji="1" lang="en-US" altLang="ko-KR" sz="1200" b="1">
                <a:solidFill>
                  <a:schemeClr val="bg1"/>
                </a:solidFill>
                <a:ea typeface="굴림" pitchFamily="50" charset="-127"/>
              </a:rPr>
              <a:t>(Paragraph IV</a:t>
            </a:r>
            <a:r>
              <a:rPr kumimoji="1" lang="ko-KR" altLang="en-US" sz="1200" b="1">
                <a:solidFill>
                  <a:schemeClr val="bg1"/>
                </a:solidFill>
                <a:ea typeface="굴림" pitchFamily="50" charset="-127"/>
              </a:rPr>
              <a:t>신청</a:t>
            </a:r>
            <a:r>
              <a:rPr kumimoji="1" lang="en-US" altLang="ko-KR" sz="1200" b="1">
                <a:solidFill>
                  <a:schemeClr val="bg1"/>
                </a:solidFill>
                <a:ea typeface="굴림" pitchFamily="50" charset="-127"/>
              </a:rPr>
              <a:t>)</a:t>
            </a:r>
            <a:endParaRPr lang="ko-KR" altLang="en-US" sz="140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92191" name="AutoShape 31"/>
          <p:cNvSpPr>
            <a:spLocks noChangeArrowheads="1"/>
          </p:cNvSpPr>
          <p:nvPr/>
        </p:nvSpPr>
        <p:spPr bwMode="auto">
          <a:xfrm>
            <a:off x="7092950" y="1414463"/>
            <a:ext cx="1584325" cy="8620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sz="1400" b="1">
                <a:solidFill>
                  <a:schemeClr val="tx2"/>
                </a:solidFill>
                <a:ea typeface="굴림" pitchFamily="50" charset="-127"/>
              </a:rPr>
              <a:t>특허목록공고</a:t>
            </a:r>
          </a:p>
          <a:p>
            <a:pPr algn="ctr"/>
            <a:r>
              <a:rPr kumimoji="1" lang="en-US" altLang="ko-KR" sz="1400" b="1">
                <a:solidFill>
                  <a:schemeClr val="tx2"/>
                </a:solidFill>
                <a:ea typeface="굴림" pitchFamily="50" charset="-127"/>
              </a:rPr>
              <a:t>(</a:t>
            </a:r>
            <a:r>
              <a:rPr kumimoji="1" lang="ko-KR" altLang="en-US" sz="1400" b="1">
                <a:solidFill>
                  <a:schemeClr val="tx2"/>
                </a:solidFill>
                <a:ea typeface="굴림" pitchFamily="50" charset="-127"/>
              </a:rPr>
              <a:t>온라인으로</a:t>
            </a:r>
          </a:p>
          <a:p>
            <a:pPr algn="ctr"/>
            <a:r>
              <a:rPr kumimoji="1" lang="ko-KR" altLang="en-US" sz="1400" b="1">
                <a:solidFill>
                  <a:schemeClr val="tx2"/>
                </a:solidFill>
                <a:ea typeface="굴림" pitchFamily="50" charset="-127"/>
              </a:rPr>
              <a:t>확인</a:t>
            </a:r>
            <a:r>
              <a:rPr kumimoji="1" lang="en-US" altLang="ko-KR" sz="1400" b="1">
                <a:solidFill>
                  <a:schemeClr val="tx2"/>
                </a:solidFill>
                <a:ea typeface="굴림" pitchFamily="50" charset="-127"/>
              </a:rPr>
              <a:t>)</a:t>
            </a:r>
            <a:endParaRPr lang="ko-KR" altLang="en-US" sz="1400">
              <a:solidFill>
                <a:schemeClr val="tx2"/>
              </a:solidFill>
              <a:ea typeface="굴림" pitchFamily="50" charset="-127"/>
            </a:endParaRPr>
          </a:p>
        </p:txBody>
      </p:sp>
      <p:sp>
        <p:nvSpPr>
          <p:cNvPr id="92192" name="AutoShape 32"/>
          <p:cNvSpPr>
            <a:spLocks noChangeArrowheads="1"/>
          </p:cNvSpPr>
          <p:nvPr/>
        </p:nvSpPr>
        <p:spPr bwMode="auto">
          <a:xfrm>
            <a:off x="7308850" y="4654550"/>
            <a:ext cx="1584325" cy="86201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sz="1400" b="1">
                <a:solidFill>
                  <a:schemeClr val="bg1"/>
                </a:solidFill>
                <a:ea typeface="굴림" pitchFamily="50" charset="-127"/>
              </a:rPr>
              <a:t>특허도전</a:t>
            </a:r>
          </a:p>
          <a:p>
            <a:pPr algn="ctr"/>
            <a:r>
              <a:rPr kumimoji="1" lang="ko-KR" altLang="en-US" sz="1400" b="1">
                <a:solidFill>
                  <a:schemeClr val="bg1"/>
                </a:solidFill>
                <a:ea typeface="굴림" pitchFamily="50" charset="-127"/>
              </a:rPr>
              <a:t>의약품에 대한 </a:t>
            </a:r>
          </a:p>
          <a:p>
            <a:pPr algn="ctr"/>
            <a:r>
              <a:rPr kumimoji="1" lang="ko-KR" altLang="en-US" sz="1400" b="1">
                <a:solidFill>
                  <a:schemeClr val="bg1"/>
                </a:solidFill>
                <a:ea typeface="굴림" pitchFamily="50" charset="-127"/>
              </a:rPr>
              <a:t>보상 실시</a:t>
            </a:r>
            <a:r>
              <a:rPr kumimoji="1" lang="en-US" altLang="ko-KR" sz="1400">
                <a:solidFill>
                  <a:schemeClr val="bg1"/>
                </a:solidFill>
                <a:ea typeface="굴림" pitchFamily="50" charset="-127"/>
              </a:rPr>
              <a:t>⑦</a:t>
            </a:r>
            <a:endParaRPr lang="ko-KR" altLang="en-US" sz="1400">
              <a:solidFill>
                <a:schemeClr val="bg1"/>
              </a:solidFill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한글 문서 참조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106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36704"/>
          </a:xfrm>
        </p:spPr>
        <p:txBody>
          <a:bodyPr/>
          <a:lstStyle/>
          <a:p>
            <a:pPr algn="ctr"/>
            <a:r>
              <a:rPr lang="ko-KR" altLang="en-US" dirty="0"/>
              <a:t>끝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107</a:t>
            </a:fld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창작</a:t>
            </a:r>
            <a:endParaRPr lang="en-US" altLang="ko-KR" dirty="0"/>
          </a:p>
          <a:p>
            <a:pPr lvl="1"/>
            <a:r>
              <a:rPr lang="ko-KR" altLang="en-US" dirty="0"/>
              <a:t>특허권</a:t>
            </a:r>
            <a:r>
              <a:rPr lang="en-US" altLang="ko-KR" dirty="0"/>
              <a:t>, </a:t>
            </a:r>
            <a:r>
              <a:rPr lang="ko-KR" altLang="en-US" dirty="0" err="1"/>
              <a:t>실용신안권</a:t>
            </a:r>
            <a:endParaRPr lang="en-US" altLang="ko-KR" dirty="0"/>
          </a:p>
          <a:p>
            <a:pPr lvl="1"/>
            <a:r>
              <a:rPr lang="ko-KR" altLang="en-US" dirty="0"/>
              <a:t>저작권</a:t>
            </a:r>
            <a:endParaRPr lang="en-US" altLang="ko-KR" dirty="0"/>
          </a:p>
          <a:p>
            <a:pPr lvl="1"/>
            <a:r>
              <a:rPr lang="ko-KR" altLang="en-US" dirty="0" err="1"/>
              <a:t>디자인권</a:t>
            </a:r>
            <a:endParaRPr lang="en-US" altLang="ko-KR" dirty="0"/>
          </a:p>
          <a:p>
            <a:pPr lvl="1"/>
            <a:r>
              <a:rPr lang="ko-KR" altLang="en-US" dirty="0"/>
              <a:t>식품신품종</a:t>
            </a:r>
            <a:endParaRPr lang="en-US" altLang="ko-KR" dirty="0"/>
          </a:p>
          <a:p>
            <a:pPr lvl="1"/>
            <a:r>
              <a:rPr lang="ko-KR" altLang="en-US" dirty="0"/>
              <a:t>반도체집적회로배치설계</a:t>
            </a:r>
            <a:endParaRPr lang="en-US" altLang="ko-KR" dirty="0"/>
          </a:p>
          <a:p>
            <a:r>
              <a:rPr lang="ko-KR" altLang="en-US" dirty="0"/>
              <a:t>창작과 무관</a:t>
            </a:r>
            <a:endParaRPr lang="en-US" altLang="ko-KR" dirty="0"/>
          </a:p>
          <a:p>
            <a:pPr lvl="1"/>
            <a:r>
              <a:rPr lang="ko-KR" altLang="en-US" dirty="0"/>
              <a:t>상표</a:t>
            </a:r>
            <a:endParaRPr lang="en-US" altLang="ko-KR" dirty="0"/>
          </a:p>
          <a:p>
            <a:pPr lvl="1"/>
            <a:r>
              <a:rPr lang="ko-KR" altLang="en-US" dirty="0" err="1"/>
              <a:t>지리적표시</a:t>
            </a:r>
            <a:endParaRPr lang="en-US" altLang="ko-KR" dirty="0"/>
          </a:p>
          <a:p>
            <a:pPr lvl="1"/>
            <a:r>
              <a:rPr lang="ko-KR" altLang="en-US" dirty="0"/>
              <a:t>시판허가를 위한 자료</a:t>
            </a:r>
            <a:endParaRPr lang="en-US" altLang="ko-KR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지적재산권의 종류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공공재</a:t>
            </a:r>
            <a:endParaRPr lang="en-US" altLang="ko-KR" dirty="0"/>
          </a:p>
          <a:p>
            <a:pPr lvl="1"/>
            <a:r>
              <a:rPr lang="ko-KR" altLang="en-US" dirty="0" err="1"/>
              <a:t>비배제성</a:t>
            </a:r>
            <a:r>
              <a:rPr lang="en-US" altLang="ko-KR" dirty="0"/>
              <a:t>(non-excludability)</a:t>
            </a:r>
          </a:p>
          <a:p>
            <a:pPr lvl="1"/>
            <a:r>
              <a:rPr lang="ko-KR" altLang="en-US" dirty="0"/>
              <a:t>비경합성</a:t>
            </a:r>
            <a:r>
              <a:rPr lang="en-US" altLang="ko-KR" dirty="0"/>
              <a:t>(non-</a:t>
            </a:r>
            <a:r>
              <a:rPr lang="en-US" altLang="ko-KR" dirty="0" err="1"/>
              <a:t>rivality</a:t>
            </a:r>
            <a:r>
              <a:rPr lang="en-US" altLang="ko-KR" dirty="0"/>
              <a:t>)</a:t>
            </a:r>
          </a:p>
          <a:p>
            <a:pPr lvl="1">
              <a:buNone/>
            </a:pPr>
            <a:r>
              <a:rPr lang="en-US" altLang="ko-KR" dirty="0">
                <a:sym typeface="Wingdings" pitchFamily="2" charset="2"/>
              </a:rPr>
              <a:t>     </a:t>
            </a:r>
            <a:r>
              <a:rPr lang="ko-KR" altLang="en-US" dirty="0"/>
              <a:t>공유지의 비극</a:t>
            </a:r>
            <a:endParaRPr lang="en-US" altLang="ko-KR" dirty="0"/>
          </a:p>
          <a:p>
            <a:r>
              <a:rPr lang="ko-KR" altLang="en-US" dirty="0"/>
              <a:t>지재권</a:t>
            </a:r>
            <a:r>
              <a:rPr lang="en-US" altLang="ko-KR" dirty="0"/>
              <a:t>: </a:t>
            </a:r>
            <a:r>
              <a:rPr lang="ko-KR" altLang="en-US" dirty="0" err="1"/>
              <a:t>공유재</a:t>
            </a:r>
            <a:r>
              <a:rPr lang="ko-KR" altLang="en-US" dirty="0"/>
              <a:t> </a:t>
            </a:r>
            <a:r>
              <a:rPr lang="en-US" altLang="ko-KR" dirty="0">
                <a:sym typeface="Wingdings" pitchFamily="2" charset="2"/>
              </a:rPr>
              <a:t> </a:t>
            </a:r>
            <a:r>
              <a:rPr lang="ko-KR" altLang="en-US" dirty="0" err="1"/>
              <a:t>사유재</a:t>
            </a:r>
            <a:endParaRPr lang="en-US" altLang="ko-KR" dirty="0"/>
          </a:p>
          <a:p>
            <a:r>
              <a:rPr lang="ko-KR" altLang="en-US" dirty="0"/>
              <a:t>공유와 사유 간의 내재적 모순</a:t>
            </a:r>
            <a:r>
              <a:rPr lang="en-US" altLang="ko-KR" dirty="0"/>
              <a:t>, </a:t>
            </a:r>
            <a:r>
              <a:rPr lang="ko-KR" altLang="en-US" dirty="0"/>
              <a:t>갈등</a:t>
            </a:r>
            <a:r>
              <a:rPr lang="en-US" altLang="ko-KR" dirty="0"/>
              <a:t>, </a:t>
            </a:r>
            <a:r>
              <a:rPr lang="ko-KR" altLang="en-US" dirty="0"/>
              <a:t>긴장</a:t>
            </a:r>
            <a:endParaRPr lang="en-US" altLang="ko-KR" dirty="0"/>
          </a:p>
          <a:p>
            <a:pPr lvl="1"/>
            <a:r>
              <a:rPr lang="ko-KR" altLang="en-US" dirty="0"/>
              <a:t>보호와 이용 간의 균형</a:t>
            </a:r>
            <a:endParaRPr lang="en-US" altLang="ko-KR" dirty="0"/>
          </a:p>
          <a:p>
            <a:pPr lvl="1"/>
            <a:r>
              <a:rPr lang="ko-KR" altLang="en-US" dirty="0"/>
              <a:t>사유지의 비극</a:t>
            </a:r>
            <a:endParaRPr lang="en-US" altLang="ko-KR" dirty="0"/>
          </a:p>
          <a:p>
            <a:pPr lvl="1"/>
            <a:r>
              <a:rPr lang="ko-KR" altLang="en-US" dirty="0"/>
              <a:t>권리의 제한</a:t>
            </a:r>
            <a:r>
              <a:rPr lang="en-US" altLang="ko-KR" dirty="0"/>
              <a:t>: </a:t>
            </a:r>
            <a:r>
              <a:rPr lang="ko-KR" altLang="en-US" dirty="0"/>
              <a:t>보호기간</a:t>
            </a:r>
            <a:r>
              <a:rPr lang="en-US" altLang="ko-KR" dirty="0"/>
              <a:t>, </a:t>
            </a:r>
            <a:r>
              <a:rPr lang="ko-KR" altLang="en-US" dirty="0"/>
              <a:t>예외</a:t>
            </a:r>
            <a:r>
              <a:rPr lang="en-US" altLang="ko-KR" dirty="0"/>
              <a:t>, </a:t>
            </a:r>
            <a:r>
              <a:rPr lang="ko-KR" altLang="en-US" dirty="0"/>
              <a:t>강제실시</a:t>
            </a:r>
            <a:endParaRPr lang="en-US" altLang="ko-KR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지재권의 특성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36704"/>
          </a:xfrm>
        </p:spPr>
        <p:txBody>
          <a:bodyPr/>
          <a:lstStyle/>
          <a:p>
            <a:pPr algn="ctr"/>
            <a:r>
              <a:rPr lang="ko-KR" altLang="en-US" dirty="0"/>
              <a:t>미국의 전략과 목표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/>
              <a:t>미국 통상법 제</a:t>
            </a:r>
            <a:r>
              <a:rPr lang="en-US" altLang="ko-KR" dirty="0"/>
              <a:t>3802</a:t>
            </a:r>
            <a:r>
              <a:rPr lang="ko-KR" altLang="en-US" dirty="0"/>
              <a:t>조</a:t>
            </a:r>
            <a:r>
              <a:rPr lang="en-US" altLang="ko-KR" dirty="0"/>
              <a:t>(b)(4)(A)(</a:t>
            </a:r>
            <a:r>
              <a:rPr lang="en-US" altLang="ko-KR" dirty="0" err="1"/>
              <a:t>i</a:t>
            </a:r>
            <a:r>
              <a:rPr lang="en-US" altLang="ko-KR" dirty="0"/>
              <a:t>)(II)</a:t>
            </a:r>
          </a:p>
          <a:p>
            <a:pPr>
              <a:buNone/>
            </a:pPr>
            <a:r>
              <a:rPr lang="en-US" altLang="ko-KR" dirty="0"/>
              <a:t>(4) The principal negotiating objectives of the United States regarding trade-related intellectual property are - - </a:t>
            </a:r>
          </a:p>
          <a:p>
            <a:pPr>
              <a:buNone/>
            </a:pPr>
            <a:r>
              <a:rPr lang="en-US" altLang="ko-KR" dirty="0"/>
              <a:t>(II) ensuring that the provisions of any multilateral or bilateral trade agreement governing intellectual property rights that is entered into by the United States reflect </a:t>
            </a:r>
            <a:r>
              <a:rPr lang="en-US" altLang="ko-KR" i="1" dirty="0">
                <a:solidFill>
                  <a:srgbClr val="C00000"/>
                </a:solidFill>
              </a:rPr>
              <a:t>a standard of protection similar to that found in United States law</a:t>
            </a:r>
            <a:r>
              <a:rPr lang="en-US" altLang="ko-KR" dirty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미국 통상법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1271064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지재권 무역수지</a:t>
            </a:r>
            <a:br>
              <a:rPr lang="en-US" altLang="ko-KR" dirty="0"/>
            </a:br>
            <a:r>
              <a:rPr lang="en-US" dirty="0"/>
              <a:t>Royalties and License Fees</a:t>
            </a:r>
            <a:endParaRPr lang="en-GB" dirty="0"/>
          </a:p>
        </p:txBody>
      </p:sp>
      <p:sp>
        <p:nvSpPr>
          <p:cNvPr id="6" name="TextBox 1"/>
          <p:cNvSpPr txBox="1"/>
          <p:nvPr/>
        </p:nvSpPr>
        <p:spPr>
          <a:xfrm>
            <a:off x="899592" y="5805264"/>
            <a:ext cx="6480720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(Source: WTO International Trade Statistics 2011</a:t>
            </a:r>
          </a:p>
          <a:p>
            <a:pPr algn="ctr"/>
            <a:r>
              <a:rPr lang="ko-KR" altLang="en-US" sz="2400" dirty="0">
                <a:latin typeface="Times New Roman" pitchFamily="18" charset="0"/>
                <a:cs typeface="Times New Roman" pitchFamily="18" charset="0"/>
              </a:rPr>
              <a:t>단위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Million U.S. Dollars)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4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1271064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지재권 무역수지</a:t>
            </a:r>
            <a:br>
              <a:rPr lang="en-US" altLang="ko-KR" dirty="0"/>
            </a:br>
            <a:r>
              <a:rPr lang="en-US" dirty="0"/>
              <a:t>Royalties and License Fees</a:t>
            </a:r>
            <a:endParaRPr lang="en-GB" dirty="0"/>
          </a:p>
        </p:txBody>
      </p:sp>
      <p:sp>
        <p:nvSpPr>
          <p:cNvPr id="7" name="TextBox 1"/>
          <p:cNvSpPr txBox="1"/>
          <p:nvPr/>
        </p:nvSpPr>
        <p:spPr>
          <a:xfrm>
            <a:off x="7236296" y="3140968"/>
            <a:ext cx="1440160" cy="19442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미국</a:t>
            </a:r>
            <a:r>
              <a:rPr lang="en-US" altLang="ko-KR" sz="2000" dirty="0"/>
              <a:t>, </a:t>
            </a:r>
          </a:p>
          <a:p>
            <a:r>
              <a:rPr lang="ko-KR" altLang="en-US" sz="2000" dirty="0"/>
              <a:t>유럽연합</a:t>
            </a:r>
            <a:r>
              <a:rPr lang="en-US" altLang="ko-KR" sz="2000" dirty="0"/>
              <a:t>, </a:t>
            </a:r>
          </a:p>
          <a:p>
            <a:r>
              <a:rPr lang="ko-KR" altLang="en-US" sz="2000" dirty="0"/>
              <a:t>일본</a:t>
            </a:r>
            <a:endParaRPr lang="en-US" altLang="ko-KR" sz="2000" dirty="0"/>
          </a:p>
          <a:p>
            <a:r>
              <a:rPr lang="ko-KR" altLang="en-US" sz="2000" dirty="0"/>
              <a:t>합계</a:t>
            </a:r>
            <a:endParaRPr lang="en-US" altLang="ko-KR" sz="2000" dirty="0"/>
          </a:p>
          <a:p>
            <a:r>
              <a:rPr lang="en-US" sz="2000" b="1" dirty="0"/>
              <a:t>83.48%</a:t>
            </a:r>
            <a:endParaRPr lang="en-GB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_x150958864" descr="EMB000005507e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079444" cy="484400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한국은</a:t>
            </a:r>
            <a:r>
              <a:rPr lang="en-US" altLang="ko-KR" dirty="0"/>
              <a:t>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29600" cy="237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91519"/>
            <a:ext cx="8280920" cy="28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36704"/>
          </a:xfrm>
        </p:spPr>
        <p:txBody>
          <a:bodyPr/>
          <a:lstStyle/>
          <a:p>
            <a:pPr algn="ctr"/>
            <a:r>
              <a:rPr lang="ko-KR" altLang="en-US" dirty="0"/>
              <a:t>쟁점 별 검토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36704"/>
          </a:xfrm>
        </p:spPr>
        <p:txBody>
          <a:bodyPr/>
          <a:lstStyle/>
          <a:p>
            <a:pPr algn="ctr"/>
            <a:r>
              <a:rPr lang="ko-KR" altLang="en-US" dirty="0"/>
              <a:t>지적재산권이란</a:t>
            </a:r>
            <a:r>
              <a:rPr lang="en-US" altLang="ko-KR" dirty="0"/>
              <a:t>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3670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인터넷 사이트 폐쇄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93865" cy="619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683568" y="692696"/>
            <a:ext cx="115212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08104" y="3573016"/>
            <a:ext cx="115212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16016" y="2348880"/>
            <a:ext cx="115212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84168" y="5229200"/>
            <a:ext cx="115212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16016" y="5661248"/>
            <a:ext cx="115212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812360" y="6021288"/>
            <a:ext cx="115212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15616" y="764704"/>
            <a:ext cx="1656184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8028384" y="3212976"/>
            <a:ext cx="864096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516216" y="4077072"/>
            <a:ext cx="2304256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995936" y="4869160"/>
            <a:ext cx="4896544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79512" y="5229200"/>
            <a:ext cx="4248472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47750"/>
            <a:ext cx="9100376" cy="461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2483768" y="1556792"/>
            <a:ext cx="115212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812360" y="4581128"/>
            <a:ext cx="115212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4139952" y="3212976"/>
            <a:ext cx="4896544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7504" y="3717032"/>
            <a:ext cx="4176464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47664" y="4725144"/>
            <a:ext cx="7488832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7504" y="5229200"/>
            <a:ext cx="4752528" cy="36004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/>
              <a:t>일정한 경우에 인터넷 사이트를 폐쇄하는 목적에 동의한다는 </a:t>
            </a:r>
            <a:r>
              <a:rPr lang="en-US" altLang="ko-KR" dirty="0"/>
              <a:t>2007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 </a:t>
            </a:r>
            <a:r>
              <a:rPr lang="en-US" altLang="ko-KR" dirty="0"/>
              <a:t>30</a:t>
            </a:r>
            <a:r>
              <a:rPr lang="ko-KR" altLang="en-US" dirty="0"/>
              <a:t>일 한미 양국간 부속서한은 온라인상 저작권 침해 행위에 대한 집행 강화를 위해 양국이 합의한 </a:t>
            </a:r>
            <a:r>
              <a:rPr lang="ko-KR" altLang="en-US" dirty="0">
                <a:solidFill>
                  <a:srgbClr val="C00000"/>
                </a:solidFill>
              </a:rPr>
              <a:t>정책 목적을 확인</a:t>
            </a:r>
            <a:r>
              <a:rPr lang="ko-KR" altLang="en-US" dirty="0"/>
              <a:t>한 것으로서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C00000"/>
                </a:solidFill>
              </a:rPr>
              <a:t>법적 의무를 부과하는 것이 아니며</a:t>
            </a:r>
            <a:r>
              <a:rPr lang="en-US" altLang="ko-KR" dirty="0"/>
              <a:t>, </a:t>
            </a:r>
            <a:r>
              <a:rPr lang="ko-KR" altLang="en-US" dirty="0"/>
              <a:t>따라서 한미 </a:t>
            </a:r>
            <a:r>
              <a:rPr lang="en-US" altLang="ko-KR" dirty="0"/>
              <a:t>FTA</a:t>
            </a:r>
            <a:r>
              <a:rPr lang="ko-KR" altLang="en-US" dirty="0"/>
              <a:t>를 이행하기 위한 우리 저작권법에도 동 내용은 포함되지 않았음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인터넷 사이트 운영자는 사이트의 해당 기능</a:t>
            </a:r>
            <a:r>
              <a:rPr lang="en-US" altLang="ko-KR" dirty="0"/>
              <a:t>(</a:t>
            </a:r>
            <a:r>
              <a:rPr lang="ko-KR" altLang="en-US" dirty="0"/>
              <a:t>웹 사이트 링크</a:t>
            </a:r>
            <a:r>
              <a:rPr lang="en-US" altLang="ko-KR" dirty="0"/>
              <a:t>, </a:t>
            </a:r>
            <a:r>
              <a:rPr lang="ko-KR" altLang="en-US" dirty="0"/>
              <a:t>게시판 등</a:t>
            </a:r>
            <a:r>
              <a:rPr lang="en-US" altLang="ko-KR" dirty="0"/>
              <a:t>)</a:t>
            </a:r>
            <a:r>
              <a:rPr lang="ko-KR" altLang="en-US" dirty="0"/>
              <a:t>에 따라 정해지는 관리의무를 다하면 되며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C00000"/>
                </a:solidFill>
              </a:rPr>
              <a:t>의도적으로 불법 침해물의 유통을 방조하지 않은 한 </a:t>
            </a:r>
            <a:r>
              <a:rPr lang="ko-KR" altLang="en-US" dirty="0"/>
              <a:t>사이트 폐쇄 조치를 당하지 않음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인터넷 사이트 운영자는 사이트를 통한 무단 복제나 전송을 적극적으로 </a:t>
            </a:r>
            <a:r>
              <a:rPr lang="ko-KR" altLang="en-US" dirty="0" err="1"/>
              <a:t>모니터링할</a:t>
            </a:r>
            <a:r>
              <a:rPr lang="ko-KR" altLang="en-US" dirty="0"/>
              <a:t> 의무를 지는 것은 아님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정부 해명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인터넷 사이트를 폐쇄한다는 정책 목적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저작권을 직접 침해하지도 않은 인터넷 사이트를 폐쇄하겠다는 정책 목적은 타당한가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정책 목표만 설정하고 목표 달성을 위한 조치는 취하지 않아도 된다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부속서한</a:t>
            </a:r>
            <a:r>
              <a:rPr lang="en-US" altLang="ko-KR" dirty="0"/>
              <a:t>: “</a:t>
            </a:r>
            <a:r>
              <a:rPr lang="ko-KR" altLang="en-US" dirty="0"/>
              <a:t>이러한 목적으로</a:t>
            </a:r>
            <a:r>
              <a:rPr lang="en-US" altLang="ko-KR" dirty="0"/>
              <a:t>, </a:t>
            </a:r>
            <a:r>
              <a:rPr lang="ko-KR" altLang="en-US" dirty="0"/>
              <a:t>대한민국은 대한민국에서 지적재산권의 집행을 강화할 것이고</a:t>
            </a:r>
            <a:r>
              <a:rPr lang="en-US" altLang="ko-KR" dirty="0"/>
              <a:t>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altLang="ko-KR" dirty="0"/>
              <a:t>(1)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개정 저작권법에 포함되지 않았다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공동 위원회</a:t>
            </a:r>
            <a:r>
              <a:rPr lang="en-US" altLang="ko-KR" dirty="0"/>
              <a:t>: </a:t>
            </a:r>
            <a:r>
              <a:rPr lang="ko-KR" altLang="en-US" dirty="0"/>
              <a:t>통상교섭본부장과 </a:t>
            </a:r>
            <a:r>
              <a:rPr lang="en-US" altLang="ko-KR" dirty="0"/>
              <a:t>USTR</a:t>
            </a:r>
            <a:r>
              <a:rPr lang="ko-KR" altLang="en-US" dirty="0"/>
              <a:t>이 공동의장</a:t>
            </a:r>
            <a:r>
              <a:rPr lang="en-US" altLang="ko-KR" dirty="0"/>
              <a:t>, </a:t>
            </a:r>
            <a:r>
              <a:rPr lang="ko-KR" altLang="en-US" dirty="0"/>
              <a:t>협정의 이행 감독</a:t>
            </a:r>
            <a:r>
              <a:rPr lang="en-US" altLang="ko-KR" dirty="0"/>
              <a:t>. SOPA</a:t>
            </a:r>
            <a:r>
              <a:rPr lang="ko-KR" altLang="en-US" dirty="0"/>
              <a:t>가 입법화되면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저작권법</a:t>
            </a:r>
            <a:r>
              <a:rPr lang="en-US" altLang="ko-KR" dirty="0"/>
              <a:t>: </a:t>
            </a:r>
            <a:r>
              <a:rPr lang="ko-KR" altLang="en-US" dirty="0"/>
              <a:t>게시판 </a:t>
            </a:r>
            <a:r>
              <a:rPr lang="ko-KR" altLang="en-US" dirty="0" err="1"/>
              <a:t>삼진아웃제</a:t>
            </a:r>
            <a:endParaRPr lang="en-US" altLang="ko-KR" dirty="0"/>
          </a:p>
          <a:p>
            <a:pPr lvl="1"/>
            <a:r>
              <a:rPr lang="ko-KR" altLang="en-US" dirty="0"/>
              <a:t>전기통신사업법</a:t>
            </a:r>
            <a:r>
              <a:rPr lang="en-US" altLang="ko-KR" dirty="0"/>
              <a:t>: </a:t>
            </a:r>
            <a:r>
              <a:rPr lang="ko-KR" altLang="en-US" dirty="0" err="1"/>
              <a:t>웹하드</a:t>
            </a:r>
            <a:r>
              <a:rPr lang="ko-KR" altLang="en-US" dirty="0"/>
              <a:t> 등록제</a:t>
            </a:r>
            <a:endParaRPr lang="en-US" altLang="ko-KR" dirty="0"/>
          </a:p>
          <a:p>
            <a:pPr lvl="1"/>
            <a:r>
              <a:rPr lang="ko-KR" altLang="en-US" dirty="0" err="1"/>
              <a:t>정보통신망법</a:t>
            </a:r>
            <a:r>
              <a:rPr lang="en-US" altLang="ko-KR" dirty="0"/>
              <a:t>, </a:t>
            </a:r>
            <a:r>
              <a:rPr lang="ko-KR" altLang="en-US" dirty="0"/>
              <a:t>방송통신위원회의 설치 및 운영에 관한 법률</a:t>
            </a:r>
            <a:r>
              <a:rPr lang="en-US" altLang="ko-KR" dirty="0"/>
              <a:t>: </a:t>
            </a:r>
            <a:r>
              <a:rPr lang="ko-KR" altLang="en-US" dirty="0"/>
              <a:t>접속 차단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altLang="ko-KR" dirty="0"/>
              <a:t>(2)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dirty="0"/>
              <a:t>의도적으로 불법 침해물의 유통을 방조하지 </a:t>
            </a:r>
            <a:r>
              <a:rPr lang="ko-KR" altLang="en-US" dirty="0" err="1"/>
              <a:t>않는한</a:t>
            </a:r>
            <a:r>
              <a:rPr lang="ko-KR" altLang="en-US" dirty="0"/>
              <a:t> 사이트 폐쇄 조치를 당하지 않을 것이다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>
                <a:latin typeface="Times New Roman" pitchFamily="18" charset="0"/>
              </a:rPr>
              <a:t>부속서한</a:t>
            </a:r>
            <a:r>
              <a:rPr lang="en-US" altLang="ko-KR" dirty="0">
                <a:latin typeface="Times New Roman" pitchFamily="18" charset="0"/>
              </a:rPr>
              <a:t>:</a:t>
            </a:r>
            <a:r>
              <a:rPr lang="ko-KR" altLang="en-US" dirty="0">
                <a:latin typeface="Times New Roman" pitchFamily="18" charset="0"/>
              </a:rPr>
              <a:t> </a:t>
            </a:r>
            <a:r>
              <a:rPr lang="en-US" altLang="ko-KR" dirty="0">
                <a:latin typeface="Times New Roman" pitchFamily="18" charset="0"/>
              </a:rPr>
              <a:t>“</a:t>
            </a:r>
            <a:r>
              <a:rPr lang="ko-KR" altLang="en-US" dirty="0">
                <a:latin typeface="Times New Roman" pitchFamily="18" charset="0"/>
              </a:rPr>
              <a:t>저작물의 무단 복제</a:t>
            </a:r>
            <a:r>
              <a:rPr lang="en-US" altLang="ko-KR" dirty="0">
                <a:latin typeface="Times New Roman" pitchFamily="18" charset="0"/>
              </a:rPr>
              <a:t>, </a:t>
            </a:r>
            <a:r>
              <a:rPr lang="ko-KR" altLang="en-US" dirty="0">
                <a:latin typeface="Times New Roman" pitchFamily="18" charset="0"/>
              </a:rPr>
              <a:t>배포 또는 전송을 허용하는 인터넷 사이트</a:t>
            </a:r>
            <a:r>
              <a:rPr lang="en-US" altLang="ko-KR" dirty="0">
                <a:latin typeface="Times New Roman" pitchFamily="18" charset="0"/>
              </a:rPr>
              <a:t>”</a:t>
            </a:r>
          </a:p>
          <a:p>
            <a:pPr lvl="1"/>
            <a:r>
              <a:rPr lang="ko-KR" altLang="en-US" dirty="0">
                <a:latin typeface="Times New Roman" pitchFamily="18" charset="0"/>
              </a:rPr>
              <a:t>협정문 제</a:t>
            </a:r>
            <a:r>
              <a:rPr lang="en-US" altLang="ko-KR" dirty="0">
                <a:latin typeface="Times New Roman" pitchFamily="18" charset="0"/>
              </a:rPr>
              <a:t>18.10</a:t>
            </a:r>
            <a:r>
              <a:rPr lang="ko-KR" altLang="en-US" dirty="0">
                <a:latin typeface="Times New Roman" pitchFamily="18" charset="0"/>
              </a:rPr>
              <a:t>조 제</a:t>
            </a:r>
            <a:r>
              <a:rPr lang="en-US" altLang="ko-KR" dirty="0">
                <a:latin typeface="Times New Roman" pitchFamily="18" charset="0"/>
              </a:rPr>
              <a:t>30</a:t>
            </a:r>
            <a:r>
              <a:rPr lang="ko-KR" altLang="en-US" dirty="0">
                <a:latin typeface="Times New Roman" pitchFamily="18" charset="0"/>
              </a:rPr>
              <a:t>항 </a:t>
            </a:r>
            <a:r>
              <a:rPr lang="ko-KR" altLang="en-US" dirty="0" err="1">
                <a:latin typeface="Times New Roman" pitchFamily="18" charset="0"/>
              </a:rPr>
              <a:t>나호</a:t>
            </a:r>
            <a:r>
              <a:rPr lang="ko-KR" altLang="en-US" dirty="0">
                <a:latin typeface="Times New Roman" pitchFamily="18" charset="0"/>
              </a:rPr>
              <a:t> </a:t>
            </a:r>
            <a:r>
              <a:rPr lang="en-US" altLang="ko-KR" dirty="0">
                <a:latin typeface="Times New Roman" pitchFamily="18" charset="0"/>
              </a:rPr>
              <a:t>6</a:t>
            </a:r>
            <a:r>
              <a:rPr lang="ko-KR" altLang="en-US" dirty="0">
                <a:latin typeface="Times New Roman" pitchFamily="18" charset="0"/>
              </a:rPr>
              <a:t>목 </a:t>
            </a:r>
            <a:r>
              <a:rPr lang="en-US" altLang="ko-KR" dirty="0">
                <a:latin typeface="Times New Roman" pitchFamily="18" charset="0"/>
              </a:rPr>
              <a:t>8): </a:t>
            </a:r>
            <a:r>
              <a:rPr lang="ko-KR" altLang="en-US" dirty="0">
                <a:latin typeface="Times New Roman" pitchFamily="18" charset="0"/>
              </a:rPr>
              <a:t>법원의 구제명령은 침해 자료의 제거 또는 이에 대한 접근의 무력화</a:t>
            </a:r>
            <a:r>
              <a:rPr lang="en-US" altLang="ko-KR" dirty="0">
                <a:latin typeface="Times New Roman" pitchFamily="18" charset="0"/>
              </a:rPr>
              <a:t>, </a:t>
            </a:r>
            <a:r>
              <a:rPr lang="ko-KR" altLang="en-US" dirty="0">
                <a:latin typeface="Times New Roman" pitchFamily="18" charset="0"/>
              </a:rPr>
              <a:t>특정 계정의 해지</a:t>
            </a:r>
            <a:r>
              <a:rPr lang="en-US" altLang="ko-KR" dirty="0">
                <a:latin typeface="Times New Roman" pitchFamily="18" charset="0"/>
              </a:rPr>
              <a:t>, </a:t>
            </a:r>
            <a:r>
              <a:rPr lang="ko-KR" altLang="en-US" dirty="0">
                <a:latin typeface="Times New Roman" pitchFamily="18" charset="0"/>
              </a:rPr>
              <a:t>그리고 그 밖의 구제로 제한</a:t>
            </a:r>
            <a:r>
              <a:rPr lang="en-US" altLang="ko-KR" dirty="0">
                <a:latin typeface="Times New Roman" pitchFamily="18" charset="0"/>
              </a:rPr>
              <a:t>. </a:t>
            </a:r>
            <a:r>
              <a:rPr lang="ko-KR" altLang="en-US" dirty="0">
                <a:latin typeface="Times New Roman" pitchFamily="18" charset="0"/>
              </a:rPr>
              <a:t>그 밖의 구제 </a:t>
            </a:r>
            <a:r>
              <a:rPr lang="en-US" altLang="ko-KR" dirty="0">
                <a:latin typeface="Times New Roman" pitchFamily="18" charset="0"/>
                <a:sym typeface="Wingdings" pitchFamily="2" charset="2"/>
              </a:rPr>
              <a:t> “</a:t>
            </a:r>
            <a:r>
              <a:rPr lang="ko-KR" altLang="en-US" dirty="0">
                <a:latin typeface="Times New Roman" pitchFamily="18" charset="0"/>
                <a:sym typeface="Wingdings" pitchFamily="2" charset="2"/>
              </a:rPr>
              <a:t>비슷하게 효과적인 구제 형태 중에서 서비스 제공자에게 가장 부담이 적은 </a:t>
            </a:r>
            <a:r>
              <a:rPr lang="ko-KR" altLang="en-US" dirty="0" err="1">
                <a:latin typeface="Times New Roman" pitchFamily="18" charset="0"/>
                <a:sym typeface="Wingdings" pitchFamily="2" charset="2"/>
              </a:rPr>
              <a:t>조치어야</a:t>
            </a:r>
            <a:r>
              <a:rPr lang="ko-KR" altLang="en-US" dirty="0">
                <a:latin typeface="Times New Roman" pitchFamily="18" charset="0"/>
                <a:sym typeface="Wingdings" pitchFamily="2" charset="2"/>
              </a:rPr>
              <a:t> 한다</a:t>
            </a:r>
            <a:r>
              <a:rPr lang="en-US" altLang="ko-KR" dirty="0">
                <a:latin typeface="Times New Roman" pitchFamily="18" charset="0"/>
                <a:sym typeface="Wingdings" pitchFamily="2" charset="2"/>
              </a:rPr>
              <a:t>”</a:t>
            </a:r>
          </a:p>
          <a:p>
            <a:pPr lvl="1"/>
            <a:r>
              <a:rPr lang="ko-KR" altLang="en-US" dirty="0">
                <a:latin typeface="Times New Roman" pitchFamily="18" charset="0"/>
                <a:sym typeface="Wingdings" pitchFamily="2" charset="2"/>
              </a:rPr>
              <a:t>미국 자문위원회</a:t>
            </a:r>
            <a:r>
              <a:rPr lang="en-US" altLang="ko-KR" dirty="0">
                <a:latin typeface="Times New Roman" pitchFamily="18" charset="0"/>
                <a:sym typeface="Wingdings" pitchFamily="2" charset="2"/>
              </a:rPr>
              <a:t>(ITAC 15) </a:t>
            </a:r>
            <a:r>
              <a:rPr lang="ko-KR" altLang="en-US" dirty="0">
                <a:latin typeface="Times New Roman" pitchFamily="18" charset="0"/>
                <a:sym typeface="Wingdings" pitchFamily="2" charset="2"/>
              </a:rPr>
              <a:t>검토 보고서</a:t>
            </a:r>
            <a:r>
              <a:rPr lang="en-US" altLang="ko-KR" dirty="0">
                <a:latin typeface="Times New Roman" pitchFamily="18" charset="0"/>
                <a:sym typeface="Wingdings" pitchFamily="2" charset="2"/>
              </a:rPr>
              <a:t>: “This side letter is </a:t>
            </a:r>
            <a:r>
              <a:rPr lang="en-US" altLang="ko-KR" b="1" dirty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a very welcome supplement</a:t>
            </a:r>
            <a:r>
              <a:rPr lang="en-US" altLang="ko-KR" dirty="0">
                <a:latin typeface="Times New Roman" pitchFamily="18" charset="0"/>
                <a:sym typeface="Wingdings" pitchFamily="2" charset="2"/>
              </a:rPr>
              <a:t> to the FTA disciplines.”</a:t>
            </a:r>
            <a:endParaRPr lang="en-GB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altLang="ko-KR" dirty="0"/>
              <a:t>(3)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온라인 서비스 제공자는 불법 복제</a:t>
            </a:r>
            <a:r>
              <a:rPr lang="en-US" altLang="ko-KR" dirty="0"/>
              <a:t>, </a:t>
            </a:r>
            <a:r>
              <a:rPr lang="ko-KR" altLang="en-US" dirty="0"/>
              <a:t>전송을 적극적으로 </a:t>
            </a:r>
            <a:r>
              <a:rPr lang="ko-KR" altLang="en-US" dirty="0" err="1"/>
              <a:t>모니터링할</a:t>
            </a:r>
            <a:r>
              <a:rPr lang="ko-KR" altLang="en-US" dirty="0"/>
              <a:t> 의무를 지지 않는다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불법 복제</a:t>
            </a:r>
            <a:r>
              <a:rPr lang="en-US" altLang="ko-KR" dirty="0"/>
              <a:t>, </a:t>
            </a:r>
            <a:r>
              <a:rPr lang="ko-KR" altLang="en-US" dirty="0"/>
              <a:t>전송을 허용한다는 이유로 사이트가 폐쇄된다면</a:t>
            </a:r>
            <a:r>
              <a:rPr lang="en-US" altLang="ko-KR" dirty="0"/>
              <a:t>, </a:t>
            </a:r>
            <a:r>
              <a:rPr lang="ko-KR" altLang="en-US" dirty="0"/>
              <a:t>사이트 운영자에게 적극적인 모니터링을 강요하는 것과 다르지 않음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altLang="ko-KR" dirty="0"/>
              <a:t>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사이트의 운영의 강제 중단</a:t>
            </a:r>
            <a:endParaRPr lang="en-US" altLang="ko-KR" dirty="0"/>
          </a:p>
          <a:p>
            <a:r>
              <a:rPr lang="ko-KR" altLang="en-US" dirty="0"/>
              <a:t>사이트의 모든 자산</a:t>
            </a:r>
            <a:r>
              <a:rPr lang="en-US" altLang="ko-KR" dirty="0"/>
              <a:t>(</a:t>
            </a:r>
            <a:r>
              <a:rPr lang="ko-KR" altLang="en-US" dirty="0"/>
              <a:t>은행 계좌</a:t>
            </a:r>
            <a:r>
              <a:rPr lang="en-US" altLang="ko-KR" dirty="0"/>
              <a:t>, </a:t>
            </a:r>
            <a:r>
              <a:rPr lang="ko-KR" altLang="en-US" dirty="0"/>
              <a:t>서버 컴퓨터</a:t>
            </a:r>
            <a:r>
              <a:rPr lang="en-US" altLang="ko-KR" dirty="0"/>
              <a:t>, </a:t>
            </a:r>
            <a:r>
              <a:rPr lang="ko-KR" altLang="en-US" dirty="0"/>
              <a:t>도메인 이름</a:t>
            </a:r>
            <a:r>
              <a:rPr lang="en-US" altLang="ko-KR" dirty="0"/>
              <a:t>)</a:t>
            </a:r>
            <a:r>
              <a:rPr lang="ko-KR" altLang="en-US" dirty="0"/>
              <a:t> 몰수</a:t>
            </a:r>
            <a:endParaRPr lang="en-US" altLang="ko-KR" dirty="0"/>
          </a:p>
          <a:p>
            <a:r>
              <a:rPr lang="ko-KR" altLang="en-US" dirty="0"/>
              <a:t>접속 차단</a:t>
            </a:r>
            <a:r>
              <a:rPr lang="en-US" altLang="ko-KR" dirty="0"/>
              <a:t>: DNS Blocking/Filtering: </a:t>
            </a:r>
            <a:r>
              <a:rPr lang="ko-KR" altLang="en-US" dirty="0"/>
              <a:t>해당 사이트의 도메인 이름을 </a:t>
            </a:r>
            <a:r>
              <a:rPr lang="en-US" altLang="ko-KR" dirty="0"/>
              <a:t>IP </a:t>
            </a:r>
            <a:r>
              <a:rPr lang="ko-KR" altLang="en-US" dirty="0"/>
              <a:t>주소로 변환되지 못하게 막음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사이트 폐쇄</a:t>
            </a:r>
            <a:r>
              <a:rPr lang="en-US" altLang="ko-KR" dirty="0"/>
              <a:t>, </a:t>
            </a:r>
            <a:r>
              <a:rPr lang="ko-KR" altLang="en-US" dirty="0"/>
              <a:t>어떻게 하나</a:t>
            </a:r>
            <a:r>
              <a:rPr lang="en-US" altLang="ko-KR" dirty="0"/>
              <a:t>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/>
              <a:t>전기통신사업법 제</a:t>
            </a:r>
            <a:r>
              <a:rPr lang="en-US" altLang="ko-KR" dirty="0"/>
              <a:t>27</a:t>
            </a:r>
            <a:r>
              <a:rPr lang="ko-KR" altLang="en-US" dirty="0"/>
              <a:t>조 제</a:t>
            </a:r>
            <a:r>
              <a:rPr lang="en-US" altLang="ko-KR" dirty="0"/>
              <a:t>2</a:t>
            </a:r>
            <a:r>
              <a:rPr lang="ko-KR" altLang="en-US" dirty="0"/>
              <a:t>항</a:t>
            </a:r>
            <a:endParaRPr lang="en-US" altLang="ko-KR" dirty="0"/>
          </a:p>
          <a:p>
            <a:pPr lvl="1"/>
            <a:r>
              <a:rPr lang="ko-KR" altLang="en-US" dirty="0"/>
              <a:t>방송통신위원회는 특수한 유형의 부가통신사업자</a:t>
            </a:r>
            <a:r>
              <a:rPr lang="en-US" altLang="ko-KR" dirty="0"/>
              <a:t>(</a:t>
            </a:r>
            <a:r>
              <a:rPr lang="ko-KR" altLang="en-US" dirty="0" err="1"/>
              <a:t>웹하드</a:t>
            </a:r>
            <a:r>
              <a:rPr lang="en-US" altLang="ko-KR" dirty="0"/>
              <a:t>, P2P </a:t>
            </a:r>
            <a:r>
              <a:rPr lang="ko-KR" altLang="en-US" dirty="0"/>
              <a:t>사업자</a:t>
            </a:r>
            <a:r>
              <a:rPr lang="en-US" altLang="ko-KR" dirty="0"/>
              <a:t>)</a:t>
            </a:r>
            <a:r>
              <a:rPr lang="ko-KR" altLang="en-US" dirty="0"/>
              <a:t>가</a:t>
            </a:r>
            <a:r>
              <a:rPr lang="en-US" altLang="ko-KR" dirty="0"/>
              <a:t>,</a:t>
            </a:r>
          </a:p>
          <a:p>
            <a:pPr marL="971550" lvl="1" indent="-514350">
              <a:buClrTx/>
              <a:buFont typeface="+mj-lt"/>
              <a:buAutoNum type="arabicParenR"/>
            </a:pPr>
            <a:r>
              <a:rPr lang="ko-KR" altLang="en-US" dirty="0"/>
              <a:t>저작물의 불법적인 전송을 차단하는 기술조치 실시계획을 이행하지 않은 경우</a:t>
            </a:r>
            <a:r>
              <a:rPr lang="en-US" altLang="ko-KR" dirty="0"/>
              <a:t>, </a:t>
            </a:r>
            <a:r>
              <a:rPr lang="ko-KR" altLang="en-US" dirty="0"/>
              <a:t>또는</a:t>
            </a:r>
            <a:endParaRPr lang="en-US" altLang="ko-KR" dirty="0"/>
          </a:p>
          <a:p>
            <a:pPr marL="971550" lvl="1" indent="-514350">
              <a:buClrTx/>
              <a:buFont typeface="+mj-lt"/>
              <a:buAutoNum type="arabicParenR"/>
            </a:pPr>
            <a:r>
              <a:rPr lang="ko-KR" altLang="en-US" dirty="0"/>
              <a:t>저작물의 불법적인 전송을 차단하는 기술조치를 제대로 취하지 않아 </a:t>
            </a:r>
            <a:r>
              <a:rPr lang="en-US" altLang="ko-KR" dirty="0"/>
              <a:t>3</a:t>
            </a:r>
            <a:r>
              <a:rPr lang="ko-KR" altLang="en-US" dirty="0"/>
              <a:t>회 이상 과태료 처분을 받은 후 다시 과태료 처분대상이 된 경우로서 저작권위원회의 심의를 거쳐 문화부장관이 요청한 경우에는</a:t>
            </a:r>
            <a:r>
              <a:rPr lang="en-US" altLang="ko-KR" dirty="0"/>
              <a:t>,</a:t>
            </a:r>
          </a:p>
          <a:p>
            <a:pPr lvl="1"/>
            <a:r>
              <a:rPr lang="ko-KR" altLang="en-US" dirty="0"/>
              <a:t>등록의 전부 또는 일부를 취소할 수 있다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marL="0" indent="0">
              <a:buNone/>
            </a:pPr>
            <a:r>
              <a:rPr lang="en-US" altLang="ko-KR" b="1" dirty="0">
                <a:solidFill>
                  <a:srgbClr val="0070C0"/>
                </a:solidFill>
                <a:latin typeface="휴먼가는샘체" pitchFamily="2" charset="-127"/>
                <a:ea typeface="휴먼가는샘체" pitchFamily="2" charset="-127"/>
              </a:rPr>
              <a:t>* </a:t>
            </a:r>
            <a:r>
              <a:rPr lang="ko-KR" altLang="en-US" b="1" dirty="0">
                <a:solidFill>
                  <a:srgbClr val="0070C0"/>
                </a:solidFill>
                <a:latin typeface="휴먼가는샘체" pitchFamily="2" charset="-127"/>
                <a:ea typeface="휴먼가는샘체" pitchFamily="2" charset="-127"/>
              </a:rPr>
              <a:t>특수한 유형의 부가통신사업자</a:t>
            </a:r>
            <a:r>
              <a:rPr lang="en-US" altLang="ko-KR" b="1" dirty="0">
                <a:solidFill>
                  <a:srgbClr val="0070C0"/>
                </a:solidFill>
                <a:latin typeface="휴먼가는샘체" pitchFamily="2" charset="-127"/>
                <a:ea typeface="휴먼가는샘체" pitchFamily="2" charset="-127"/>
              </a:rPr>
              <a:t>: </a:t>
            </a:r>
            <a:r>
              <a:rPr lang="ko-KR" altLang="en-US" b="1" dirty="0">
                <a:solidFill>
                  <a:srgbClr val="0070C0"/>
                </a:solidFill>
                <a:latin typeface="휴먼가는샘체" pitchFamily="2" charset="-127"/>
                <a:ea typeface="휴먼가는샘체" pitchFamily="2" charset="-127"/>
              </a:rPr>
              <a:t>다른 사람들 상호 간에 컴퓨터를 이용하여 저작물 등을 전송하도록 하는 것을 주된 목적으로 하는 온라인 서비스 제공자</a:t>
            </a:r>
            <a:endParaRPr lang="en-GB" b="1" dirty="0">
              <a:solidFill>
                <a:srgbClr val="0070C0"/>
              </a:solidFill>
              <a:latin typeface="휴먼가는샘체" pitchFamily="2" charset="-127"/>
              <a:ea typeface="휴먼가는샘체" pitchFamily="2" charset="-127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사이트</a:t>
            </a:r>
            <a:r>
              <a:rPr lang="en-US" dirty="0"/>
              <a:t> </a:t>
            </a:r>
            <a:r>
              <a:rPr lang="ko-KR" altLang="en-US" dirty="0"/>
              <a:t>운영 강제 중단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8032"/>
            <a:ext cx="6809656" cy="680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336704"/>
          </a:xfrm>
        </p:spPr>
        <p:txBody>
          <a:bodyPr>
            <a:normAutofit fontScale="62500" lnSpcReduction="20000"/>
          </a:bodyPr>
          <a:lstStyle/>
          <a:p>
            <a:pPr marL="0" lvl="1" algn="ctr">
              <a:buNone/>
            </a:pPr>
            <a:r>
              <a:rPr lang="ko-KR" altLang="en-US" b="1" dirty="0"/>
              <a:t>특수한 유형의 온라인서비스제공자의 범위</a:t>
            </a:r>
          </a:p>
          <a:p>
            <a:pPr marL="0" lvl="1" algn="ctr">
              <a:buNone/>
            </a:pPr>
            <a:r>
              <a:rPr lang="en-US" altLang="ko-KR" dirty="0">
                <a:latin typeface="휴먼명조" pitchFamily="2" charset="-127"/>
                <a:ea typeface="휴먼명조" pitchFamily="2" charset="-127"/>
              </a:rPr>
              <a:t>[</a:t>
            </a:r>
            <a:r>
              <a:rPr lang="ko-KR" altLang="en-US" dirty="0">
                <a:latin typeface="휴먼명조" pitchFamily="2" charset="-127"/>
                <a:ea typeface="휴먼명조" pitchFamily="2" charset="-127"/>
              </a:rPr>
              <a:t>시행 </a:t>
            </a:r>
            <a:r>
              <a:rPr lang="en-US" altLang="ko-KR" dirty="0">
                <a:latin typeface="휴먼명조" pitchFamily="2" charset="-127"/>
                <a:ea typeface="휴먼명조" pitchFamily="2" charset="-127"/>
              </a:rPr>
              <a:t>2009.9.1] [</a:t>
            </a:r>
            <a:r>
              <a:rPr lang="ko-KR" altLang="en-US" dirty="0">
                <a:latin typeface="휴먼명조" pitchFamily="2" charset="-127"/>
                <a:ea typeface="휴먼명조" pitchFamily="2" charset="-127"/>
              </a:rPr>
              <a:t>문화체육관광부고시 제</a:t>
            </a:r>
            <a:r>
              <a:rPr lang="en-US" altLang="ko-KR" dirty="0">
                <a:latin typeface="휴먼명조" pitchFamily="2" charset="-127"/>
                <a:ea typeface="휴먼명조" pitchFamily="2" charset="-127"/>
              </a:rPr>
              <a:t>2009-46</a:t>
            </a:r>
            <a:r>
              <a:rPr lang="ko-KR" altLang="en-US" dirty="0">
                <a:latin typeface="휴먼명조" pitchFamily="2" charset="-127"/>
                <a:ea typeface="휴먼명조" pitchFamily="2" charset="-127"/>
              </a:rPr>
              <a:t>호</a:t>
            </a:r>
            <a:r>
              <a:rPr lang="en-US" altLang="ko-KR" dirty="0">
                <a:latin typeface="휴먼명조" pitchFamily="2" charset="-127"/>
                <a:ea typeface="휴먼명조" pitchFamily="2" charset="-127"/>
              </a:rPr>
              <a:t>, 2009.9.1, </a:t>
            </a:r>
            <a:r>
              <a:rPr lang="ko-KR" altLang="en-US" dirty="0" err="1">
                <a:latin typeface="휴먼명조" pitchFamily="2" charset="-127"/>
                <a:ea typeface="휴먼명조" pitchFamily="2" charset="-127"/>
              </a:rPr>
              <a:t>일부개정</a:t>
            </a:r>
            <a:r>
              <a:rPr lang="en-US" altLang="ko-KR" dirty="0">
                <a:latin typeface="휴먼명조" pitchFamily="2" charset="-127"/>
                <a:ea typeface="휴먼명조" pitchFamily="2" charset="-127"/>
              </a:rPr>
              <a:t>]</a:t>
            </a:r>
          </a:p>
          <a:p>
            <a:pPr marL="0" lvl="1">
              <a:buNone/>
            </a:pPr>
            <a:endParaRPr lang="en-US" altLang="ko-KR" dirty="0">
              <a:latin typeface="휴먼명조" pitchFamily="2" charset="-127"/>
              <a:ea typeface="휴먼명조" pitchFamily="2" charset="-127"/>
            </a:endParaRPr>
          </a:p>
          <a:p>
            <a:pPr marL="0" lvl="1">
              <a:buNone/>
            </a:pP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저작권자의 이용허락 없이 개인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가족 및 이에 준하는 한정된 범위가 아닌 공중이 저작물 등을 공유할 수 있도록 하는 웹사이트 또는 프로그램을 제공하는 자로서 다음 각 호의 어느 하나에 해당하는 경우에는 저작권법 제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104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조의 규정에 의한 특수한 유형의 온라인서비스제공자로 본다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.</a:t>
            </a:r>
          </a:p>
          <a:p>
            <a:pPr marL="0" lvl="1">
              <a:buNone/>
            </a:pP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1. 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개인 또는 법인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(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단체 포함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)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의 컴퓨터등에 저장된 </a:t>
            </a:r>
            <a:r>
              <a:rPr lang="ko-KR" altLang="en-US" sz="3000" dirty="0" err="1">
                <a:latin typeface="휴먼명조" pitchFamily="2" charset="-127"/>
                <a:ea typeface="휴먼명조" pitchFamily="2" charset="-127"/>
              </a:rPr>
              <a:t>저작물등을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 공중이 이용할 수 있도록 </a:t>
            </a:r>
            <a:r>
              <a:rPr lang="ko-KR" altLang="en-US" sz="3000" dirty="0">
                <a:solidFill>
                  <a:srgbClr val="C00000"/>
                </a:solidFill>
                <a:latin typeface="휴먼명조" pitchFamily="2" charset="-127"/>
                <a:ea typeface="휴먼명조" pitchFamily="2" charset="-127"/>
              </a:rPr>
              <a:t>업로드 한 자에게 상업적 이익 또는 이용편의를 제공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하는 온라인서비스제공자</a:t>
            </a:r>
          </a:p>
          <a:p>
            <a:pPr marL="0" lvl="1">
              <a:buNone/>
            </a:pP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※ 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유형 예시 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: 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적립된 포인트를 이용해 쇼핑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, 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영화 및 음악감상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, 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현금교환 등을 제공하거나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, 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사이버 머니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, 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파일 저장공간 제공 등 이 </a:t>
            </a:r>
            <a:r>
              <a:rPr lang="ko-KR" altLang="en-US" sz="3000" dirty="0" err="1">
                <a:latin typeface="휴먼명조" pitchFamily="2" charset="-127"/>
                <a:ea typeface="휴먼명조" pitchFamily="2" charset="-127"/>
              </a:rPr>
              <a:t>용편의를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 제공하여 </a:t>
            </a:r>
            <a:r>
              <a:rPr lang="ko-KR" altLang="en-US" sz="3000" dirty="0" err="1">
                <a:latin typeface="휴먼명조" pitchFamily="2" charset="-127"/>
                <a:ea typeface="휴먼명조" pitchFamily="2" charset="-127"/>
              </a:rPr>
              <a:t>저작물등을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 불법적으로 공유하는 자에게 혜택이 돌아가도록 유도하는 서비스</a:t>
            </a:r>
          </a:p>
          <a:p>
            <a:pPr marL="0" lvl="1">
              <a:buNone/>
            </a:pP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2. 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개인 또는 법인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(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단체 포함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)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의 컴퓨터등에 저장된 </a:t>
            </a:r>
            <a:r>
              <a:rPr lang="ko-KR" altLang="en-US" sz="3000" dirty="0" err="1">
                <a:latin typeface="휴먼명조" pitchFamily="2" charset="-127"/>
                <a:ea typeface="휴먼명조" pitchFamily="2" charset="-127"/>
              </a:rPr>
              <a:t>저작물등을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 공중이 다운로드 할 수 있도록 기능을 제공하고 </a:t>
            </a:r>
            <a:r>
              <a:rPr lang="ko-KR" altLang="en-US" sz="3000" dirty="0">
                <a:solidFill>
                  <a:srgbClr val="C00000"/>
                </a:solidFill>
                <a:latin typeface="휴먼명조" pitchFamily="2" charset="-127"/>
                <a:ea typeface="휴먼명조" pitchFamily="2" charset="-127"/>
              </a:rPr>
              <a:t>다운로드 받는 자가 비용을 지불하는 형태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로 사업을 하는 온라인서비스제공자</a:t>
            </a:r>
          </a:p>
          <a:p>
            <a:pPr marL="0" lvl="1">
              <a:buNone/>
            </a:pP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※ 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유형 예시 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: </a:t>
            </a:r>
            <a:r>
              <a:rPr lang="ko-KR" altLang="en-US" sz="3000" dirty="0" err="1">
                <a:latin typeface="휴먼명조" pitchFamily="2" charset="-127"/>
                <a:ea typeface="휴먼명조" pitchFamily="2" charset="-127"/>
              </a:rPr>
              <a:t>저작물등을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 이용 시 포인트 차감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, 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쿠폰사용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, </a:t>
            </a:r>
            <a:r>
              <a:rPr lang="ko-KR" altLang="en-US" sz="3000" dirty="0" err="1">
                <a:latin typeface="휴먼명조" pitchFamily="2" charset="-127"/>
                <a:ea typeface="휴먼명조" pitchFamily="2" charset="-127"/>
              </a:rPr>
              <a:t>사이버머니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 지급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, 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공간제공 등의 방법으로 비용을 지불해야 하는 서비스</a:t>
            </a:r>
          </a:p>
          <a:p>
            <a:pPr marL="0" lvl="1">
              <a:buNone/>
            </a:pP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3. </a:t>
            </a:r>
            <a:r>
              <a:rPr lang="en-US" altLang="ko-KR" sz="3000" dirty="0">
                <a:solidFill>
                  <a:srgbClr val="C00000"/>
                </a:solidFill>
                <a:latin typeface="휴먼명조" pitchFamily="2" charset="-127"/>
                <a:ea typeface="휴먼명조" pitchFamily="2" charset="-127"/>
              </a:rPr>
              <a:t>P2P </a:t>
            </a:r>
            <a:r>
              <a:rPr lang="ko-KR" altLang="en-US" sz="3000" dirty="0">
                <a:solidFill>
                  <a:srgbClr val="C00000"/>
                </a:solidFill>
                <a:latin typeface="휴먼명조" pitchFamily="2" charset="-127"/>
                <a:ea typeface="휴먼명조" pitchFamily="2" charset="-127"/>
              </a:rPr>
              <a:t>기술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을 기반으로 개인 또는 법인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(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단체 포함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)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의 컴퓨터등에 저장된 </a:t>
            </a:r>
            <a:r>
              <a:rPr lang="ko-KR" altLang="en-US" sz="3000" dirty="0" err="1">
                <a:latin typeface="휴먼명조" pitchFamily="2" charset="-127"/>
                <a:ea typeface="휴먼명조" pitchFamily="2" charset="-127"/>
              </a:rPr>
              <a:t>저작물등을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 </a:t>
            </a:r>
            <a:r>
              <a:rPr lang="ko-KR" altLang="en-US" sz="3000" dirty="0">
                <a:solidFill>
                  <a:srgbClr val="C00000"/>
                </a:solidFill>
                <a:latin typeface="휴먼명조" pitchFamily="2" charset="-127"/>
                <a:ea typeface="휴먼명조" pitchFamily="2" charset="-127"/>
              </a:rPr>
              <a:t>업로드 하거나 다운로드 할 수 있는 기능을 제공하여 상업적 이익을 얻는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 온라인 서비스제공자 </a:t>
            </a:r>
          </a:p>
          <a:p>
            <a:pPr marL="0" lvl="1">
              <a:buNone/>
            </a:pP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※ 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유형예시 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: </a:t>
            </a:r>
            <a:r>
              <a:rPr lang="ko-KR" altLang="en-US" sz="3000" dirty="0" err="1">
                <a:latin typeface="휴먼명조" pitchFamily="2" charset="-127"/>
                <a:ea typeface="휴먼명조" pitchFamily="2" charset="-127"/>
              </a:rPr>
              <a:t>저작물등을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 공유하는 웹사이트 또는 프로그램에 광고게재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, </a:t>
            </a:r>
            <a:r>
              <a:rPr lang="ko-KR" altLang="en-US" sz="3000" dirty="0" err="1">
                <a:latin typeface="휴먼명조" pitchFamily="2" charset="-127"/>
                <a:ea typeface="휴먼명조" pitchFamily="2" charset="-127"/>
              </a:rPr>
              <a:t>타사이트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 회원가입 유도 등의 방법으로 수익을 창출하는 서비스 </a:t>
            </a:r>
          </a:p>
          <a:p>
            <a:pPr marL="0" lvl="1">
              <a:buNone/>
            </a:pP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4. 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개인 또는 법인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(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단체 포함</a:t>
            </a:r>
            <a:r>
              <a:rPr lang="en-US" altLang="ko-KR" sz="3000" dirty="0">
                <a:latin typeface="휴먼명조" pitchFamily="2" charset="-127"/>
                <a:ea typeface="휴먼명조" pitchFamily="2" charset="-127"/>
              </a:rPr>
              <a:t>)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의 컴퓨터등에 저장된 </a:t>
            </a:r>
            <a:r>
              <a:rPr lang="ko-KR" altLang="en-US" sz="3000" dirty="0" err="1">
                <a:solidFill>
                  <a:srgbClr val="C00000"/>
                </a:solidFill>
                <a:latin typeface="휴먼명조" pitchFamily="2" charset="-127"/>
                <a:ea typeface="휴먼명조" pitchFamily="2" charset="-127"/>
              </a:rPr>
              <a:t>저작물등을</a:t>
            </a:r>
            <a:r>
              <a:rPr lang="ko-KR" altLang="en-US" sz="3000" dirty="0">
                <a:solidFill>
                  <a:srgbClr val="C00000"/>
                </a:solidFill>
                <a:latin typeface="휴먼명조" pitchFamily="2" charset="-127"/>
                <a:ea typeface="휴먼명조" pitchFamily="2" charset="-127"/>
              </a:rPr>
              <a:t> 검색하여 전송할 수 있는 프로그램의 제공을 주된 목적</a:t>
            </a:r>
            <a:r>
              <a:rPr lang="ko-KR" altLang="en-US" sz="3000" dirty="0">
                <a:latin typeface="휴먼명조" pitchFamily="2" charset="-127"/>
                <a:ea typeface="휴먼명조" pitchFamily="2" charset="-127"/>
              </a:rPr>
              <a:t>으로 하는 온라인서비스제공자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접속 차단</a:t>
            </a:r>
            <a:r>
              <a:rPr lang="en-US" altLang="ko-KR" dirty="0"/>
              <a:t>(1)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547394"/>
            <a:ext cx="5220072" cy="502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27834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 marL="0" lvl="1" indent="0" eaLnBrk="0" latinLnBrk="0" hangingPunct="0">
              <a:buNone/>
            </a:pPr>
            <a:r>
              <a:rPr lang="en-US" sz="2200" dirty="0"/>
              <a:t>The United States of America gives notice to all defendant, that the property to be forfeited includes, but is not limited to, the following:</a:t>
            </a:r>
            <a:endParaRPr lang="en-GB" sz="2200" dirty="0"/>
          </a:p>
          <a:p>
            <a:pPr marL="514350" lvl="1" indent="-514350" eaLnBrk="0" latinLnBrk="0" hangingPunct="0">
              <a:buNone/>
            </a:pPr>
            <a:r>
              <a:rPr lang="en-US" sz="2200" dirty="0"/>
              <a:t>1. $175,000,000 in United States dollars;</a:t>
            </a:r>
          </a:p>
          <a:p>
            <a:pPr marL="514350" lvl="1" indent="-514350" eaLnBrk="0" latinLnBrk="0" hangingPunct="0">
              <a:buNone/>
            </a:pPr>
            <a:r>
              <a:rPr lang="en-US" sz="2200" dirty="0"/>
              <a:t>2. Bank of New Zealand, Account No. …</a:t>
            </a:r>
          </a:p>
          <a:p>
            <a:pPr marL="514350" lvl="1" indent="-514350" eaLnBrk="0" latinLnBrk="0" hangingPunct="0">
              <a:buNone/>
            </a:pPr>
            <a:r>
              <a:rPr lang="en-US" sz="2200" dirty="0"/>
              <a:t>60. </a:t>
            </a:r>
            <a:r>
              <a:rPr lang="en-US" sz="2200" dirty="0" err="1"/>
              <a:t>Paypal</a:t>
            </a:r>
            <a:r>
              <a:rPr lang="en-US" sz="2200" dirty="0"/>
              <a:t> Inc., account </a:t>
            </a:r>
            <a:r>
              <a:rPr lang="en-US" sz="2200" dirty="0">
                <a:hlinkClick r:id="rId2"/>
              </a:rPr>
              <a:t>paypal@megaupload.com</a:t>
            </a:r>
            <a:r>
              <a:rPr lang="en-US" sz="2200" dirty="0"/>
              <a:t>; …</a:t>
            </a:r>
          </a:p>
          <a:p>
            <a:pPr marL="514350" lvl="1" indent="-514350" eaLnBrk="0" latinLnBrk="0" hangingPunct="0">
              <a:buNone/>
            </a:pPr>
            <a:r>
              <a:rPr lang="en-US" sz="2200" dirty="0"/>
              <a:t>70. 2010 Mercedes-Benz S65 AMG L, …; …</a:t>
            </a:r>
          </a:p>
          <a:p>
            <a:pPr marL="514350" lvl="1" indent="-514350" eaLnBrk="0" latinLnBrk="0" hangingPunct="0">
              <a:buNone/>
            </a:pPr>
            <a:r>
              <a:rPr lang="en-US" sz="2200" dirty="0"/>
              <a:t>93. Samsung 820DXN 82” LCD TV; …</a:t>
            </a:r>
          </a:p>
          <a:p>
            <a:pPr marL="0" lvl="1" indent="-457200" eaLnBrk="0" latinLnBrk="0" hangingPunct="0">
              <a:buNone/>
            </a:pPr>
            <a:r>
              <a:rPr lang="en-US" sz="2200" dirty="0"/>
              <a:t>110. The following domain names: </a:t>
            </a:r>
            <a:r>
              <a:rPr lang="en-GB" sz="2200" dirty="0"/>
              <a:t>Megastuff.co; Megaworld.com; Megaclicks.co; Megastuff.info; Megaclicks.org; Megaworld.mobi; Megastuff.org; </a:t>
            </a:r>
            <a:r>
              <a:rPr lang="en-GB" sz="2200" dirty="0" err="1"/>
              <a:t>Megaclick.us</a:t>
            </a:r>
            <a:r>
              <a:rPr lang="en-GB" sz="2200" dirty="0"/>
              <a:t>; Mageclick.com; HDmegaporn.com; Megavkdeo.com; Megaupload.com; Megaupload.org; Megarotic.com; Megaclick.com; Megavideo.com; Megavideoclips.com; Megaporn.com.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접속차단</a:t>
            </a:r>
            <a:r>
              <a:rPr lang="en-US" altLang="ko-KR" dirty="0"/>
              <a:t>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접속 차단</a:t>
            </a:r>
            <a:r>
              <a:rPr lang="en-US" altLang="ko-KR" dirty="0"/>
              <a:t>(3)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896544" cy="519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접속 차단</a:t>
            </a:r>
            <a:r>
              <a:rPr lang="en-US" altLang="ko-KR" dirty="0"/>
              <a:t>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52022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3271" cy="2839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4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4235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기관 및 </a:t>
                      </a:r>
                      <a:endParaRPr lang="en-US" altLang="ko-KR" dirty="0"/>
                    </a:p>
                    <a:p>
                      <a:pPr algn="ctr"/>
                      <a:r>
                        <a:rPr lang="ko-KR" altLang="en-US" dirty="0" err="1"/>
                        <a:t>업체명</a:t>
                      </a:r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  <a:r>
                        <a:rPr lang="ko-KR" altLang="en-US" dirty="0"/>
                        <a:t>년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심의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시정요구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이행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주요신고내용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294">
                <a:tc>
                  <a:txBody>
                    <a:bodyPr/>
                    <a:lstStyle/>
                    <a:p>
                      <a:r>
                        <a:rPr lang="ko-KR" altLang="en-US" dirty="0"/>
                        <a:t>식품의약품안전청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6,911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6,755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6,359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err="1"/>
                        <a:t>불법식의약품</a:t>
                      </a:r>
                      <a:r>
                        <a:rPr lang="ko-KR" altLang="en-US" dirty="0"/>
                        <a:t> 판매정보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294">
                <a:tc>
                  <a:txBody>
                    <a:bodyPr/>
                    <a:lstStyle/>
                    <a:p>
                      <a:r>
                        <a:rPr lang="ko-KR" altLang="en-US" dirty="0"/>
                        <a:t>방송통신위원회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4,738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4,707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4,500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저작권법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상표법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불법식의약품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국가보안법 등 각종 법률위반 정보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94">
                <a:tc rowSpan="2">
                  <a:txBody>
                    <a:bodyPr/>
                    <a:lstStyle/>
                    <a:p>
                      <a:r>
                        <a:rPr lang="ko-KR" altLang="en-US" dirty="0"/>
                        <a:t>경찰청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음란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도박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상표권 침해 등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29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국가보안법 위반 정보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접속차단</a:t>
            </a:r>
            <a:r>
              <a:rPr lang="en-US" altLang="ko-KR" dirty="0"/>
              <a:t>(4)-</a:t>
            </a:r>
            <a:r>
              <a:rPr lang="ko-KR" altLang="en-US" dirty="0"/>
              <a:t>방송통신심의위원회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2011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월 </a:t>
            </a:r>
            <a:r>
              <a:rPr lang="en-US" altLang="ko-KR" dirty="0"/>
              <a:t>12</a:t>
            </a:r>
            <a:r>
              <a:rPr lang="ko-KR" altLang="en-US" dirty="0"/>
              <a:t>일 문화부 보도자료</a:t>
            </a:r>
            <a:endParaRPr lang="en-US" altLang="ko-KR" dirty="0"/>
          </a:p>
          <a:p>
            <a:pPr lvl="1"/>
            <a:r>
              <a:rPr lang="ko-KR" altLang="en-US" dirty="0"/>
              <a:t>불법 저작물을 유통하는 </a:t>
            </a:r>
            <a:r>
              <a:rPr lang="ko-KR" altLang="en-US" dirty="0" err="1"/>
              <a:t>토렌트</a:t>
            </a:r>
            <a:r>
              <a:rPr lang="ko-KR" altLang="en-US" dirty="0"/>
              <a:t> 사이트 </a:t>
            </a:r>
            <a:r>
              <a:rPr lang="en-US" altLang="ko-KR" dirty="0"/>
              <a:t>63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 err="1"/>
              <a:t>닌텐도</a:t>
            </a:r>
            <a:r>
              <a:rPr lang="ko-KR" altLang="en-US" dirty="0"/>
              <a:t> 게임기의 기술적 보호조치를 우회하는 장치</a:t>
            </a:r>
            <a:r>
              <a:rPr lang="en-US" altLang="ko-KR" dirty="0"/>
              <a:t>(R4</a:t>
            </a:r>
            <a:r>
              <a:rPr lang="ko-KR" altLang="en-US" dirty="0"/>
              <a:t>칩</a:t>
            </a:r>
            <a:r>
              <a:rPr lang="en-US" altLang="ko-KR" dirty="0"/>
              <a:t>, DSTT)</a:t>
            </a:r>
            <a:r>
              <a:rPr lang="ko-KR" altLang="en-US" dirty="0"/>
              <a:t>를 전문으로 판매하는 인터넷 쇼핑몰 </a:t>
            </a:r>
            <a:r>
              <a:rPr lang="en-US" altLang="ko-KR" dirty="0"/>
              <a:t>19</a:t>
            </a:r>
            <a:r>
              <a:rPr lang="ko-KR" altLang="en-US" dirty="0"/>
              <a:t>개 사이트</a:t>
            </a:r>
            <a:r>
              <a:rPr lang="en-US" altLang="ko-KR" dirty="0"/>
              <a:t>, </a:t>
            </a:r>
            <a:r>
              <a:rPr lang="ko-KR" altLang="en-US" dirty="0"/>
              <a:t>방송통신위원회에 접속 차단 요구</a:t>
            </a:r>
            <a:endParaRPr lang="en-US" altLang="ko-KR" dirty="0"/>
          </a:p>
          <a:p>
            <a:r>
              <a:rPr lang="en-US" dirty="0"/>
              <a:t>2011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27</a:t>
            </a:r>
            <a:r>
              <a:rPr lang="ko-KR" altLang="en-US" dirty="0"/>
              <a:t>일 문화부 보도자료</a:t>
            </a:r>
            <a:endParaRPr lang="en-US" altLang="ko-KR" dirty="0"/>
          </a:p>
          <a:p>
            <a:pPr lvl="1"/>
            <a:r>
              <a:rPr lang="ko-KR" altLang="en-US" dirty="0" err="1"/>
              <a:t>토렌트</a:t>
            </a:r>
            <a:r>
              <a:rPr lang="ko-KR" altLang="en-US" dirty="0"/>
              <a:t> 사이트 </a:t>
            </a:r>
            <a:r>
              <a:rPr lang="en-US" altLang="ko-KR" dirty="0"/>
              <a:t>63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게임기 기술적 보호조치 우회장치 판매 사이트 </a:t>
            </a:r>
            <a:r>
              <a:rPr lang="en-US" altLang="ko-KR" dirty="0"/>
              <a:t>25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영화 음악 </a:t>
            </a:r>
            <a:r>
              <a:rPr lang="ko-KR" altLang="en-US" dirty="0" err="1"/>
              <a:t>스트리밍</a:t>
            </a:r>
            <a:r>
              <a:rPr lang="ko-KR" altLang="en-US" dirty="0"/>
              <a:t> 다운로드사이트 </a:t>
            </a:r>
            <a:r>
              <a:rPr lang="en-US" altLang="ko-KR" dirty="0"/>
              <a:t>15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방송통신위원회에 접속 차단 요구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저작권 침해 </a:t>
            </a:r>
            <a:r>
              <a:rPr lang="ko-KR" altLang="en-US" dirty="0" err="1"/>
              <a:t>토렌트</a:t>
            </a:r>
            <a:r>
              <a:rPr lang="en-US" dirty="0"/>
              <a:t> </a:t>
            </a:r>
            <a:r>
              <a:rPr lang="ko-KR" altLang="en-US" dirty="0"/>
              <a:t>사이트 차단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36</a:t>
            </a:fld>
            <a:endParaRPr lang="ko-KR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37</a:t>
            </a:fld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2"/>
            <a:ext cx="910660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38</a:t>
            </a:fld>
            <a:endParaRPr lang="ko-KR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31850"/>
            <a:ext cx="6095578" cy="688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pic>
        <p:nvPicPr>
          <p:cNvPr id="3" name="Picture 2" descr="이미지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42" y="1340768"/>
            <a:ext cx="9167642" cy="45365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672408" cy="586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2857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03475" y="285728"/>
            <a:ext cx="8554805" cy="9397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100" normalizeH="0" baseline="0" noProof="0" dirty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특허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온라인 해적 방지법</a:t>
            </a:r>
            <a:r>
              <a:rPr lang="en-US" altLang="ko-KR" dirty="0"/>
              <a:t>(Stop Online Piracy Act)</a:t>
            </a:r>
          </a:p>
          <a:p>
            <a:pPr lvl="1"/>
            <a:r>
              <a:rPr lang="ko-KR" altLang="en-US" dirty="0">
                <a:solidFill>
                  <a:srgbClr val="C00000"/>
                </a:solidFill>
              </a:rPr>
              <a:t>해외 인터넷 사이트</a:t>
            </a:r>
            <a:r>
              <a:rPr lang="en-US" altLang="ko-KR" dirty="0"/>
              <a:t>: </a:t>
            </a:r>
            <a:r>
              <a:rPr lang="ko-KR" altLang="en-US" dirty="0"/>
              <a:t>국내 인터넷 사이트가 아닌 인터넷 사이트</a:t>
            </a:r>
            <a:endParaRPr lang="en-US" altLang="ko-KR" dirty="0"/>
          </a:p>
          <a:p>
            <a:pPr lvl="1"/>
            <a:r>
              <a:rPr lang="ko-KR" altLang="en-US" dirty="0">
                <a:solidFill>
                  <a:srgbClr val="C00000"/>
                </a:solidFill>
              </a:rPr>
              <a:t>국내 인터넷 사이트</a:t>
            </a:r>
            <a:r>
              <a:rPr lang="en-US" altLang="ko-KR" dirty="0"/>
              <a:t>: </a:t>
            </a:r>
            <a:r>
              <a:rPr lang="ko-KR" altLang="en-US" dirty="0"/>
              <a:t>해당 사이트의 도메인 이름 등록기관 또는 </a:t>
            </a:r>
            <a:r>
              <a:rPr lang="en-US" altLang="ko-KR" dirty="0"/>
              <a:t>IP </a:t>
            </a:r>
            <a:r>
              <a:rPr lang="ko-KR" altLang="en-US" dirty="0"/>
              <a:t>주소의 할당기관이 미국 내에 있는 사이트</a:t>
            </a:r>
            <a:r>
              <a:rPr lang="en-US" altLang="ko-KR" dirty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SOPA (1)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온라인 해적 방지법</a:t>
            </a:r>
            <a:r>
              <a:rPr lang="en-US" altLang="ko-KR" dirty="0"/>
              <a:t>(Stop Online Piracy Act)</a:t>
            </a:r>
          </a:p>
          <a:p>
            <a:pPr lvl="1"/>
            <a:r>
              <a:rPr lang="ko-KR" altLang="en-US" dirty="0">
                <a:solidFill>
                  <a:srgbClr val="C00000"/>
                </a:solidFill>
              </a:rPr>
              <a:t>해외 침해 사이트</a:t>
            </a:r>
            <a:endParaRPr lang="en-US" altLang="ko-KR" dirty="0">
              <a:solidFill>
                <a:srgbClr val="C00000"/>
              </a:solidFill>
            </a:endParaRPr>
          </a:p>
          <a:p>
            <a:pPr lvl="2"/>
            <a:r>
              <a:rPr lang="ko-KR" altLang="en-US" dirty="0"/>
              <a:t>해당 사이트 또는 사이트의 일부가 미국을 겨냥</a:t>
            </a:r>
            <a:r>
              <a:rPr lang="en-US" altLang="ko-KR" dirty="0"/>
              <a:t>(US-directed)</a:t>
            </a:r>
            <a:r>
              <a:rPr lang="ko-KR" altLang="en-US" dirty="0"/>
              <a:t>하였고</a:t>
            </a:r>
            <a:r>
              <a:rPr lang="en-US" altLang="ko-KR" dirty="0"/>
              <a:t>, </a:t>
            </a:r>
            <a:r>
              <a:rPr lang="ko-KR" altLang="en-US" dirty="0"/>
              <a:t>미국인이 사용한 경우</a:t>
            </a:r>
            <a:endParaRPr lang="en-US" altLang="ko-KR" dirty="0"/>
          </a:p>
          <a:p>
            <a:pPr lvl="2"/>
            <a:r>
              <a:rPr lang="ko-KR" altLang="en-US" dirty="0"/>
              <a:t>미국 형법 위반</a:t>
            </a:r>
            <a:r>
              <a:rPr lang="en-US" altLang="ko-KR" dirty="0"/>
              <a:t>(</a:t>
            </a:r>
            <a:r>
              <a:rPr lang="ko-KR" altLang="en-US" dirty="0"/>
              <a:t>위조 라벨</a:t>
            </a:r>
            <a:r>
              <a:rPr lang="en-US" altLang="ko-KR" dirty="0"/>
              <a:t>/</a:t>
            </a:r>
            <a:r>
              <a:rPr lang="ko-KR" altLang="en-US" dirty="0"/>
              <a:t>위조 서류 또는 포장의 밀거래</a:t>
            </a:r>
            <a:r>
              <a:rPr lang="en-US" altLang="ko-KR" dirty="0"/>
              <a:t>(2318</a:t>
            </a:r>
            <a:r>
              <a:rPr lang="ko-KR" altLang="en-US" dirty="0"/>
              <a:t>조</a:t>
            </a:r>
            <a:r>
              <a:rPr lang="en-US" altLang="ko-KR" dirty="0"/>
              <a:t>), </a:t>
            </a:r>
            <a:r>
              <a:rPr lang="ko-KR" altLang="en-US" dirty="0"/>
              <a:t>저작권 침해</a:t>
            </a:r>
            <a:r>
              <a:rPr lang="en-US" altLang="ko-KR" dirty="0"/>
              <a:t>(2319</a:t>
            </a:r>
            <a:r>
              <a:rPr lang="ko-KR" altLang="en-US" dirty="0"/>
              <a:t>조</a:t>
            </a:r>
            <a:r>
              <a:rPr lang="en-US" altLang="ko-KR" dirty="0"/>
              <a:t>), </a:t>
            </a:r>
            <a:r>
              <a:rPr lang="ko-KR" altLang="en-US" dirty="0"/>
              <a:t>음악 </a:t>
            </a:r>
            <a:r>
              <a:rPr lang="ko-KR" altLang="en-US" dirty="0" err="1"/>
              <a:t>생실연의</a:t>
            </a:r>
            <a:r>
              <a:rPr lang="ko-KR" altLang="en-US" dirty="0"/>
              <a:t> 무단 고정 및 밀거래</a:t>
            </a:r>
            <a:r>
              <a:rPr lang="en-US" altLang="ko-KR" dirty="0"/>
              <a:t>(2319A</a:t>
            </a:r>
            <a:r>
              <a:rPr lang="ko-KR" altLang="en-US" dirty="0"/>
              <a:t>조</a:t>
            </a:r>
            <a:r>
              <a:rPr lang="en-US" altLang="ko-KR" dirty="0"/>
              <a:t>), </a:t>
            </a:r>
            <a:r>
              <a:rPr lang="ko-KR" altLang="en-US" dirty="0"/>
              <a:t>캠코더 규정</a:t>
            </a:r>
            <a:r>
              <a:rPr lang="en-US" altLang="ko-KR" dirty="0"/>
              <a:t>(2319B</a:t>
            </a:r>
            <a:r>
              <a:rPr lang="ko-KR" altLang="en-US" dirty="0"/>
              <a:t>조</a:t>
            </a:r>
            <a:r>
              <a:rPr lang="en-US" altLang="ko-KR" dirty="0"/>
              <a:t>), </a:t>
            </a:r>
            <a:r>
              <a:rPr lang="ko-KR" altLang="en-US" dirty="0"/>
              <a:t>위조 상품</a:t>
            </a:r>
            <a:r>
              <a:rPr lang="en-US" altLang="ko-KR" dirty="0"/>
              <a:t>/</a:t>
            </a:r>
            <a:r>
              <a:rPr lang="ko-KR" altLang="en-US" dirty="0"/>
              <a:t>서비스 밀거래</a:t>
            </a:r>
            <a:r>
              <a:rPr lang="en-US" altLang="ko-KR" dirty="0"/>
              <a:t>(2320</a:t>
            </a:r>
            <a:r>
              <a:rPr lang="ko-KR" altLang="en-US" dirty="0"/>
              <a:t>조</a:t>
            </a:r>
            <a:r>
              <a:rPr lang="en-US" altLang="ko-KR" dirty="0"/>
              <a:t>), </a:t>
            </a:r>
            <a:r>
              <a:rPr lang="ko-KR" altLang="en-US" dirty="0"/>
              <a:t>영업비밀 침해</a:t>
            </a:r>
            <a:r>
              <a:rPr lang="en-US" altLang="ko-KR" dirty="0"/>
              <a:t>(Chapter 90)) </a:t>
            </a:r>
            <a:r>
              <a:rPr lang="ko-KR" altLang="en-US" dirty="0"/>
              <a:t>행위를 하거나 용이하게 하는 경우</a:t>
            </a:r>
            <a:r>
              <a:rPr lang="en-US" altLang="ko-KR" dirty="0"/>
              <a:t>,</a:t>
            </a:r>
          </a:p>
          <a:p>
            <a:pPr lvl="2"/>
            <a:r>
              <a:rPr lang="ko-KR" altLang="en-US" dirty="0"/>
              <a:t>해당 사이트가 국내 사이트라면 압수의 대상이 될 수 있는 사이트</a:t>
            </a:r>
            <a:r>
              <a:rPr lang="en-US" altLang="ko-KR" dirty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SOPA (2)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41</a:t>
            </a:fld>
            <a:endParaRPr lang="ko-KR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법무부장관의 조치</a:t>
            </a:r>
            <a:endParaRPr lang="en-US" altLang="ko-KR" dirty="0"/>
          </a:p>
          <a:p>
            <a:pPr lvl="1"/>
            <a:r>
              <a:rPr lang="ko-KR" altLang="en-US" dirty="0"/>
              <a:t>해외 인터넷  사이트의 도메인 이름 등록자 또는 해외 인터넷 사이트의 운영자를 상대로 소송 제기</a:t>
            </a:r>
            <a:endParaRPr lang="en-US" altLang="ko-KR" dirty="0"/>
          </a:p>
          <a:p>
            <a:pPr lvl="1"/>
            <a:r>
              <a:rPr lang="ko-KR" altLang="en-US" dirty="0"/>
              <a:t>법원은 해외 침해 사이트의 행위를 중단할 것을 명령</a:t>
            </a:r>
            <a:r>
              <a:rPr lang="en-US" altLang="ko-KR" dirty="0"/>
              <a:t>(temporary restraining order, a preliminary injunction, or an injunction)</a:t>
            </a:r>
          </a:p>
          <a:p>
            <a:pPr lvl="1"/>
            <a:r>
              <a:rPr lang="ko-KR" altLang="en-US" dirty="0"/>
              <a:t>법원의</a:t>
            </a:r>
            <a:r>
              <a:rPr lang="en-US" dirty="0"/>
              <a:t> </a:t>
            </a:r>
            <a:r>
              <a:rPr lang="ko-KR" altLang="en-US" dirty="0"/>
              <a:t>명령을 송달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SOPA(3)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42</a:t>
            </a:fld>
            <a:endParaRPr lang="ko-KR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인터넷 서비스</a:t>
            </a:r>
            <a:r>
              <a:rPr lang="en-US" dirty="0"/>
              <a:t> </a:t>
            </a:r>
            <a:r>
              <a:rPr lang="ko-KR" altLang="en-US" dirty="0"/>
              <a:t>제공자의 의무</a:t>
            </a:r>
            <a:endParaRPr lang="en-US" altLang="ko-KR" dirty="0"/>
          </a:p>
          <a:p>
            <a:pPr lvl="1"/>
            <a:r>
              <a:rPr lang="ko-KR" altLang="en-US" dirty="0"/>
              <a:t>법원의 명령을 </a:t>
            </a:r>
            <a:r>
              <a:rPr lang="ko-KR" altLang="en-US" dirty="0" err="1"/>
              <a:t>송달받은</a:t>
            </a:r>
            <a:r>
              <a:rPr lang="ko-KR" altLang="en-US" dirty="0"/>
              <a:t> 인터넷 서비스 제공자는 미국 내 가입자가 해외 침해 사이트에 접속하지 못하도록 기술적인 조치를 취해야 함</a:t>
            </a:r>
            <a:r>
              <a:rPr lang="en-US" altLang="ko-KR" dirty="0"/>
              <a:t>(5</a:t>
            </a:r>
            <a:r>
              <a:rPr lang="ko-KR" altLang="en-US" dirty="0"/>
              <a:t>일 이내</a:t>
            </a:r>
            <a:r>
              <a:rPr lang="en-US" altLang="ko-KR" dirty="0"/>
              <a:t>).</a:t>
            </a:r>
          </a:p>
          <a:p>
            <a:pPr lvl="1"/>
            <a:r>
              <a:rPr lang="ko-KR" altLang="en-US" dirty="0"/>
              <a:t>해외 침해 사이트의 도메인 이름이 </a:t>
            </a:r>
            <a:r>
              <a:rPr lang="en-US" altLang="ko-KR" dirty="0"/>
              <a:t>IP </a:t>
            </a:r>
            <a:r>
              <a:rPr lang="ko-KR" altLang="en-US" dirty="0"/>
              <a:t>주소로 변환</a:t>
            </a:r>
            <a:r>
              <a:rPr lang="en-US" altLang="ko-KR" dirty="0"/>
              <a:t>(resolving)</a:t>
            </a:r>
            <a:r>
              <a:rPr lang="ko-KR" altLang="en-US" dirty="0"/>
              <a:t>되지 못하도록 하는 조치 포함</a:t>
            </a:r>
            <a:endParaRPr lang="en-US" altLang="ko-KR" dirty="0"/>
          </a:p>
          <a:p>
            <a:r>
              <a:rPr lang="ko-KR" altLang="en-US" dirty="0"/>
              <a:t>인터넷 검색 엔진의 의무</a:t>
            </a:r>
            <a:endParaRPr lang="en-US" altLang="ko-KR" dirty="0"/>
          </a:p>
          <a:p>
            <a:pPr lvl="1"/>
            <a:r>
              <a:rPr lang="ko-KR" altLang="en-US" dirty="0"/>
              <a:t>해외 침해 사이트에 직접 연결되는 하이퍼텍스트 링크 제공 중단</a:t>
            </a:r>
            <a:r>
              <a:rPr lang="en-US" altLang="ko-KR" dirty="0"/>
              <a:t>(5</a:t>
            </a:r>
            <a:r>
              <a:rPr lang="ko-KR" altLang="en-US" dirty="0"/>
              <a:t>일 이내</a:t>
            </a:r>
            <a:r>
              <a:rPr lang="en-US" altLang="ko-KR" dirty="0"/>
              <a:t>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SOPA(4)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43</a:t>
            </a:fld>
            <a:endParaRPr lang="ko-KR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인터넷 광고 서비스 제공자의 의무</a:t>
            </a:r>
            <a:endParaRPr lang="en-US" altLang="ko-KR" dirty="0"/>
          </a:p>
          <a:p>
            <a:pPr lvl="1"/>
            <a:r>
              <a:rPr lang="ko-KR" altLang="en-US" dirty="0"/>
              <a:t>해외 침해 사이트에 대한 광고 중단</a:t>
            </a:r>
            <a:endParaRPr lang="en-US" altLang="ko-KR" dirty="0"/>
          </a:p>
          <a:p>
            <a:pPr lvl="1"/>
            <a:r>
              <a:rPr lang="ko-KR" altLang="en-US" dirty="0"/>
              <a:t>광고에 대한 대가의 수령 또는 제공 중단</a:t>
            </a:r>
            <a:endParaRPr lang="en-US" altLang="ko-KR" dirty="0"/>
          </a:p>
          <a:p>
            <a:r>
              <a:rPr lang="ko-KR" altLang="en-US" dirty="0"/>
              <a:t>우회 방지 조치</a:t>
            </a:r>
            <a:endParaRPr lang="en-US" altLang="ko-KR" dirty="0"/>
          </a:p>
          <a:p>
            <a:pPr lvl="1"/>
            <a:r>
              <a:rPr lang="ko-KR" altLang="en-US" dirty="0"/>
              <a:t>법무부장관은 인터넷 서비스 제공자</a:t>
            </a:r>
            <a:r>
              <a:rPr lang="en-US" altLang="ko-KR" dirty="0"/>
              <a:t>, </a:t>
            </a:r>
            <a:r>
              <a:rPr lang="ko-KR" altLang="en-US" dirty="0"/>
              <a:t>인터넷 검색 엔진</a:t>
            </a:r>
            <a:r>
              <a:rPr lang="en-US" altLang="ko-KR" dirty="0"/>
              <a:t>, </a:t>
            </a:r>
            <a:r>
              <a:rPr lang="ko-KR" altLang="en-US" dirty="0"/>
              <a:t>인터넷 검색 서비스 제공자의 조치를 우회하도록 고안된 장치 또는 서비스를 제공하는 자를 상대로 금지청구 소송을 제기</a:t>
            </a:r>
            <a:endParaRPr lang="en-US" altLang="ko-KR" dirty="0"/>
          </a:p>
          <a:p>
            <a:pPr lvl="1"/>
            <a:r>
              <a:rPr lang="ko-KR" altLang="en-US" dirty="0">
                <a:solidFill>
                  <a:srgbClr val="C00000"/>
                </a:solidFill>
              </a:rPr>
              <a:t>우회</a:t>
            </a:r>
            <a:r>
              <a:rPr lang="en-US" altLang="ko-KR" dirty="0"/>
              <a:t>: </a:t>
            </a:r>
            <a:r>
              <a:rPr lang="ko-KR" altLang="en-US" dirty="0"/>
              <a:t>해당 도메인 이름의 </a:t>
            </a:r>
            <a:r>
              <a:rPr lang="en-US" altLang="ko-KR" dirty="0"/>
              <a:t>IP </a:t>
            </a:r>
            <a:r>
              <a:rPr lang="ko-KR" altLang="en-US" dirty="0"/>
              <a:t>주소로 변환 </a:t>
            </a:r>
            <a:r>
              <a:rPr lang="en-US" altLang="ko-KR" dirty="0"/>
              <a:t>+ </a:t>
            </a:r>
            <a:r>
              <a:rPr lang="ko-KR" altLang="en-US" dirty="0"/>
              <a:t>유사한 침해 행위를 제공하는 다른 인터넷 사이트의 </a:t>
            </a:r>
            <a:r>
              <a:rPr lang="en-US" altLang="ko-KR" dirty="0"/>
              <a:t>IP </a:t>
            </a:r>
            <a:r>
              <a:rPr lang="ko-KR" altLang="en-US" dirty="0"/>
              <a:t>주소로 변환하는 것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SOPA(5)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44</a:t>
            </a:fld>
            <a:endParaRPr lang="ko-KR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미국 </a:t>
            </a:r>
            <a:r>
              <a:rPr lang="ko-KR" altLang="en-US" dirty="0" err="1"/>
              <a:t>지적재산의</a:t>
            </a:r>
            <a:r>
              <a:rPr lang="ko-KR" altLang="en-US" dirty="0"/>
              <a:t> 도적질을 주목적으로 하는 인터넷 사이트에 대한 조치</a:t>
            </a:r>
            <a:endParaRPr lang="en-US" altLang="ko-KR" dirty="0"/>
          </a:p>
          <a:p>
            <a:pPr lvl="1"/>
            <a:r>
              <a:rPr lang="ko-KR" altLang="en-US" dirty="0"/>
              <a:t>저작권 침해</a:t>
            </a:r>
            <a:r>
              <a:rPr lang="en-US" altLang="ko-KR" dirty="0"/>
              <a:t>, </a:t>
            </a:r>
            <a:r>
              <a:rPr lang="ko-KR" altLang="en-US" dirty="0" err="1"/>
              <a:t>기술적보호조치</a:t>
            </a:r>
            <a:r>
              <a:rPr lang="en-US" altLang="ko-KR" dirty="0"/>
              <a:t>(TPM) </a:t>
            </a:r>
            <a:r>
              <a:rPr lang="ko-KR" altLang="en-US" dirty="0"/>
              <a:t>우회</a:t>
            </a:r>
            <a:r>
              <a:rPr lang="en-US" altLang="ko-KR" dirty="0"/>
              <a:t>, </a:t>
            </a:r>
            <a:r>
              <a:rPr lang="ko-KR" altLang="en-US" dirty="0"/>
              <a:t>상표권 침해를 하거나</a:t>
            </a:r>
            <a:r>
              <a:rPr lang="en-US" altLang="ko-KR" dirty="0"/>
              <a:t>, </a:t>
            </a:r>
            <a:r>
              <a:rPr lang="ko-KR" altLang="en-US" dirty="0"/>
              <a:t>가능하게 하거나</a:t>
            </a:r>
            <a:r>
              <a:rPr lang="en-US" altLang="ko-KR" dirty="0"/>
              <a:t>, </a:t>
            </a:r>
            <a:r>
              <a:rPr lang="ko-KR" altLang="en-US" dirty="0"/>
              <a:t>용이하게 하는 것을 주목적으로 하는 사이트</a:t>
            </a:r>
            <a:endParaRPr lang="en-US" altLang="ko-KR" dirty="0"/>
          </a:p>
          <a:p>
            <a:pPr lvl="1"/>
            <a:r>
              <a:rPr lang="ko-KR" altLang="en-US" dirty="0" err="1"/>
              <a:t>지재권자의</a:t>
            </a:r>
            <a:r>
              <a:rPr lang="ko-KR" altLang="en-US" dirty="0"/>
              <a:t> 통지 </a:t>
            </a:r>
            <a:r>
              <a:rPr lang="en-US" altLang="ko-KR" dirty="0">
                <a:sym typeface="Wingdings" pitchFamily="2" charset="2"/>
              </a:rPr>
              <a:t> </a:t>
            </a:r>
            <a:r>
              <a:rPr lang="ko-KR" altLang="en-US" dirty="0">
                <a:sym typeface="Wingdings" pitchFamily="2" charset="2"/>
              </a:rPr>
              <a:t>지불 네트워크 제공자는 지불 거래를 중단해야 하고</a:t>
            </a:r>
            <a:r>
              <a:rPr lang="en-US" altLang="ko-KR" dirty="0">
                <a:sym typeface="Wingdings" pitchFamily="2" charset="2"/>
              </a:rPr>
              <a:t>, </a:t>
            </a:r>
            <a:r>
              <a:rPr lang="ko-KR" altLang="en-US" dirty="0">
                <a:sym typeface="Wingdings" pitchFamily="2" charset="2"/>
              </a:rPr>
              <a:t>광고 서비스 제공자는 광고를 중단하고 광고에 대한 대가 수령을 중단해야 함</a:t>
            </a:r>
            <a:r>
              <a:rPr lang="en-US" altLang="ko-KR" dirty="0">
                <a:sym typeface="Wingdings" pitchFamily="2" charset="2"/>
              </a:rPr>
              <a:t>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SOPA(6)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45</a:t>
            </a:fld>
            <a:endParaRPr lang="ko-KR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자경단 조항</a:t>
            </a:r>
            <a:r>
              <a:rPr lang="en-US" altLang="ko-KR" dirty="0"/>
              <a:t>(</a:t>
            </a:r>
            <a:r>
              <a:rPr lang="ko-KR" altLang="en-US" dirty="0"/>
              <a:t>자발적 조치에 대한 면책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서비스 제공자</a:t>
            </a:r>
            <a:r>
              <a:rPr lang="en-US" altLang="ko-KR" dirty="0"/>
              <a:t>, </a:t>
            </a:r>
            <a:r>
              <a:rPr lang="ko-KR" altLang="en-US" dirty="0"/>
              <a:t>인터넷 검색 엔진 등이</a:t>
            </a:r>
            <a:r>
              <a:rPr lang="en-US" altLang="ko-KR" dirty="0"/>
              <a:t>,</a:t>
            </a:r>
          </a:p>
          <a:p>
            <a:pPr lvl="1"/>
            <a:r>
              <a:rPr lang="en-US" altLang="ko-KR" dirty="0"/>
              <a:t>(1) </a:t>
            </a:r>
            <a:r>
              <a:rPr lang="ko-KR" altLang="en-US" dirty="0"/>
              <a:t>인터넷</a:t>
            </a:r>
            <a:r>
              <a:rPr lang="en-US" dirty="0"/>
              <a:t> </a:t>
            </a:r>
            <a:r>
              <a:rPr lang="ko-KR" altLang="en-US" dirty="0"/>
              <a:t>사이트가 </a:t>
            </a:r>
            <a:r>
              <a:rPr lang="en-US" altLang="ko-KR" dirty="0"/>
              <a:t>‘</a:t>
            </a:r>
            <a:r>
              <a:rPr lang="ko-KR" altLang="en-US" dirty="0"/>
              <a:t>해외 침해 사이트</a:t>
            </a:r>
            <a:r>
              <a:rPr lang="en-US" altLang="ko-KR" dirty="0"/>
              <a:t>’ </a:t>
            </a:r>
            <a:r>
              <a:rPr lang="ko-KR" altLang="en-US" dirty="0" err="1"/>
              <a:t>또는미국</a:t>
            </a:r>
            <a:r>
              <a:rPr lang="ko-KR" altLang="en-US" dirty="0"/>
              <a:t> 지재권 도적질 사이트라는 점과</a:t>
            </a:r>
            <a:r>
              <a:rPr lang="en-US" altLang="ko-KR" dirty="0"/>
              <a:t>, (2) </a:t>
            </a:r>
            <a:r>
              <a:rPr lang="ko-KR" altLang="en-US" dirty="0"/>
              <a:t>계약상의 권리 또는 서비스 조건에 합치한다는 점을 신뢰할 합리적인 이유가 있는 경우</a:t>
            </a:r>
            <a:r>
              <a:rPr lang="en-US" altLang="ko-KR" dirty="0"/>
              <a:t>, </a:t>
            </a:r>
            <a:r>
              <a:rPr lang="ko-KR" altLang="en-US" dirty="0"/>
              <a:t>해당 인터넷 사이트에 대한 접속을 차단하거나</a:t>
            </a:r>
            <a:r>
              <a:rPr lang="en-US" altLang="ko-KR" dirty="0"/>
              <a:t>, </a:t>
            </a:r>
            <a:r>
              <a:rPr lang="ko-KR" altLang="en-US" dirty="0"/>
              <a:t>금융 지원을 종료한 경우</a:t>
            </a:r>
            <a:r>
              <a:rPr lang="en-US" altLang="ko-KR" dirty="0"/>
              <a:t>,</a:t>
            </a:r>
          </a:p>
          <a:p>
            <a:pPr lvl="1"/>
            <a:r>
              <a:rPr lang="ko-KR" altLang="en-US" dirty="0"/>
              <a:t>어느 누구도 서비스 제공자 등을 상대로 연방법원</a:t>
            </a:r>
            <a:r>
              <a:rPr lang="en-US" altLang="ko-KR" dirty="0"/>
              <a:t>, </a:t>
            </a:r>
            <a:r>
              <a:rPr lang="ko-KR" altLang="en-US" dirty="0" err="1"/>
              <a:t>주법원에</a:t>
            </a:r>
            <a:r>
              <a:rPr lang="ko-KR" altLang="en-US" dirty="0"/>
              <a:t> 소송을 제기할 수 없고</a:t>
            </a:r>
            <a:r>
              <a:rPr lang="en-US" altLang="ko-KR" dirty="0"/>
              <a:t>, </a:t>
            </a:r>
            <a:r>
              <a:rPr lang="ko-KR" altLang="en-US" dirty="0"/>
              <a:t>손해배상을 청구할 수 없다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위 조항은 공중건강을 위협하는 사이트</a:t>
            </a:r>
            <a:r>
              <a:rPr lang="en-US" altLang="ko-KR" dirty="0"/>
              <a:t>(</a:t>
            </a:r>
            <a:r>
              <a:rPr lang="ko-KR" altLang="en-US" dirty="0"/>
              <a:t>의약품에 </a:t>
            </a:r>
            <a:r>
              <a:rPr lang="en-US" altLang="ko-KR" dirty="0"/>
              <a:t>false and misleading label</a:t>
            </a:r>
            <a:r>
              <a:rPr lang="ko-KR" altLang="en-US" dirty="0"/>
              <a:t>이 부착된 경우 포함</a:t>
            </a:r>
            <a:r>
              <a:rPr lang="en-US" altLang="ko-KR" dirty="0"/>
              <a:t>)</a:t>
            </a:r>
            <a:r>
              <a:rPr lang="ko-KR" altLang="en-US" dirty="0"/>
              <a:t>에도 적용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SOPA(7)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46</a:t>
            </a:fld>
            <a:endParaRPr lang="ko-KR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지재권</a:t>
            </a:r>
            <a:r>
              <a:rPr lang="en-US" dirty="0"/>
              <a:t> </a:t>
            </a:r>
            <a:r>
              <a:rPr lang="ko-KR" altLang="en-US" dirty="0"/>
              <a:t>담당관</a:t>
            </a:r>
            <a:endParaRPr lang="en-US" altLang="ko-KR" dirty="0"/>
          </a:p>
          <a:p>
            <a:pPr lvl="1"/>
            <a:r>
              <a:rPr lang="ko-KR" altLang="en-US" dirty="0"/>
              <a:t>국무부와 </a:t>
            </a:r>
            <a:r>
              <a:rPr lang="ko-KR" altLang="en-US" dirty="0" err="1"/>
              <a:t>상무부는</a:t>
            </a:r>
            <a:r>
              <a:rPr lang="ko-KR" altLang="en-US" dirty="0"/>
              <a:t> 저작권청장의 의견을 들어 모든 대사관에 지재권 담당관</a:t>
            </a:r>
            <a:r>
              <a:rPr lang="en-US" altLang="ko-KR" dirty="0"/>
              <a:t>(IP attaché)</a:t>
            </a:r>
            <a:r>
              <a:rPr lang="ko-KR" altLang="en-US" dirty="0"/>
              <a:t>을 임명해야 함</a:t>
            </a:r>
            <a:r>
              <a:rPr lang="en-US" altLang="ko-KR" dirty="0"/>
              <a:t>(SEC. 205(b)(1)).</a:t>
            </a:r>
          </a:p>
          <a:p>
            <a:pPr lvl="1"/>
            <a:r>
              <a:rPr lang="ko-KR" altLang="en-US" dirty="0"/>
              <a:t>지재권</a:t>
            </a:r>
            <a:r>
              <a:rPr lang="en-US" altLang="ko-KR" dirty="0"/>
              <a:t> </a:t>
            </a:r>
            <a:r>
              <a:rPr lang="ko-KR" altLang="en-US" dirty="0"/>
              <a:t>담당관은 </a:t>
            </a:r>
            <a:r>
              <a:rPr lang="en-US" altLang="ko-KR" dirty="0"/>
              <a:t>1</a:t>
            </a:r>
            <a:r>
              <a:rPr lang="ko-KR" altLang="en-US" dirty="0"/>
              <a:t>등 서기관 또는 참사관 급이어야 함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지재권 담당관은 해당 국가의 지재권 침해 문제를 해결하기 위하여 미국의 </a:t>
            </a:r>
            <a:r>
              <a:rPr lang="ko-KR" altLang="en-US" dirty="0" err="1"/>
              <a:t>지재권자</a:t>
            </a:r>
            <a:r>
              <a:rPr lang="ko-KR" altLang="en-US" dirty="0"/>
              <a:t> 및 산업계와 협력해야 함</a:t>
            </a:r>
            <a:r>
              <a:rPr lang="en-US" altLang="ko-KR" dirty="0"/>
              <a:t>(work with).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SOPA(8)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47</a:t>
            </a:fld>
            <a:endParaRPr lang="ko-KR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36704"/>
          </a:xfrm>
        </p:spPr>
        <p:txBody>
          <a:bodyPr/>
          <a:lstStyle/>
          <a:p>
            <a:pPr algn="ctr"/>
            <a:r>
              <a:rPr lang="ko-KR" altLang="en-US" dirty="0"/>
              <a:t>일시적</a:t>
            </a:r>
            <a:r>
              <a:rPr lang="en-US" dirty="0"/>
              <a:t> </a:t>
            </a:r>
            <a:r>
              <a:rPr lang="ko-KR" altLang="en-US" dirty="0"/>
              <a:t>저장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dirty="0"/>
              <a:t>협정문 제</a:t>
            </a:r>
            <a:r>
              <a:rPr lang="en-US" altLang="ko-KR" dirty="0"/>
              <a:t>18.4</a:t>
            </a:r>
            <a:r>
              <a:rPr lang="ko-KR" altLang="en-US" dirty="0"/>
              <a:t>조 제</a:t>
            </a:r>
            <a:r>
              <a:rPr lang="en-US" altLang="ko-KR" dirty="0"/>
              <a:t>1</a:t>
            </a:r>
            <a:r>
              <a:rPr lang="ko-KR" altLang="en-US" dirty="0"/>
              <a:t>항</a:t>
            </a:r>
            <a:endParaRPr lang="en-US" altLang="ko-KR" dirty="0"/>
          </a:p>
          <a:p>
            <a:pPr lvl="1"/>
            <a:r>
              <a:rPr lang="ko-KR" altLang="en-US" sz="3100" dirty="0"/>
              <a:t>각 당사국은</a:t>
            </a:r>
            <a:r>
              <a:rPr lang="en-US" altLang="ko-KR" sz="3100" dirty="0"/>
              <a:t>, </a:t>
            </a:r>
            <a:r>
              <a:rPr lang="ko-KR" altLang="en-US" sz="3100" dirty="0"/>
              <a:t>저작자</a:t>
            </a:r>
            <a:r>
              <a:rPr lang="en-US" altLang="ko-KR" sz="3100" dirty="0"/>
              <a:t>·</a:t>
            </a:r>
            <a:r>
              <a:rPr lang="ko-KR" altLang="en-US" sz="3100" dirty="0" err="1"/>
              <a:t>실연자</a:t>
            </a:r>
            <a:r>
              <a:rPr lang="ko-KR" altLang="en-US" sz="3100" dirty="0"/>
              <a:t> 및 음반제작자가 어떠한 방식이나 형태로</a:t>
            </a:r>
            <a:r>
              <a:rPr lang="en-US" altLang="ko-KR" sz="3100" dirty="0"/>
              <a:t>, </a:t>
            </a:r>
            <a:r>
              <a:rPr lang="ko-KR" altLang="en-US" sz="3100" dirty="0"/>
              <a:t>영구적 또는 </a:t>
            </a:r>
            <a:r>
              <a:rPr lang="ko-KR" altLang="en-US" sz="3100" dirty="0">
                <a:solidFill>
                  <a:srgbClr val="FF0000"/>
                </a:solidFill>
              </a:rPr>
              <a:t>일시적으로</a:t>
            </a:r>
            <a:r>
              <a:rPr lang="en-US" altLang="ko-KR" sz="3100" dirty="0">
                <a:solidFill>
                  <a:srgbClr val="FF0000"/>
                </a:solidFill>
              </a:rPr>
              <a:t>(</a:t>
            </a:r>
            <a:r>
              <a:rPr lang="ko-KR" altLang="en-US" sz="3100" dirty="0">
                <a:solidFill>
                  <a:srgbClr val="FF0000"/>
                </a:solidFill>
              </a:rPr>
              <a:t>전자적 형태의 일시적 저장을 포함한다</a:t>
            </a:r>
            <a:r>
              <a:rPr lang="en-US" altLang="ko-KR" sz="3100" dirty="0">
                <a:solidFill>
                  <a:srgbClr val="FF0000"/>
                </a:solidFill>
              </a:rPr>
              <a:t>)</a:t>
            </a:r>
            <a:r>
              <a:rPr lang="en-US" altLang="ko-KR" sz="3100" dirty="0"/>
              <a:t>, </a:t>
            </a:r>
            <a:r>
              <a:rPr lang="ko-KR" altLang="en-US" sz="3100" dirty="0"/>
              <a:t>그의 저작물</a:t>
            </a:r>
            <a:r>
              <a:rPr lang="en-US" altLang="ko-KR" sz="3100" dirty="0"/>
              <a:t>·</a:t>
            </a:r>
            <a:r>
              <a:rPr lang="ko-KR" altLang="en-US" sz="3100" dirty="0"/>
              <a:t>실연</a:t>
            </a:r>
            <a:r>
              <a:rPr lang="en-US" altLang="ko-KR" sz="3100" dirty="0"/>
              <a:t> </a:t>
            </a:r>
            <a:r>
              <a:rPr lang="ko-KR" altLang="en-US" sz="3100" dirty="0"/>
              <a:t>및 음반의 모든 복제를 허락하거나 금지할 권리를 가지도록 규정한다</a:t>
            </a:r>
            <a:r>
              <a:rPr lang="en-US" altLang="ko-KR" sz="3100" dirty="0"/>
              <a:t>.</a:t>
            </a:r>
          </a:p>
          <a:p>
            <a:pPr lvl="1"/>
            <a:r>
              <a:rPr lang="ko-KR" altLang="en-US" sz="3100" dirty="0"/>
              <a:t>각주 </a:t>
            </a:r>
            <a:r>
              <a:rPr lang="en-US" altLang="ko-KR" sz="3100" dirty="0"/>
              <a:t>11): </a:t>
            </a:r>
            <a:r>
              <a:rPr lang="ko-KR" altLang="en-US" sz="3100" dirty="0"/>
              <a:t>각 당사국은 제</a:t>
            </a:r>
            <a:r>
              <a:rPr lang="en-US" altLang="ko-KR" sz="3100" dirty="0"/>
              <a:t>1</a:t>
            </a:r>
            <a:r>
              <a:rPr lang="ko-KR" altLang="en-US" sz="3100" dirty="0"/>
              <a:t>항에서 기술된 권리에 대한 제한 또는 예외를 그 저작물</a:t>
            </a:r>
            <a:r>
              <a:rPr lang="en-US" altLang="ko-KR" sz="3100" dirty="0"/>
              <a:t> ·</a:t>
            </a:r>
            <a:r>
              <a:rPr lang="ko-KR" altLang="en-US" sz="3100" dirty="0"/>
              <a:t>실연 또는 음반의 </a:t>
            </a:r>
            <a:r>
              <a:rPr lang="ko-KR" altLang="en-US" sz="3100" dirty="0">
                <a:solidFill>
                  <a:srgbClr val="0070C0"/>
                </a:solidFill>
              </a:rPr>
              <a:t>통상적인 이용과 충돌하지 아니</a:t>
            </a:r>
            <a:r>
              <a:rPr lang="ko-KR" altLang="en-US" sz="3100" dirty="0"/>
              <a:t>하고</a:t>
            </a:r>
            <a:r>
              <a:rPr lang="en-US" altLang="ko-KR" sz="3100" dirty="0"/>
              <a:t>, </a:t>
            </a:r>
            <a:r>
              <a:rPr lang="ko-KR" altLang="en-US" sz="3100" dirty="0"/>
              <a:t>그 </a:t>
            </a:r>
            <a:r>
              <a:rPr lang="ko-KR" altLang="en-US" sz="3100" dirty="0">
                <a:solidFill>
                  <a:srgbClr val="0070C0"/>
                </a:solidFill>
              </a:rPr>
              <a:t>권리자의 정당한 이익을 불합리하게 저해하지 아니</a:t>
            </a:r>
            <a:r>
              <a:rPr lang="ko-KR" altLang="en-US" sz="3100" dirty="0"/>
              <a:t>하는 </a:t>
            </a:r>
            <a:r>
              <a:rPr lang="ko-KR" altLang="en-US" sz="3100" dirty="0">
                <a:solidFill>
                  <a:srgbClr val="0070C0"/>
                </a:solidFill>
              </a:rPr>
              <a:t>특정한 경우</a:t>
            </a:r>
            <a:r>
              <a:rPr lang="ko-KR" altLang="en-US" sz="3100" dirty="0"/>
              <a:t>로 한정한다</a:t>
            </a:r>
            <a:r>
              <a:rPr lang="en-US" altLang="ko-KR" sz="3100" dirty="0"/>
              <a:t>. </a:t>
            </a:r>
            <a:r>
              <a:rPr lang="ko-KR" altLang="en-US" sz="3100" dirty="0"/>
              <a:t>보다 명확히 하기 위하여</a:t>
            </a:r>
            <a:r>
              <a:rPr lang="en-US" altLang="ko-KR" sz="3100" dirty="0"/>
              <a:t>, </a:t>
            </a:r>
            <a:r>
              <a:rPr lang="ko-KR" altLang="en-US" sz="3100" dirty="0"/>
              <a:t>각 당사국은 </a:t>
            </a:r>
            <a:r>
              <a:rPr lang="ko-KR" altLang="en-US" sz="3100" dirty="0">
                <a:solidFill>
                  <a:srgbClr val="0070C0"/>
                </a:solidFill>
              </a:rPr>
              <a:t>공정이용</a:t>
            </a:r>
            <a:r>
              <a:rPr lang="ko-KR" altLang="en-US" sz="3100" dirty="0"/>
              <a:t>을 위하여 제</a:t>
            </a:r>
            <a:r>
              <a:rPr lang="en-US" altLang="ko-KR" sz="3100" dirty="0"/>
              <a:t>1</a:t>
            </a:r>
            <a:r>
              <a:rPr lang="ko-KR" altLang="en-US" sz="3100" dirty="0"/>
              <a:t>항에서 기술된 권리에 대한 제한 또는 예외를 채택하거나 유지할 수 있다</a:t>
            </a:r>
            <a:r>
              <a:rPr lang="en-US" altLang="ko-KR" sz="3100" dirty="0"/>
              <a:t>. </a:t>
            </a:r>
            <a:r>
              <a:rPr lang="ko-KR" altLang="en-US" sz="3100" dirty="0"/>
              <a:t>다만</a:t>
            </a:r>
            <a:r>
              <a:rPr lang="en-US" altLang="ko-KR" sz="3100" dirty="0"/>
              <a:t>, </a:t>
            </a:r>
            <a:r>
              <a:rPr lang="ko-KR" altLang="en-US" sz="3100" dirty="0"/>
              <a:t>그러한 제한 또는 예외는 이전 문장에서 </a:t>
            </a:r>
            <a:r>
              <a:rPr lang="ko-KR" altLang="en-US" sz="3100" dirty="0" err="1"/>
              <a:t>기술된대로</a:t>
            </a:r>
            <a:r>
              <a:rPr lang="ko-KR" altLang="en-US" sz="3100" dirty="0"/>
              <a:t> 한정되어야 한다</a:t>
            </a:r>
            <a:r>
              <a:rPr lang="en-US" altLang="ko-KR" sz="3100" dirty="0"/>
              <a:t>.</a:t>
            </a:r>
            <a:endParaRPr lang="en-GB" sz="3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협정문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49</a:t>
            </a:fld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08853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한</a:t>
            </a:r>
            <a:r>
              <a:rPr lang="en-US" altLang="ko-KR" dirty="0"/>
              <a:t>·</a:t>
            </a:r>
            <a:r>
              <a:rPr lang="ko-KR" altLang="en-US" dirty="0"/>
              <a:t>미 </a:t>
            </a:r>
            <a:r>
              <a:rPr lang="en-US" altLang="ko-KR" dirty="0"/>
              <a:t>FTA</a:t>
            </a:r>
            <a:r>
              <a:rPr lang="ko-KR" altLang="en-US" dirty="0"/>
              <a:t>는 디지털 환경 하에서 일시적 저장이 저작물의 주된 이용형태가 되는 현실을 반영하여 일시적 저장을 복제로 인정하면서도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통상적인 이용과 관련한 일시적 저장에 대해서는 예외를 설정</a:t>
            </a:r>
            <a:r>
              <a:rPr lang="en-US" altLang="ko-KR" dirty="0"/>
              <a:t>(</a:t>
            </a:r>
            <a:r>
              <a:rPr lang="ko-KR" altLang="en-US" dirty="0"/>
              <a:t>협정문 제</a:t>
            </a:r>
            <a:r>
              <a:rPr lang="en-US" altLang="ko-KR" dirty="0"/>
              <a:t>18.4</a:t>
            </a:r>
            <a:r>
              <a:rPr lang="ko-KR" altLang="en-US" dirty="0"/>
              <a:t>조 제</a:t>
            </a:r>
            <a:r>
              <a:rPr lang="en-US" altLang="ko-KR" dirty="0"/>
              <a:t>1</a:t>
            </a:r>
            <a:r>
              <a:rPr lang="ko-KR" altLang="en-US" dirty="0"/>
              <a:t>항 각주 </a:t>
            </a:r>
            <a:r>
              <a:rPr lang="en-US" altLang="ko-KR" dirty="0"/>
              <a:t>11)</a:t>
            </a:r>
            <a:r>
              <a:rPr lang="ko-KR" altLang="en-US" dirty="0"/>
              <a:t>할 수 있도록 함으로써 통상적인 인터넷 검색이나 일반적인 정보처리는 종전과 동일하게 가능함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 </a:t>
            </a:r>
            <a:r>
              <a:rPr lang="ko-KR" altLang="en-US" dirty="0"/>
              <a:t>국가별 일시적 저장을 인정하는 방식에는 차이가 있으나</a:t>
            </a:r>
            <a:r>
              <a:rPr lang="en-US" altLang="ko-KR" dirty="0"/>
              <a:t>, </a:t>
            </a:r>
            <a:r>
              <a:rPr lang="ko-KR" altLang="en-US" dirty="0"/>
              <a:t>이미 </a:t>
            </a:r>
            <a:r>
              <a:rPr lang="en-US" altLang="ko-KR" dirty="0"/>
              <a:t>86</a:t>
            </a:r>
            <a:r>
              <a:rPr lang="ko-KR" altLang="en-US" dirty="0"/>
              <a:t>개국</a:t>
            </a:r>
            <a:r>
              <a:rPr lang="en-US" altLang="ko-KR" dirty="0"/>
              <a:t>(2004</a:t>
            </a:r>
            <a:r>
              <a:rPr lang="ko-KR" altLang="en-US" dirty="0"/>
              <a:t>년 기준</a:t>
            </a:r>
            <a:r>
              <a:rPr lang="en-US" altLang="ko-KR" dirty="0"/>
              <a:t>)</a:t>
            </a:r>
            <a:r>
              <a:rPr lang="ko-KR" altLang="en-US" dirty="0"/>
              <a:t>에서 일시적 저장을 복제로 인정하고 있음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정부 해명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50</a:t>
            </a:fld>
            <a:endParaRPr lang="ko-KR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원칙과 예외의 전도</a:t>
            </a:r>
            <a:endParaRPr lang="en-US" altLang="ko-KR" dirty="0"/>
          </a:p>
          <a:p>
            <a:pPr lvl="1"/>
            <a:r>
              <a:rPr lang="ko-KR" altLang="en-US" dirty="0"/>
              <a:t>일시적 저장은 언제 발생하나</a:t>
            </a:r>
            <a:r>
              <a:rPr lang="en-US" altLang="ko-KR" dirty="0"/>
              <a:t>? (1) </a:t>
            </a:r>
            <a:r>
              <a:rPr lang="ko-KR" altLang="en-US" dirty="0"/>
              <a:t>이용자가 인터넷 사이트에 접속할 때</a:t>
            </a:r>
            <a:r>
              <a:rPr lang="en-US" altLang="ko-KR" dirty="0"/>
              <a:t>, (2) </a:t>
            </a:r>
            <a:r>
              <a:rPr lang="ko-KR" altLang="en-US" dirty="0" err="1"/>
              <a:t>패킷</a:t>
            </a:r>
            <a:r>
              <a:rPr lang="ko-KR" altLang="en-US" dirty="0"/>
              <a:t> 데이터를 전달하는 모든 과정에서 발생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책을 읽는 행위</a:t>
            </a:r>
            <a:r>
              <a:rPr lang="en-US" altLang="ko-KR" dirty="0"/>
              <a:t>, </a:t>
            </a:r>
            <a:r>
              <a:rPr lang="ko-KR" altLang="en-US" dirty="0"/>
              <a:t>음악을 듣는 행위</a:t>
            </a:r>
            <a:r>
              <a:rPr lang="en-US" altLang="ko-KR" dirty="0"/>
              <a:t>, </a:t>
            </a:r>
            <a:r>
              <a:rPr lang="ko-KR" altLang="en-US" dirty="0"/>
              <a:t>미술작품을 감상하는 행위를 원칙적으로 저작권 침해라고 규정하는 것과 같음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현행 복제권</a:t>
            </a:r>
            <a:r>
              <a:rPr lang="en-US" altLang="ko-KR" dirty="0"/>
              <a:t>, </a:t>
            </a:r>
            <a:r>
              <a:rPr lang="ko-KR" altLang="en-US" dirty="0" err="1"/>
              <a:t>공중송신권으로</a:t>
            </a:r>
            <a:r>
              <a:rPr lang="ko-KR" altLang="en-US" dirty="0"/>
              <a:t> 충분히 보호가 가능함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altLang="ko-KR" dirty="0"/>
              <a:t>(1)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51</a:t>
            </a:fld>
            <a:endParaRPr lang="ko-KR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예외의 타당성</a:t>
            </a:r>
            <a:r>
              <a:rPr lang="en-US" altLang="ko-KR" dirty="0"/>
              <a:t>(1)</a:t>
            </a:r>
          </a:p>
          <a:p>
            <a:pPr lvl="1"/>
            <a:r>
              <a:rPr lang="ko-KR" altLang="en-US" dirty="0"/>
              <a:t>협정 제</a:t>
            </a:r>
            <a:r>
              <a:rPr lang="en-US" altLang="ko-KR" dirty="0"/>
              <a:t>18.4</a:t>
            </a:r>
            <a:r>
              <a:rPr lang="ko-KR" altLang="en-US" dirty="0"/>
              <a:t>조 제</a:t>
            </a:r>
            <a:r>
              <a:rPr lang="en-US" altLang="ko-KR" dirty="0"/>
              <a:t>1</a:t>
            </a:r>
            <a:r>
              <a:rPr lang="ko-KR" altLang="en-US" dirty="0"/>
              <a:t>항 각주 </a:t>
            </a:r>
            <a:r>
              <a:rPr lang="en-US" altLang="ko-KR" dirty="0"/>
              <a:t>11)</a:t>
            </a:r>
            <a:r>
              <a:rPr lang="ko-KR" altLang="en-US" dirty="0"/>
              <a:t>은 국제조약</a:t>
            </a:r>
            <a:r>
              <a:rPr lang="en-US" altLang="ko-KR" dirty="0"/>
              <a:t>(</a:t>
            </a:r>
            <a:r>
              <a:rPr lang="ko-KR" altLang="en-US" dirty="0" err="1"/>
              <a:t>베른협약</a:t>
            </a:r>
            <a:r>
              <a:rPr lang="en-US" altLang="ko-KR" dirty="0"/>
              <a:t>, </a:t>
            </a:r>
            <a:r>
              <a:rPr lang="ko-KR" altLang="en-US" dirty="0" err="1"/>
              <a:t>트립스</a:t>
            </a:r>
            <a:r>
              <a:rPr lang="ko-KR" altLang="en-US" dirty="0"/>
              <a:t> 협정</a:t>
            </a:r>
            <a:r>
              <a:rPr lang="en-US" altLang="ko-KR" dirty="0"/>
              <a:t>, WIPO </a:t>
            </a:r>
            <a:r>
              <a:rPr lang="ko-KR" altLang="en-US" dirty="0"/>
              <a:t>저작권조약 등</a:t>
            </a:r>
            <a:r>
              <a:rPr lang="en-US" altLang="ko-KR" dirty="0"/>
              <a:t>)</a:t>
            </a:r>
            <a:r>
              <a:rPr lang="ko-KR" altLang="en-US" dirty="0"/>
              <a:t>에서 수십년 동안 인정해오던 </a:t>
            </a:r>
            <a:r>
              <a:rPr lang="en-US" altLang="ko-KR" dirty="0"/>
              <a:t>‘3</a:t>
            </a:r>
            <a:r>
              <a:rPr lang="ko-KR" altLang="en-US" dirty="0"/>
              <a:t>단계 기준</a:t>
            </a:r>
            <a:r>
              <a:rPr lang="en-US" altLang="ko-KR" dirty="0"/>
              <a:t>’</a:t>
            </a:r>
            <a:r>
              <a:rPr lang="ko-KR" altLang="en-US" dirty="0"/>
              <a:t>을 그대로 옮겨놓은 것에 불과함</a:t>
            </a:r>
            <a:r>
              <a:rPr lang="en-US" altLang="ko-KR" dirty="0"/>
              <a:t>. </a:t>
            </a:r>
            <a:r>
              <a:rPr lang="en-US" altLang="ko-KR" dirty="0">
                <a:sym typeface="Wingdings" pitchFamily="2" charset="2"/>
              </a:rPr>
              <a:t> </a:t>
            </a:r>
            <a:r>
              <a:rPr lang="ko-KR" altLang="en-US" dirty="0">
                <a:sym typeface="Wingdings" pitchFamily="2" charset="2"/>
              </a:rPr>
              <a:t>일시적 저장에 대한 새로운 예외가 아님</a:t>
            </a:r>
            <a:r>
              <a:rPr lang="en-US" altLang="ko-KR" dirty="0">
                <a:sym typeface="Wingdings" pitchFamily="2" charset="2"/>
              </a:rPr>
              <a:t>.</a:t>
            </a:r>
          </a:p>
          <a:p>
            <a:pPr lvl="1"/>
            <a:r>
              <a:rPr lang="ko-KR" altLang="en-US" dirty="0">
                <a:sym typeface="Wingdings" pitchFamily="2" charset="2"/>
              </a:rPr>
              <a:t>각주 </a:t>
            </a:r>
            <a:r>
              <a:rPr lang="en-US" altLang="ko-KR" dirty="0">
                <a:sym typeface="Wingdings" pitchFamily="2" charset="2"/>
              </a:rPr>
              <a:t>11)</a:t>
            </a:r>
            <a:r>
              <a:rPr lang="ko-KR" altLang="en-US" dirty="0">
                <a:sym typeface="Wingdings" pitchFamily="2" charset="2"/>
              </a:rPr>
              <a:t>의 공정이용 역시 </a:t>
            </a:r>
            <a:r>
              <a:rPr lang="en-US" altLang="ko-KR" dirty="0">
                <a:sym typeface="Wingdings" pitchFamily="2" charset="2"/>
              </a:rPr>
              <a:t>‘3</a:t>
            </a:r>
            <a:r>
              <a:rPr lang="ko-KR" altLang="en-US" dirty="0">
                <a:sym typeface="Wingdings" pitchFamily="2" charset="2"/>
              </a:rPr>
              <a:t>단계 기준</a:t>
            </a:r>
            <a:r>
              <a:rPr lang="en-US" altLang="ko-KR" dirty="0">
                <a:sym typeface="Wingdings" pitchFamily="2" charset="2"/>
              </a:rPr>
              <a:t>’</a:t>
            </a:r>
            <a:r>
              <a:rPr lang="ko-KR" altLang="en-US" dirty="0">
                <a:sym typeface="Wingdings" pitchFamily="2" charset="2"/>
              </a:rPr>
              <a:t>으로 제한되기 때문에</a:t>
            </a:r>
            <a:r>
              <a:rPr lang="en-US" altLang="ko-KR" dirty="0">
                <a:sym typeface="Wingdings" pitchFamily="2" charset="2"/>
              </a:rPr>
              <a:t>, </a:t>
            </a:r>
            <a:r>
              <a:rPr lang="ko-KR" altLang="en-US" dirty="0">
                <a:sym typeface="Wingdings" pitchFamily="2" charset="2"/>
              </a:rPr>
              <a:t>일시적 저장을 대상으로 한 새로운 예외를 신설하는 것이 아님</a:t>
            </a:r>
            <a:r>
              <a:rPr lang="en-US" altLang="ko-KR" dirty="0">
                <a:sym typeface="Wingdings" pitchFamily="2" charset="2"/>
              </a:rPr>
              <a:t>.</a:t>
            </a:r>
          </a:p>
          <a:p>
            <a:pPr lvl="1"/>
            <a:r>
              <a:rPr lang="ko-KR" altLang="en-US" dirty="0">
                <a:sym typeface="Wingdings" pitchFamily="2" charset="2"/>
              </a:rPr>
              <a:t>예외에 해당한다는 점은 이용자</a:t>
            </a:r>
            <a:r>
              <a:rPr lang="en-US" altLang="ko-KR" dirty="0">
                <a:sym typeface="Wingdings" pitchFamily="2" charset="2"/>
              </a:rPr>
              <a:t>(</a:t>
            </a:r>
            <a:r>
              <a:rPr lang="ko-KR" altLang="en-US" dirty="0">
                <a:sym typeface="Wingdings" pitchFamily="2" charset="2"/>
              </a:rPr>
              <a:t>피고</a:t>
            </a:r>
            <a:r>
              <a:rPr lang="en-US" altLang="ko-KR" dirty="0">
                <a:sym typeface="Wingdings" pitchFamily="2" charset="2"/>
              </a:rPr>
              <a:t>)</a:t>
            </a:r>
            <a:r>
              <a:rPr lang="ko-KR" altLang="en-US" dirty="0">
                <a:sym typeface="Wingdings" pitchFamily="2" charset="2"/>
              </a:rPr>
              <a:t>가 입증해야 함</a:t>
            </a:r>
            <a:r>
              <a:rPr lang="en-US" altLang="ko-KR" dirty="0">
                <a:sym typeface="Wingdings" pitchFamily="2" charset="2"/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altLang="ko-KR" dirty="0"/>
              <a:t>(2)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52</a:t>
            </a:fld>
            <a:endParaRPr lang="ko-KR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예외의 타당성</a:t>
            </a:r>
            <a:r>
              <a:rPr lang="en-US" altLang="ko-KR" dirty="0"/>
              <a:t>(2)</a:t>
            </a:r>
          </a:p>
          <a:p>
            <a:pPr lvl="1"/>
            <a:r>
              <a:rPr lang="ko-KR" altLang="en-US" dirty="0">
                <a:solidFill>
                  <a:srgbClr val="C00000"/>
                </a:solidFill>
              </a:rPr>
              <a:t>개정 저작권법</a:t>
            </a:r>
            <a:r>
              <a:rPr lang="en-US" altLang="ko-KR" dirty="0"/>
              <a:t>: </a:t>
            </a:r>
            <a:r>
              <a:rPr lang="ko-KR" altLang="en-US" dirty="0"/>
              <a:t>원활하고 효율적인 정보처리를 위하여 필요하다고 인정되는 범위</a:t>
            </a:r>
            <a:r>
              <a:rPr lang="en-US" altLang="ko-KR" dirty="0"/>
              <a:t>. </a:t>
            </a:r>
            <a:r>
              <a:rPr lang="ko-KR" altLang="en-US" dirty="0">
                <a:solidFill>
                  <a:srgbClr val="0070C0"/>
                </a:solidFill>
              </a:rPr>
              <a:t>다만</a:t>
            </a:r>
            <a:r>
              <a:rPr lang="en-US" altLang="ko-KR" dirty="0">
                <a:solidFill>
                  <a:srgbClr val="0070C0"/>
                </a:solidFill>
              </a:rPr>
              <a:t>, </a:t>
            </a:r>
            <a:r>
              <a:rPr lang="ko-KR" altLang="en-US" dirty="0">
                <a:solidFill>
                  <a:srgbClr val="0070C0"/>
                </a:solidFill>
              </a:rPr>
              <a:t>그 저작물의 이용이 저작권을 침해하는 경우에는 그러하지 아니하다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>
                <a:solidFill>
                  <a:srgbClr val="C00000"/>
                </a:solidFill>
              </a:rPr>
              <a:t>애초 정부안</a:t>
            </a:r>
            <a:r>
              <a:rPr lang="en-US" altLang="ko-KR" dirty="0"/>
              <a:t>: </a:t>
            </a:r>
            <a:r>
              <a:rPr lang="ko-KR" altLang="en-US" dirty="0"/>
              <a:t>컴퓨터 등을 통하여 정당하게 저작물을 이용하는 기술적 과정의 일부로서 복제물 제작이 필수적으로 수반되는 경우에는 일시적으로 복제할 수 있다</a:t>
            </a:r>
            <a:r>
              <a:rPr lang="en-US" altLang="ko-KR" dirty="0"/>
              <a:t>. </a:t>
            </a:r>
            <a:r>
              <a:rPr lang="ko-KR" altLang="en-US" dirty="0">
                <a:solidFill>
                  <a:srgbClr val="0070C0"/>
                </a:solidFill>
              </a:rPr>
              <a:t>다만</a:t>
            </a:r>
            <a:r>
              <a:rPr lang="en-US" altLang="ko-KR" dirty="0">
                <a:solidFill>
                  <a:srgbClr val="0070C0"/>
                </a:solidFill>
              </a:rPr>
              <a:t>, </a:t>
            </a:r>
            <a:r>
              <a:rPr lang="ko-KR" altLang="en-US" dirty="0">
                <a:solidFill>
                  <a:srgbClr val="0070C0"/>
                </a:solidFill>
              </a:rPr>
              <a:t>해당 이용자가 불법 복제물임을 알았거나 알 수 있었던 경우에는 그러하지 아니하다</a:t>
            </a:r>
            <a:r>
              <a:rPr lang="en-US" altLang="ko-KR" dirty="0"/>
              <a:t>.</a:t>
            </a:r>
            <a:endParaRPr lang="ko-KR" altLang="en-US" dirty="0"/>
          </a:p>
          <a:p>
            <a:pPr lvl="1"/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altLang="ko-KR" dirty="0"/>
              <a:t>(3)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53</a:t>
            </a:fld>
            <a:endParaRPr lang="ko-KR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86</a:t>
            </a:r>
            <a:r>
              <a:rPr lang="ko-KR" altLang="en-US" dirty="0"/>
              <a:t>개국에서 인정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미국은 일시적 저장을 인정하지 않음</a:t>
            </a:r>
            <a:r>
              <a:rPr lang="en-US" altLang="ko-KR" dirty="0"/>
              <a:t>(1).</a:t>
            </a:r>
          </a:p>
          <a:p>
            <a:pPr lvl="1"/>
            <a:r>
              <a:rPr lang="ko-KR" altLang="en-US" dirty="0"/>
              <a:t>미국 저작권법 제</a:t>
            </a:r>
            <a:r>
              <a:rPr lang="en-US" altLang="ko-KR" dirty="0"/>
              <a:t>101</a:t>
            </a:r>
            <a:r>
              <a:rPr lang="ko-KR" altLang="en-US" dirty="0"/>
              <a:t>조</a:t>
            </a:r>
            <a:r>
              <a:rPr lang="en-US" altLang="ko-KR" dirty="0"/>
              <a:t>: </a:t>
            </a:r>
            <a:r>
              <a:rPr lang="ko-KR" altLang="en-US" dirty="0"/>
              <a:t>복제물은 저작물이 고정된 유형물을 말하고 </a:t>
            </a:r>
            <a:r>
              <a:rPr lang="en-US" altLang="ko-KR" dirty="0"/>
              <a:t>“</a:t>
            </a:r>
            <a:r>
              <a:rPr lang="ko-KR" altLang="en-US" dirty="0"/>
              <a:t>고정</a:t>
            </a:r>
            <a:r>
              <a:rPr lang="en-US" altLang="ko-KR" dirty="0"/>
              <a:t>”</a:t>
            </a:r>
            <a:r>
              <a:rPr lang="ko-KR" altLang="en-US" dirty="0"/>
              <a:t>이란 저작물의 복제물에 대한 구현</a:t>
            </a:r>
            <a:r>
              <a:rPr lang="en-US" altLang="ko-KR" dirty="0"/>
              <a:t>(embodiment)</a:t>
            </a:r>
            <a:r>
              <a:rPr lang="ko-KR" altLang="en-US" dirty="0"/>
              <a:t>이 충분히 영구적이거나 안정적이어서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C00000"/>
                </a:solidFill>
              </a:rPr>
              <a:t>잠시 지속되는 것 이상의 기간</a:t>
            </a:r>
            <a:r>
              <a:rPr lang="en-US" altLang="ko-KR" dirty="0"/>
              <a:t>(a period of more than transitory duration) </a:t>
            </a:r>
            <a:r>
              <a:rPr lang="ko-KR" altLang="en-US" dirty="0"/>
              <a:t>동안 그 구현을 지각하거나</a:t>
            </a:r>
            <a:r>
              <a:rPr lang="en-US" altLang="ko-KR" dirty="0"/>
              <a:t>, </a:t>
            </a:r>
            <a:r>
              <a:rPr lang="ko-KR" altLang="en-US" dirty="0"/>
              <a:t>복제하거나</a:t>
            </a:r>
            <a:r>
              <a:rPr lang="en-US" altLang="ko-KR" dirty="0"/>
              <a:t>, </a:t>
            </a:r>
            <a:r>
              <a:rPr lang="ko-KR" altLang="en-US" dirty="0"/>
              <a:t>기타 전달할 수 있는 경우를 말함</a:t>
            </a:r>
            <a:r>
              <a:rPr lang="en-US" altLang="ko-KR" dirty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altLang="ko-KR" dirty="0"/>
              <a:t>(4)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54</a:t>
            </a:fld>
            <a:endParaRPr lang="ko-KR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미국은 일시적 저장을 인정하지 않음</a:t>
            </a:r>
            <a:r>
              <a:rPr lang="en-US" altLang="ko-KR" dirty="0"/>
              <a:t>(2)</a:t>
            </a:r>
          </a:p>
          <a:p>
            <a:pPr lvl="1"/>
            <a:r>
              <a:rPr lang="en-US" dirty="0"/>
              <a:t>1976</a:t>
            </a:r>
            <a:r>
              <a:rPr lang="ko-KR" altLang="en-US" dirty="0"/>
              <a:t>년 미국 하원 보고서</a:t>
            </a:r>
            <a:r>
              <a:rPr lang="en-US" altLang="ko-KR" dirty="0"/>
              <a:t>: “</a:t>
            </a:r>
            <a:r>
              <a:rPr lang="ko-KR" altLang="en-US" dirty="0"/>
              <a:t>고정</a:t>
            </a:r>
            <a:r>
              <a:rPr lang="en-US" altLang="ko-KR" dirty="0"/>
              <a:t>” </a:t>
            </a:r>
            <a:r>
              <a:rPr lang="ko-KR" altLang="en-US" dirty="0"/>
              <a:t>개념에 </a:t>
            </a:r>
            <a:r>
              <a:rPr lang="en-US" altLang="ko-KR" dirty="0"/>
              <a:t>‘</a:t>
            </a:r>
            <a:r>
              <a:rPr lang="ko-KR" altLang="en-US" dirty="0"/>
              <a:t>기간 요건</a:t>
            </a:r>
            <a:r>
              <a:rPr lang="en-US" altLang="ko-KR" dirty="0"/>
              <a:t>’</a:t>
            </a:r>
            <a:r>
              <a:rPr lang="ko-KR" altLang="en-US" dirty="0"/>
              <a:t>을 삽입한 의도는 텔레비전 화면에 잠시 투사되거나 </a:t>
            </a:r>
            <a:r>
              <a:rPr lang="ko-KR" altLang="en-US" dirty="0">
                <a:solidFill>
                  <a:srgbClr val="C00000"/>
                </a:solidFill>
              </a:rPr>
              <a:t>컴퓨터의 메모리에 순간적으로 저장되는 경우와 같이 쉽게 사라지거나 잠깐 지속되는 복제를 제외</a:t>
            </a:r>
            <a:r>
              <a:rPr lang="ko-KR" altLang="en-US" dirty="0"/>
              <a:t>하려는 것</a:t>
            </a:r>
            <a:r>
              <a:rPr lang="en-US" altLang="ko-KR" dirty="0"/>
              <a:t>.</a:t>
            </a:r>
          </a:p>
          <a:p>
            <a:pPr lvl="1"/>
            <a:r>
              <a:rPr lang="en-US" dirty="0"/>
              <a:t>1993</a:t>
            </a:r>
            <a:r>
              <a:rPr lang="ko-KR" altLang="en-US" dirty="0"/>
              <a:t>년 </a:t>
            </a:r>
            <a:r>
              <a:rPr lang="en-US" altLang="ko-KR" dirty="0"/>
              <a:t>MAI </a:t>
            </a:r>
            <a:r>
              <a:rPr lang="ko-KR" altLang="en-US" dirty="0"/>
              <a:t>판결</a:t>
            </a:r>
            <a:r>
              <a:rPr lang="en-US" altLang="ko-KR" dirty="0"/>
              <a:t>(9th. Cir.): </a:t>
            </a:r>
            <a:r>
              <a:rPr lang="ko-KR" altLang="en-US" dirty="0"/>
              <a:t>컴퓨터의</a:t>
            </a:r>
            <a:r>
              <a:rPr lang="en-US" altLang="ko-KR" dirty="0"/>
              <a:t> </a:t>
            </a:r>
            <a:r>
              <a:rPr lang="ko-KR" altLang="en-US" dirty="0"/>
              <a:t>램</a:t>
            </a:r>
            <a:r>
              <a:rPr lang="en-US" altLang="ko-KR" dirty="0"/>
              <a:t>(RAM)</a:t>
            </a:r>
            <a:r>
              <a:rPr lang="ko-KR" altLang="en-US" dirty="0"/>
              <a:t>에 운영체제 프로그램 로딩 </a:t>
            </a:r>
            <a:r>
              <a:rPr lang="en-US" altLang="ko-KR" dirty="0">
                <a:sym typeface="Wingdings" pitchFamily="2" charset="2"/>
              </a:rPr>
              <a:t> </a:t>
            </a:r>
            <a:r>
              <a:rPr lang="ko-KR" altLang="en-US" dirty="0">
                <a:sym typeface="Wingdings" pitchFamily="2" charset="2"/>
              </a:rPr>
              <a:t>복제권 침해</a:t>
            </a:r>
            <a:r>
              <a:rPr lang="en-US" altLang="ko-KR" dirty="0">
                <a:sym typeface="Wingdings" pitchFamily="2" charset="2"/>
              </a:rPr>
              <a:t>.</a:t>
            </a:r>
          </a:p>
          <a:p>
            <a:pPr lvl="1"/>
            <a:r>
              <a:rPr lang="en-US" dirty="0">
                <a:sym typeface="Wingdings" pitchFamily="2" charset="2"/>
              </a:rPr>
              <a:t>2008</a:t>
            </a:r>
            <a:r>
              <a:rPr lang="ko-KR" altLang="en-US" dirty="0">
                <a:sym typeface="Wingdings" pitchFamily="2" charset="2"/>
              </a:rPr>
              <a:t>년 </a:t>
            </a:r>
            <a:r>
              <a:rPr lang="en-US" altLang="ko-KR" dirty="0">
                <a:sym typeface="Wingdings" pitchFamily="2" charset="2"/>
              </a:rPr>
              <a:t>Cartoon Network </a:t>
            </a:r>
            <a:r>
              <a:rPr lang="ko-KR" altLang="en-US" dirty="0">
                <a:sym typeface="Wingdings" pitchFamily="2" charset="2"/>
              </a:rPr>
              <a:t>판결</a:t>
            </a:r>
            <a:r>
              <a:rPr lang="en-US" altLang="ko-KR" dirty="0">
                <a:sym typeface="Wingdings" pitchFamily="2" charset="2"/>
              </a:rPr>
              <a:t> (2nd. Cir.): </a:t>
            </a:r>
            <a:r>
              <a:rPr lang="ko-KR" altLang="en-US" dirty="0">
                <a:sym typeface="Wingdings" pitchFamily="2" charset="2"/>
              </a:rPr>
              <a:t>방송 </a:t>
            </a:r>
            <a:r>
              <a:rPr lang="ko-KR" altLang="en-US" dirty="0" err="1">
                <a:sym typeface="Wingdings" pitchFamily="2" charset="2"/>
              </a:rPr>
              <a:t>콘텐츠를</a:t>
            </a:r>
            <a:r>
              <a:rPr lang="ko-KR" altLang="en-US" dirty="0">
                <a:sym typeface="Wingdings" pitchFamily="2" charset="2"/>
              </a:rPr>
              <a:t> 버퍼 메모리에 </a:t>
            </a:r>
            <a:r>
              <a:rPr lang="en-US" altLang="ko-KR" dirty="0">
                <a:sym typeface="Wingdings" pitchFamily="2" charset="2"/>
              </a:rPr>
              <a:t>1.2</a:t>
            </a:r>
            <a:r>
              <a:rPr lang="ko-KR" altLang="en-US" dirty="0">
                <a:sym typeface="Wingdings" pitchFamily="2" charset="2"/>
              </a:rPr>
              <a:t>초 이하 동안 저장하는 행위 </a:t>
            </a:r>
            <a:r>
              <a:rPr lang="en-US" altLang="ko-KR" dirty="0">
                <a:sym typeface="Wingdings" pitchFamily="2" charset="2"/>
              </a:rPr>
              <a:t> </a:t>
            </a:r>
            <a:r>
              <a:rPr lang="ko-KR" altLang="en-US" dirty="0">
                <a:solidFill>
                  <a:srgbClr val="C00000"/>
                </a:solidFill>
                <a:sym typeface="Wingdings" pitchFamily="2" charset="2"/>
              </a:rPr>
              <a:t>복제권 침해가 아님</a:t>
            </a:r>
            <a:r>
              <a:rPr lang="en-US" altLang="ko-KR" dirty="0">
                <a:sym typeface="Wingdings" pitchFamily="2" charset="2"/>
              </a:rPr>
              <a:t>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altLang="ko-KR" dirty="0"/>
              <a:t>(5)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55</a:t>
            </a:fld>
            <a:endParaRPr lang="ko-KR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한미간 이행 조치의 차이점</a:t>
            </a:r>
            <a:endParaRPr lang="en-US" altLang="ko-KR" dirty="0"/>
          </a:p>
          <a:p>
            <a:pPr lvl="1"/>
            <a:r>
              <a:rPr lang="ko-KR" altLang="en-US" dirty="0"/>
              <a:t>일시적 저장을 복제권으로 인정하기 위하여 한국은 저작권법을 개정하여 협정문을 그대로 수용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 err="1"/>
              <a:t>이행법을</a:t>
            </a:r>
            <a:r>
              <a:rPr lang="ko-KR" altLang="en-US" dirty="0"/>
              <a:t> 통해서만 한미 </a:t>
            </a:r>
            <a:r>
              <a:rPr lang="en-US" altLang="ko-KR" dirty="0"/>
              <a:t>FTA</a:t>
            </a:r>
            <a:r>
              <a:rPr lang="ko-KR" altLang="en-US" dirty="0"/>
              <a:t>가 효력을 갖는 미국에서는 필요한 조치를 취하지 않았음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일시적 저장의 복제권 침해에 대한 미국 법원의 판결이 나뉘는 이유는 미국 저작권법 제</a:t>
            </a:r>
            <a:r>
              <a:rPr lang="en-US" altLang="ko-KR" dirty="0"/>
              <a:t>101</a:t>
            </a:r>
            <a:r>
              <a:rPr lang="ko-KR" altLang="en-US" dirty="0"/>
              <a:t>조의 문구 때문임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일시적 저장을 원칙적으로 복제에 해당한다고 규정한 협정문이 잘못된 것임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altLang="ko-KR" dirty="0"/>
              <a:t>(6)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56</a:t>
            </a:fld>
            <a:endParaRPr lang="ko-KR" alt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3670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저작권</a:t>
            </a:r>
            <a:r>
              <a:rPr lang="en-US" altLang="ko-KR" dirty="0"/>
              <a:t>/</a:t>
            </a:r>
            <a:r>
              <a:rPr lang="ko-KR" altLang="en-US" dirty="0"/>
              <a:t>저작인접권 </a:t>
            </a:r>
            <a:br>
              <a:rPr lang="en-US" altLang="ko-KR" dirty="0"/>
            </a:br>
            <a:r>
              <a:rPr lang="ko-KR" altLang="en-US" dirty="0"/>
              <a:t>보호기간 연장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저작권</a:t>
            </a:r>
            <a:r>
              <a:rPr lang="en-US" altLang="ko-KR" dirty="0"/>
              <a:t> </a:t>
            </a:r>
            <a:r>
              <a:rPr lang="ko-KR" altLang="en-US" dirty="0"/>
              <a:t>및 저작인접권</a:t>
            </a:r>
            <a:endParaRPr lang="en-US" altLang="ko-KR" dirty="0"/>
          </a:p>
          <a:p>
            <a:pPr lvl="1"/>
            <a:r>
              <a:rPr lang="ko-KR" altLang="en-US" dirty="0"/>
              <a:t>자연인의 수명 기준 </a:t>
            </a:r>
            <a:r>
              <a:rPr lang="en-US" altLang="ko-KR" dirty="0"/>
              <a:t>O: </a:t>
            </a:r>
            <a:r>
              <a:rPr lang="ko-KR" altLang="en-US" dirty="0"/>
              <a:t>저작자 사후 </a:t>
            </a:r>
            <a:r>
              <a:rPr lang="en-US" altLang="ko-KR" dirty="0"/>
              <a:t>70</a:t>
            </a:r>
            <a:r>
              <a:rPr lang="ko-KR" altLang="en-US" dirty="0"/>
              <a:t>년 이상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자연인의</a:t>
            </a:r>
            <a:r>
              <a:rPr lang="en-US" altLang="ko-KR" dirty="0"/>
              <a:t> </a:t>
            </a:r>
            <a:r>
              <a:rPr lang="ko-KR" altLang="en-US" dirty="0"/>
              <a:t>수명 기준 </a:t>
            </a:r>
            <a:r>
              <a:rPr lang="en-US" altLang="ko-KR" dirty="0"/>
              <a:t>X: </a:t>
            </a:r>
            <a:r>
              <a:rPr lang="ko-KR" altLang="en-US" dirty="0"/>
              <a:t>발행 후 </a:t>
            </a:r>
            <a:r>
              <a:rPr lang="en-US" altLang="ko-KR" dirty="0"/>
              <a:t>70</a:t>
            </a:r>
            <a:r>
              <a:rPr lang="ko-KR" altLang="en-US" dirty="0"/>
              <a:t>년</a:t>
            </a:r>
            <a:r>
              <a:rPr lang="en-US" altLang="ko-KR" dirty="0"/>
              <a:t>(</a:t>
            </a:r>
            <a:r>
              <a:rPr lang="ko-KR" altLang="en-US" dirty="0"/>
              <a:t>창작 후 </a:t>
            </a:r>
            <a:r>
              <a:rPr lang="en-US" altLang="ko-KR" dirty="0"/>
              <a:t>25</a:t>
            </a:r>
            <a:r>
              <a:rPr lang="ko-KR" altLang="en-US" dirty="0" err="1"/>
              <a:t>년내</a:t>
            </a:r>
            <a:r>
              <a:rPr lang="ko-KR" altLang="en-US" dirty="0"/>
              <a:t> 발행되지 않으면 창작 후 </a:t>
            </a:r>
            <a:r>
              <a:rPr lang="en-US" altLang="ko-KR" dirty="0"/>
              <a:t>70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시행일</a:t>
            </a:r>
            <a:r>
              <a:rPr lang="en-US" altLang="ko-KR" dirty="0"/>
              <a:t>: </a:t>
            </a:r>
            <a:r>
              <a:rPr lang="ko-KR" altLang="en-US" dirty="0"/>
              <a:t>발효 후 </a:t>
            </a:r>
            <a:r>
              <a:rPr lang="en-US" altLang="ko-KR" dirty="0"/>
              <a:t>2</a:t>
            </a:r>
            <a:r>
              <a:rPr lang="ko-KR" altLang="en-US" dirty="0"/>
              <a:t>년 유예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개정 저작권법</a:t>
            </a:r>
            <a:r>
              <a:rPr lang="en-US" altLang="ko-KR" dirty="0"/>
              <a:t>: 2013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</a:t>
            </a:r>
            <a:r>
              <a:rPr lang="en-US" altLang="ko-KR" dirty="0"/>
              <a:t>(</a:t>
            </a:r>
            <a:r>
              <a:rPr lang="ko-KR" altLang="en-US" dirty="0"/>
              <a:t>한</a:t>
            </a:r>
            <a:r>
              <a:rPr lang="en-US" altLang="ko-KR" dirty="0"/>
              <a:t>-</a:t>
            </a:r>
            <a:r>
              <a:rPr lang="ko-KR" altLang="en-US" dirty="0"/>
              <a:t>페루 </a:t>
            </a:r>
            <a:r>
              <a:rPr lang="en-US" altLang="ko-KR" dirty="0"/>
              <a:t>FTA </a:t>
            </a:r>
            <a:r>
              <a:rPr lang="ko-KR" altLang="en-US" dirty="0"/>
              <a:t>때문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한</a:t>
            </a:r>
            <a:r>
              <a:rPr lang="en-US" altLang="ko-KR" dirty="0"/>
              <a:t>-EU FTA</a:t>
            </a:r>
          </a:p>
          <a:p>
            <a:pPr lvl="1"/>
            <a:r>
              <a:rPr lang="ko-KR" altLang="en-US" dirty="0"/>
              <a:t>기간은 </a:t>
            </a:r>
            <a:r>
              <a:rPr lang="en-US" altLang="ko-KR" dirty="0"/>
              <a:t>70</a:t>
            </a:r>
            <a:r>
              <a:rPr lang="ko-KR" altLang="en-US" dirty="0"/>
              <a:t>년이지만</a:t>
            </a:r>
            <a:r>
              <a:rPr lang="en-US" altLang="ko-KR" dirty="0"/>
              <a:t>, </a:t>
            </a:r>
            <a:r>
              <a:rPr lang="ko-KR" altLang="en-US" dirty="0"/>
              <a:t>저작인접권은 규정하지 않음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협정문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58</a:t>
            </a:fld>
            <a:endParaRPr lang="ko-KR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보호기간 연장은 국제적 추세</a:t>
            </a:r>
            <a:endParaRPr lang="en-US" altLang="ko-KR" dirty="0"/>
          </a:p>
          <a:p>
            <a:r>
              <a:rPr lang="ko-KR" altLang="en-US" dirty="0"/>
              <a:t>저작권자</a:t>
            </a:r>
            <a:r>
              <a:rPr lang="en-US" altLang="ko-KR" dirty="0"/>
              <a:t>, </a:t>
            </a:r>
            <a:r>
              <a:rPr lang="ko-KR" altLang="en-US" dirty="0"/>
              <a:t>저작인접권자의 보호를 두텁게 하여 새로운 창작을 촉진하고 유통을 활성화 할 수 있음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정부 주장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59</a:t>
            </a:fld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896544" cy="635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217024" cy="500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61</a:t>
            </a:fld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r>
              <a:rPr lang="ko-KR" altLang="en-US" dirty="0"/>
              <a:t>보호기간 연장과 저작권 제도의 균형</a:t>
            </a:r>
            <a:endParaRPr lang="en-US" altLang="ko-KR" dirty="0"/>
          </a:p>
          <a:p>
            <a:pPr lvl="1"/>
            <a:r>
              <a:rPr lang="ko-KR" altLang="en-US" sz="2400" dirty="0"/>
              <a:t>보호기간 연장과 새로운 창작 촉진은 무관</a:t>
            </a:r>
            <a:r>
              <a:rPr lang="en-US" altLang="ko-KR" sz="2400" dirty="0"/>
              <a:t>.</a:t>
            </a:r>
          </a:p>
          <a:p>
            <a:pPr lvl="1"/>
            <a:r>
              <a:rPr lang="ko-KR" altLang="en-US" sz="2400" dirty="0"/>
              <a:t>저작물 유통을 시장 관점으로만 파악 </a:t>
            </a:r>
            <a:r>
              <a:rPr lang="en-US" altLang="ko-KR" sz="2400" dirty="0">
                <a:sym typeface="Wingdings" pitchFamily="2" charset="2"/>
              </a:rPr>
              <a:t> </a:t>
            </a:r>
            <a:r>
              <a:rPr lang="ko-KR" altLang="en-US" sz="2400" dirty="0">
                <a:sym typeface="Wingdings" pitchFamily="2" charset="2"/>
              </a:rPr>
              <a:t>공공영역 축소에 대한 피해 규모는 산정하지 않음</a:t>
            </a:r>
            <a:r>
              <a:rPr lang="en-US" altLang="ko-KR" sz="2400" dirty="0">
                <a:sym typeface="Wingdings" pitchFamily="2" charset="2"/>
              </a:rPr>
              <a:t>.</a:t>
            </a:r>
          </a:p>
          <a:p>
            <a:pPr lvl="1"/>
            <a:r>
              <a:rPr lang="en-US" altLang="ko-KR" sz="2400" dirty="0">
                <a:sym typeface="Wingdings" pitchFamily="2" charset="2"/>
              </a:rPr>
              <a:t>1963</a:t>
            </a:r>
            <a:r>
              <a:rPr lang="ko-KR" altLang="en-US" sz="2400" dirty="0">
                <a:sym typeface="Wingdings" pitchFamily="2" charset="2"/>
              </a:rPr>
              <a:t>년</a:t>
            </a:r>
            <a:r>
              <a:rPr lang="en-US" altLang="ko-KR" sz="2400" dirty="0">
                <a:sym typeface="Wingdings" pitchFamily="2" charset="2"/>
              </a:rPr>
              <a:t>~1983</a:t>
            </a:r>
            <a:r>
              <a:rPr lang="ko-KR" altLang="en-US" sz="2400" dirty="0">
                <a:sym typeface="Wingdings" pitchFamily="2" charset="2"/>
              </a:rPr>
              <a:t>년에 발행된 작품 또는 사망한 저자의 작품</a:t>
            </a:r>
            <a:r>
              <a:rPr lang="en-US" altLang="ko-KR" sz="2400" dirty="0">
                <a:sym typeface="Wingdings" pitchFamily="2" charset="2"/>
              </a:rPr>
              <a:t>.</a:t>
            </a:r>
          </a:p>
          <a:p>
            <a:pPr lvl="1"/>
            <a:r>
              <a:rPr lang="ko-KR" altLang="en-US" sz="2400" dirty="0">
                <a:sym typeface="Wingdings" pitchFamily="2" charset="2"/>
              </a:rPr>
              <a:t>영국 </a:t>
            </a:r>
            <a:r>
              <a:rPr lang="en-US" altLang="ko-KR" sz="2400" dirty="0">
                <a:sym typeface="Wingdings" pitchFamily="2" charset="2"/>
              </a:rPr>
              <a:t>Cambridge </a:t>
            </a:r>
            <a:r>
              <a:rPr lang="ko-KR" altLang="en-US" sz="2400" dirty="0">
                <a:sym typeface="Wingdings" pitchFamily="2" charset="2"/>
              </a:rPr>
              <a:t>대학</a:t>
            </a:r>
            <a:r>
              <a:rPr lang="en-US" altLang="ko-KR" sz="2400" dirty="0">
                <a:sym typeface="Wingdings" pitchFamily="2" charset="2"/>
              </a:rPr>
              <a:t>: </a:t>
            </a:r>
            <a:r>
              <a:rPr lang="ko-KR" altLang="en-US" sz="2400" dirty="0">
                <a:sym typeface="Wingdings" pitchFamily="2" charset="2"/>
              </a:rPr>
              <a:t>음반 보호기간 연장</a:t>
            </a:r>
            <a:r>
              <a:rPr lang="en-US" altLang="ko-KR" sz="2400" dirty="0">
                <a:sym typeface="Wingdings" pitchFamily="2" charset="2"/>
              </a:rPr>
              <a:t>(50</a:t>
            </a:r>
            <a:r>
              <a:rPr lang="ko-KR" altLang="en-US" sz="2400" dirty="0">
                <a:sym typeface="Wingdings" pitchFamily="2" charset="2"/>
              </a:rPr>
              <a:t>년</a:t>
            </a:r>
            <a:r>
              <a:rPr lang="en-US" altLang="ko-KR" sz="2400" dirty="0">
                <a:sym typeface="Wingdings" pitchFamily="2" charset="2"/>
              </a:rPr>
              <a:t>70</a:t>
            </a:r>
            <a:r>
              <a:rPr lang="ko-KR" altLang="en-US" sz="2400" dirty="0">
                <a:sym typeface="Wingdings" pitchFamily="2" charset="2"/>
              </a:rPr>
              <a:t>년</a:t>
            </a:r>
            <a:r>
              <a:rPr lang="en-US" altLang="ko-KR" sz="2400" dirty="0">
                <a:sym typeface="Wingdings" pitchFamily="2" charset="2"/>
              </a:rPr>
              <a:t>)</a:t>
            </a:r>
            <a:r>
              <a:rPr lang="ko-KR" altLang="en-US" sz="2400" dirty="0">
                <a:sym typeface="Wingdings" pitchFamily="2" charset="2"/>
              </a:rPr>
              <a:t>으로 인한 사회 후생 감소 약 </a:t>
            </a:r>
            <a:r>
              <a:rPr lang="en-US" altLang="ko-KR" sz="2400" dirty="0">
                <a:sym typeface="Wingdings" pitchFamily="2" charset="2"/>
              </a:rPr>
              <a:t>1</a:t>
            </a:r>
            <a:r>
              <a:rPr lang="ko-KR" altLang="en-US" sz="2400" dirty="0">
                <a:sym typeface="Wingdings" pitchFamily="2" charset="2"/>
              </a:rPr>
              <a:t>억 </a:t>
            </a:r>
            <a:r>
              <a:rPr lang="en-US" altLang="ko-KR" sz="2400" dirty="0">
                <a:sym typeface="Wingdings" pitchFamily="2" charset="2"/>
              </a:rPr>
              <a:t>5</a:t>
            </a:r>
            <a:r>
              <a:rPr lang="ko-KR" altLang="en-US" sz="2400" dirty="0">
                <a:sym typeface="Wingdings" pitchFamily="2" charset="2"/>
              </a:rPr>
              <a:t>천만 파운드</a:t>
            </a:r>
            <a:r>
              <a:rPr lang="en-US" altLang="ko-KR" sz="2400" dirty="0">
                <a:sym typeface="Wingdings" pitchFamily="2" charset="2"/>
              </a:rPr>
              <a:t>.</a:t>
            </a:r>
            <a:endParaRPr lang="en-US" altLang="ko-KR" sz="2400" dirty="0"/>
          </a:p>
          <a:p>
            <a:pPr>
              <a:buNone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37112"/>
            <a:ext cx="86296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18457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ko-KR" altLang="en-US" sz="1800" dirty="0"/>
              <a:t>저작권법 부칙 제</a:t>
            </a:r>
            <a:r>
              <a:rPr lang="en-US" altLang="ko-KR" sz="1800" dirty="0"/>
              <a:t>4</a:t>
            </a:r>
            <a:r>
              <a:rPr lang="ko-KR" altLang="en-US" sz="1800" dirty="0"/>
              <a:t>조</a:t>
            </a:r>
            <a:endParaRPr lang="en-US" altLang="ko-KR" sz="1800" dirty="0"/>
          </a:p>
          <a:p>
            <a:pPr marL="0" fontAlgn="base">
              <a:buNone/>
            </a:pPr>
            <a:r>
              <a:rPr lang="ko-KR" altLang="en-US" sz="1800" dirty="0"/>
              <a:t>부칙 제</a:t>
            </a:r>
            <a:r>
              <a:rPr lang="en-US" altLang="ko-KR" sz="1800" dirty="0"/>
              <a:t>4</a:t>
            </a:r>
            <a:r>
              <a:rPr lang="ko-KR" altLang="en-US" sz="1800" dirty="0"/>
              <a:t>조</a:t>
            </a:r>
            <a:r>
              <a:rPr lang="en-US" altLang="ko-KR" sz="1800" dirty="0"/>
              <a:t>(</a:t>
            </a:r>
            <a:r>
              <a:rPr lang="ko-KR" altLang="en-US" sz="1800" dirty="0"/>
              <a:t>저작인접권 보호기간의 특례</a:t>
            </a:r>
            <a:r>
              <a:rPr lang="en-US" altLang="ko-KR" sz="1800" dirty="0"/>
              <a:t>) </a:t>
            </a:r>
            <a:endParaRPr lang="ko-KR" altLang="en-US" sz="1800" dirty="0"/>
          </a:p>
          <a:p>
            <a:pPr marL="0" fontAlgn="base">
              <a:buNone/>
            </a:pPr>
            <a:r>
              <a:rPr lang="ko-KR" altLang="en-US" sz="1800" dirty="0"/>
              <a:t>① 제</a:t>
            </a:r>
            <a:r>
              <a:rPr lang="en-US" altLang="ko-KR" sz="1800" dirty="0"/>
              <a:t>3</a:t>
            </a:r>
            <a:r>
              <a:rPr lang="ko-KR" altLang="en-US" sz="1800" dirty="0"/>
              <a:t>조에도 불구하고 법률 제</a:t>
            </a:r>
            <a:r>
              <a:rPr lang="en-US" altLang="ko-KR" sz="1800" dirty="0"/>
              <a:t>8101</a:t>
            </a:r>
            <a:r>
              <a:rPr lang="ko-KR" altLang="en-US" sz="1800" dirty="0"/>
              <a:t>호 저작권법 전부개정법률 부칙 제</a:t>
            </a:r>
            <a:r>
              <a:rPr lang="en-US" altLang="ko-KR" sz="1800" dirty="0"/>
              <a:t>2</a:t>
            </a:r>
            <a:r>
              <a:rPr lang="ko-KR" altLang="en-US" sz="1800" dirty="0"/>
              <a:t>조제</a:t>
            </a:r>
            <a:r>
              <a:rPr lang="en-US" altLang="ko-KR" sz="1800" dirty="0"/>
              <a:t>3</a:t>
            </a:r>
            <a:r>
              <a:rPr lang="ko-KR" altLang="en-US" sz="1800" dirty="0"/>
              <a:t>항의 개정규정에 따라 </a:t>
            </a:r>
            <a:r>
              <a:rPr lang="en-US" altLang="ko-KR" sz="1800" dirty="0"/>
              <a:t>1987</a:t>
            </a:r>
            <a:r>
              <a:rPr lang="ko-KR" altLang="en-US" sz="1800" dirty="0"/>
              <a:t>년 </a:t>
            </a:r>
            <a:r>
              <a:rPr lang="en-US" altLang="ko-KR" sz="1800" dirty="0"/>
              <a:t>7</a:t>
            </a:r>
            <a:r>
              <a:rPr lang="ko-KR" altLang="en-US" sz="1800" dirty="0"/>
              <a:t>월 </a:t>
            </a:r>
            <a:r>
              <a:rPr lang="en-US" altLang="ko-KR" sz="1800" dirty="0"/>
              <a:t>1</a:t>
            </a:r>
            <a:r>
              <a:rPr lang="ko-KR" altLang="en-US" sz="1800" dirty="0"/>
              <a:t>일부터 </a:t>
            </a:r>
            <a:r>
              <a:rPr lang="en-US" altLang="ko-KR" sz="1800" dirty="0"/>
              <a:t>1994</a:t>
            </a:r>
            <a:r>
              <a:rPr lang="ko-KR" altLang="en-US" sz="1800" dirty="0"/>
              <a:t>년 </a:t>
            </a:r>
            <a:r>
              <a:rPr lang="en-US" altLang="ko-KR" sz="1800" dirty="0"/>
              <a:t>6</a:t>
            </a:r>
            <a:r>
              <a:rPr lang="ko-KR" altLang="en-US" sz="1800" dirty="0"/>
              <a:t>월 </a:t>
            </a:r>
            <a:r>
              <a:rPr lang="en-US" altLang="ko-KR" sz="1800" dirty="0"/>
              <a:t>30</a:t>
            </a:r>
            <a:r>
              <a:rPr lang="ko-KR" altLang="en-US" sz="1800" dirty="0"/>
              <a:t>일 사이에 발생한 저작인접권은 </a:t>
            </a:r>
            <a:r>
              <a:rPr lang="en-US" altLang="ko-KR" sz="1800" dirty="0"/>
              <a:t>1994</a:t>
            </a:r>
            <a:r>
              <a:rPr lang="ko-KR" altLang="en-US" sz="1800" dirty="0"/>
              <a:t>년 </a:t>
            </a:r>
            <a:r>
              <a:rPr lang="en-US" altLang="ko-KR" sz="1800" dirty="0"/>
              <a:t>7</a:t>
            </a:r>
            <a:r>
              <a:rPr lang="ko-KR" altLang="en-US" sz="1800" dirty="0"/>
              <a:t>월 </a:t>
            </a:r>
            <a:r>
              <a:rPr lang="en-US" altLang="ko-KR" sz="1800" dirty="0"/>
              <a:t>1</a:t>
            </a:r>
            <a:r>
              <a:rPr lang="ko-KR" altLang="en-US" sz="1800" dirty="0"/>
              <a:t>일 시행된 법률 제</a:t>
            </a:r>
            <a:r>
              <a:rPr lang="en-US" altLang="ko-KR" sz="1800" dirty="0"/>
              <a:t>4717</a:t>
            </a:r>
            <a:r>
              <a:rPr lang="ko-KR" altLang="en-US" sz="1800" dirty="0"/>
              <a:t>호 </a:t>
            </a:r>
            <a:r>
              <a:rPr lang="ko-KR" altLang="en-US" sz="1800" dirty="0" err="1"/>
              <a:t>저작권법중개정법률</a:t>
            </a:r>
            <a:r>
              <a:rPr lang="en-US" altLang="ko-KR" sz="1800" dirty="0"/>
              <a:t>(</a:t>
            </a:r>
            <a:r>
              <a:rPr lang="ko-KR" altLang="en-US" sz="1800" dirty="0"/>
              <a:t>이하 이 조에서 “같은 법”이라 한다</a:t>
            </a:r>
            <a:r>
              <a:rPr lang="en-US" altLang="ko-KR" sz="1800" dirty="0"/>
              <a:t>) </a:t>
            </a:r>
            <a:r>
              <a:rPr lang="ko-KR" altLang="en-US" sz="1800" dirty="0"/>
              <a:t>제</a:t>
            </a:r>
            <a:r>
              <a:rPr lang="en-US" altLang="ko-KR" sz="1800" dirty="0"/>
              <a:t>70</a:t>
            </a:r>
            <a:r>
              <a:rPr lang="ko-KR" altLang="en-US" sz="1800" dirty="0"/>
              <a:t>조의 개정규정에 따라 그 발생한 때의 다음 해부터 기산하여 </a:t>
            </a:r>
            <a:r>
              <a:rPr lang="en-US" altLang="ko-KR" sz="1800" dirty="0"/>
              <a:t>50</a:t>
            </a:r>
            <a:r>
              <a:rPr lang="ko-KR" altLang="en-US" sz="1800" dirty="0"/>
              <a:t>년간 존속한다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marL="0" fontAlgn="base">
              <a:buNone/>
            </a:pPr>
            <a:r>
              <a:rPr lang="ko-KR" altLang="en-US" sz="1800" dirty="0"/>
              <a:t>② 같은 법 부칙 제</a:t>
            </a:r>
            <a:r>
              <a:rPr lang="en-US" altLang="ko-KR" sz="1800" dirty="0"/>
              <a:t>3</a:t>
            </a:r>
            <a:r>
              <a:rPr lang="ko-KR" altLang="en-US" sz="1800" dirty="0"/>
              <a:t>항에 따라 </a:t>
            </a:r>
            <a:r>
              <a:rPr lang="en-US" altLang="ko-KR" sz="1800" dirty="0"/>
              <a:t>1987</a:t>
            </a:r>
            <a:r>
              <a:rPr lang="ko-KR" altLang="en-US" sz="1800" dirty="0"/>
              <a:t>년 </a:t>
            </a:r>
            <a:r>
              <a:rPr lang="en-US" altLang="ko-KR" sz="1800" dirty="0"/>
              <a:t>7</a:t>
            </a:r>
            <a:r>
              <a:rPr lang="ko-KR" altLang="en-US" sz="1800" dirty="0"/>
              <a:t>월 </a:t>
            </a:r>
            <a:r>
              <a:rPr lang="en-US" altLang="ko-KR" sz="1800" dirty="0"/>
              <a:t>1</a:t>
            </a:r>
            <a:r>
              <a:rPr lang="ko-KR" altLang="en-US" sz="1800" dirty="0"/>
              <a:t>일부터 </a:t>
            </a:r>
            <a:r>
              <a:rPr lang="en-US" altLang="ko-KR" sz="1800" dirty="0"/>
              <a:t>1994</a:t>
            </a:r>
            <a:r>
              <a:rPr lang="ko-KR" altLang="en-US" sz="1800" dirty="0"/>
              <a:t>년 </a:t>
            </a:r>
            <a:r>
              <a:rPr lang="en-US" altLang="ko-KR" sz="1800" dirty="0"/>
              <a:t>6</a:t>
            </a:r>
            <a:r>
              <a:rPr lang="ko-KR" altLang="en-US" sz="1800" dirty="0"/>
              <a:t>월 </a:t>
            </a:r>
            <a:r>
              <a:rPr lang="en-US" altLang="ko-KR" sz="1800" dirty="0"/>
              <a:t>30</a:t>
            </a:r>
            <a:r>
              <a:rPr lang="ko-KR" altLang="en-US" sz="1800" dirty="0"/>
              <a:t>일 사이에 발생한 저작인접권 중 이 법 시행 전에 종전 법</a:t>
            </a:r>
            <a:r>
              <a:rPr lang="en-US" altLang="ko-KR" sz="1800" dirty="0"/>
              <a:t>(</a:t>
            </a:r>
            <a:r>
              <a:rPr lang="ko-KR" altLang="en-US" sz="1800" dirty="0"/>
              <a:t>법률 제</a:t>
            </a:r>
            <a:r>
              <a:rPr lang="en-US" altLang="ko-KR" sz="1800" dirty="0"/>
              <a:t>4717</a:t>
            </a:r>
            <a:r>
              <a:rPr lang="ko-KR" altLang="en-US" sz="1800" dirty="0"/>
              <a:t>호 </a:t>
            </a:r>
            <a:r>
              <a:rPr lang="ko-KR" altLang="en-US" sz="1800" dirty="0" err="1"/>
              <a:t>저작권법중개정법률</a:t>
            </a:r>
            <a:r>
              <a:rPr lang="ko-KR" altLang="en-US" sz="1800" dirty="0"/>
              <a:t> 시행 전의 저작권법을 말한다</a:t>
            </a:r>
            <a:r>
              <a:rPr lang="en-US" altLang="ko-KR" sz="1800" dirty="0"/>
              <a:t>. </a:t>
            </a:r>
            <a:r>
              <a:rPr lang="ko-KR" altLang="en-US" sz="1800" dirty="0"/>
              <a:t>이하 이 조에서 같다</a:t>
            </a:r>
            <a:r>
              <a:rPr lang="en-US" altLang="ko-KR" sz="1800" dirty="0"/>
              <a:t>)</a:t>
            </a:r>
            <a:r>
              <a:rPr lang="ko-KR" altLang="en-US" sz="1800" dirty="0"/>
              <a:t>에 따른 보호기간 </a:t>
            </a:r>
            <a:r>
              <a:rPr lang="en-US" altLang="ko-KR" sz="1800" dirty="0"/>
              <a:t>20</a:t>
            </a:r>
            <a:r>
              <a:rPr lang="ko-KR" altLang="en-US" sz="1800" dirty="0"/>
              <a:t>년이 경과되어 소멸된 저작인접권은 이 법 시행일부터 회복되어 </a:t>
            </a:r>
            <a:r>
              <a:rPr lang="ko-KR" altLang="en-US" sz="1800" dirty="0" err="1"/>
              <a:t>저작인접권자에게</a:t>
            </a:r>
            <a:r>
              <a:rPr lang="ko-KR" altLang="en-US" sz="1800" dirty="0"/>
              <a:t> 귀속된다</a:t>
            </a:r>
            <a:r>
              <a:rPr lang="en-US" altLang="ko-KR" sz="1800" dirty="0"/>
              <a:t>. </a:t>
            </a:r>
            <a:r>
              <a:rPr lang="ko-KR" altLang="en-US" sz="1800" dirty="0"/>
              <a:t>이 경우 그 저작인접권은 처음 발생한 때의 다음 해부터 기산하여 </a:t>
            </a:r>
            <a:r>
              <a:rPr lang="en-US" altLang="ko-KR" sz="1800" dirty="0"/>
              <a:t>50</a:t>
            </a:r>
            <a:r>
              <a:rPr lang="ko-KR" altLang="en-US" sz="1800" dirty="0"/>
              <a:t>년간 존속하는 것으로 하여 보호되었더라면 인정되었을 보호기간의 잔여기간 동안 존속한다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marL="0" fontAlgn="base">
              <a:buNone/>
            </a:pPr>
            <a:r>
              <a:rPr lang="ko-KR" altLang="en-US" sz="1800" dirty="0"/>
              <a:t>③ 제</a:t>
            </a:r>
            <a:r>
              <a:rPr lang="en-US" altLang="ko-KR" sz="1800" dirty="0"/>
              <a:t>2</a:t>
            </a:r>
            <a:r>
              <a:rPr lang="ko-KR" altLang="en-US" sz="1800" dirty="0"/>
              <a:t>항에 따라 저작인접권이 회복된 </a:t>
            </a:r>
            <a:r>
              <a:rPr lang="ko-KR" altLang="en-US" sz="1800" dirty="0" err="1"/>
              <a:t>실연ㆍ음반ㆍ방송을</a:t>
            </a:r>
            <a:r>
              <a:rPr lang="ko-KR" altLang="en-US" sz="1800" dirty="0"/>
              <a:t> 이 법 시행 전에 이용한 행위는 이 법에서 정한 권리의 침해로 보지 아니한다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marL="0" fontAlgn="base">
              <a:buNone/>
            </a:pPr>
            <a:r>
              <a:rPr lang="ko-KR" altLang="en-US" sz="1800" dirty="0"/>
              <a:t>④ 제</a:t>
            </a:r>
            <a:r>
              <a:rPr lang="en-US" altLang="ko-KR" sz="1800" dirty="0"/>
              <a:t>2</a:t>
            </a:r>
            <a:r>
              <a:rPr lang="ko-KR" altLang="en-US" sz="1800" dirty="0"/>
              <a:t>항에 따른 저작인접권이 종전 법에 따라 소멸된 후에 해당 </a:t>
            </a:r>
            <a:r>
              <a:rPr lang="ko-KR" altLang="en-US" sz="1800" dirty="0" err="1"/>
              <a:t>실연ㆍ음반ㆍ방송을</a:t>
            </a:r>
            <a:r>
              <a:rPr lang="ko-KR" altLang="en-US" sz="1800" dirty="0"/>
              <a:t> 이용하여 이 법 시행 전에 제작한 복제물은 이 법 시행 후 </a:t>
            </a:r>
            <a:r>
              <a:rPr lang="en-US" altLang="ko-KR" sz="1800" dirty="0"/>
              <a:t>2</a:t>
            </a:r>
            <a:r>
              <a:rPr lang="ko-KR" altLang="en-US" sz="1800" dirty="0"/>
              <a:t>년 동안 저작인접권자의 허락 없이 계속 배포할 수 있다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소멸된 저작인접권의 회복</a:t>
            </a:r>
            <a:r>
              <a:rPr lang="en-US" altLang="ko-KR" dirty="0"/>
              <a:t>(1)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62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8000" lvl="1" fontAlgn="base"/>
            <a:endParaRPr lang="en-US" altLang="ko-KR" sz="2000" dirty="0"/>
          </a:p>
          <a:p>
            <a:pPr marL="288000" lvl="1" fontAlgn="base"/>
            <a:endParaRPr lang="en-US" altLang="ko-KR" sz="2000" dirty="0"/>
          </a:p>
          <a:p>
            <a:pPr marL="288000" lvl="1" fontAlgn="base"/>
            <a:endParaRPr lang="en-US" altLang="ko-KR" sz="2000" dirty="0"/>
          </a:p>
          <a:p>
            <a:pPr marL="288000" lvl="1" fontAlgn="base"/>
            <a:endParaRPr lang="en-US" altLang="ko-KR" sz="2000" dirty="0"/>
          </a:p>
          <a:p>
            <a:pPr marL="288000" lvl="1" fontAlgn="base"/>
            <a:endParaRPr lang="en-US" altLang="ko-KR" sz="2000" dirty="0"/>
          </a:p>
          <a:p>
            <a:pPr marL="288000" lvl="1" fontAlgn="base"/>
            <a:endParaRPr lang="en-US" altLang="ko-KR" sz="2000" dirty="0"/>
          </a:p>
          <a:p>
            <a:pPr marL="288000" lvl="1" fontAlgn="base"/>
            <a:endParaRPr lang="en-US" altLang="ko-KR" sz="2000" dirty="0"/>
          </a:p>
          <a:p>
            <a:pPr marL="288000" lvl="1" fontAlgn="base"/>
            <a:r>
              <a:rPr lang="en-US" altLang="ko-KR" sz="2000" dirty="0"/>
              <a:t>87</a:t>
            </a:r>
            <a:r>
              <a:rPr lang="ko-KR" altLang="en-US" sz="2000" dirty="0"/>
              <a:t>년 </a:t>
            </a:r>
            <a:r>
              <a:rPr lang="en-US" altLang="ko-KR" sz="2000" dirty="0"/>
              <a:t>7</a:t>
            </a:r>
            <a:r>
              <a:rPr lang="ko-KR" altLang="en-US" sz="2000" dirty="0"/>
              <a:t>월 </a:t>
            </a:r>
            <a:r>
              <a:rPr lang="en-US" altLang="ko-KR" sz="2000" dirty="0"/>
              <a:t>1</a:t>
            </a:r>
            <a:r>
              <a:rPr lang="ko-KR" altLang="en-US" sz="2000" dirty="0"/>
              <a:t>일</a:t>
            </a:r>
            <a:r>
              <a:rPr lang="en-US" altLang="ko-KR" sz="2000" dirty="0"/>
              <a:t>~1994</a:t>
            </a:r>
            <a:r>
              <a:rPr lang="ko-KR" altLang="en-US" sz="2000" dirty="0"/>
              <a:t>년 </a:t>
            </a:r>
            <a:r>
              <a:rPr lang="en-US" altLang="ko-KR" sz="2000" dirty="0"/>
              <a:t>6</a:t>
            </a:r>
            <a:r>
              <a:rPr lang="ko-KR" altLang="en-US" sz="2000" dirty="0"/>
              <a:t>월 </a:t>
            </a:r>
            <a:r>
              <a:rPr lang="en-US" altLang="ko-KR" sz="2000" dirty="0"/>
              <a:t>30</a:t>
            </a:r>
            <a:r>
              <a:rPr lang="ko-KR" altLang="en-US" sz="2000" dirty="0"/>
              <a:t>일에 발매된 음반은 약 </a:t>
            </a:r>
            <a:r>
              <a:rPr lang="en-US" altLang="ko-KR" sz="2000" dirty="0"/>
              <a:t>5</a:t>
            </a:r>
            <a:r>
              <a:rPr lang="ko-KR" altLang="en-US" sz="2000" dirty="0" err="1"/>
              <a:t>천개</a:t>
            </a:r>
            <a:r>
              <a:rPr lang="en-US" altLang="ko-KR" sz="2000" dirty="0"/>
              <a:t>, 56,000 </a:t>
            </a:r>
            <a:r>
              <a:rPr lang="ko-KR" altLang="en-US" sz="2000" dirty="0" err="1"/>
              <a:t>여곡</a:t>
            </a:r>
            <a:r>
              <a:rPr lang="ko-KR" altLang="en-US" sz="2000" dirty="0"/>
              <a:t> 이상으로 추정</a:t>
            </a:r>
            <a:r>
              <a:rPr lang="en-US" altLang="ko-KR" sz="2000" dirty="0"/>
              <a:t>. </a:t>
            </a:r>
            <a:r>
              <a:rPr lang="ko-KR" altLang="en-US" sz="2000" dirty="0"/>
              <a:t>경향신문과 가슴네트워크가 공동으로 기획하여 선정한 “한국 대중음악 </a:t>
            </a:r>
            <a:r>
              <a:rPr lang="en-US" altLang="ko-KR" sz="2000" dirty="0"/>
              <a:t>100</a:t>
            </a:r>
            <a:r>
              <a:rPr lang="ko-KR" altLang="en-US" sz="2000" dirty="0"/>
              <a:t>대 명반”</a:t>
            </a:r>
            <a:r>
              <a:rPr lang="ko-KR" altLang="en-US" sz="2000" dirty="0" err="1"/>
              <a:t>으로</a:t>
            </a:r>
            <a:r>
              <a:rPr lang="ko-KR" altLang="en-US" sz="2000" dirty="0"/>
              <a:t> 선정된 음반 중 </a:t>
            </a:r>
            <a:r>
              <a:rPr lang="en-US" altLang="ko-KR" sz="2000" dirty="0"/>
              <a:t>34</a:t>
            </a:r>
            <a:r>
              <a:rPr lang="ko-KR" altLang="en-US" sz="2000" dirty="0"/>
              <a:t>개</a:t>
            </a:r>
            <a:r>
              <a:rPr lang="en-US" altLang="ko-KR" sz="2000" dirty="0"/>
              <a:t>. </a:t>
            </a:r>
            <a:r>
              <a:rPr lang="ko-KR" altLang="en-US" sz="2000" dirty="0"/>
              <a:t>유재하</a:t>
            </a:r>
            <a:r>
              <a:rPr lang="en-US" altLang="ko-KR" sz="2000" dirty="0"/>
              <a:t>, </a:t>
            </a:r>
            <a:r>
              <a:rPr lang="ko-KR" altLang="en-US" sz="2000" dirty="0"/>
              <a:t>들국화</a:t>
            </a:r>
            <a:r>
              <a:rPr lang="en-US" altLang="ko-KR" sz="2000" dirty="0"/>
              <a:t>, </a:t>
            </a:r>
            <a:r>
              <a:rPr lang="ko-KR" altLang="en-US" sz="2000" dirty="0"/>
              <a:t>부활</a:t>
            </a:r>
            <a:r>
              <a:rPr lang="en-US" altLang="ko-KR" sz="2000" dirty="0"/>
              <a:t>, </a:t>
            </a:r>
            <a:r>
              <a:rPr lang="ko-KR" altLang="en-US" sz="2000" dirty="0"/>
              <a:t>동물원</a:t>
            </a:r>
            <a:r>
              <a:rPr lang="en-US" altLang="ko-KR" sz="2000" dirty="0"/>
              <a:t>, </a:t>
            </a:r>
            <a:r>
              <a:rPr lang="ko-KR" altLang="en-US" sz="2000" dirty="0"/>
              <a:t>봄여름가을겨울</a:t>
            </a:r>
            <a:r>
              <a:rPr lang="en-US" altLang="ko-KR" sz="2000" dirty="0"/>
              <a:t>, </a:t>
            </a:r>
            <a:r>
              <a:rPr lang="ko-KR" altLang="en-US" sz="2000" dirty="0"/>
              <a:t>양희은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이문세</a:t>
            </a:r>
            <a:r>
              <a:rPr lang="en-US" altLang="ko-KR" sz="2000" dirty="0"/>
              <a:t>, </a:t>
            </a:r>
            <a:r>
              <a:rPr lang="ko-KR" altLang="en-US" sz="2000" dirty="0"/>
              <a:t>서태지와 아이들</a:t>
            </a:r>
            <a:r>
              <a:rPr lang="en-US" altLang="ko-KR" sz="2000" dirty="0"/>
              <a:t>, </a:t>
            </a:r>
            <a:r>
              <a:rPr lang="ko-KR" altLang="en-US" sz="2000" dirty="0"/>
              <a:t>김광석</a:t>
            </a:r>
            <a:r>
              <a:rPr lang="en-US" altLang="ko-KR" sz="2000" dirty="0"/>
              <a:t>, </a:t>
            </a:r>
            <a:r>
              <a:rPr lang="ko-KR" altLang="en-US" sz="2000" dirty="0"/>
              <a:t>듀스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넥스트</a:t>
            </a:r>
            <a:r>
              <a:rPr lang="ko-KR" altLang="en-US" sz="2000" dirty="0"/>
              <a:t> 등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marL="288000" lvl="1" fontAlgn="base"/>
            <a:r>
              <a:rPr lang="ko-KR" altLang="en-US" sz="2000" dirty="0"/>
              <a:t>작사자나 작곡가 등 음악 저작권이 존재하지 않고 음반제작자 또는 </a:t>
            </a:r>
            <a:r>
              <a:rPr lang="ko-KR" altLang="en-US" sz="2000" dirty="0" err="1"/>
              <a:t>실연가</a:t>
            </a:r>
            <a:r>
              <a:rPr lang="en-US" altLang="ko-KR" sz="2000" dirty="0"/>
              <a:t>(</a:t>
            </a:r>
            <a:r>
              <a:rPr lang="ko-KR" altLang="en-US" sz="2000" dirty="0"/>
              <a:t>가수</a:t>
            </a:r>
            <a:r>
              <a:rPr lang="en-US" altLang="ko-KR" sz="2000" dirty="0"/>
              <a:t>, </a:t>
            </a:r>
            <a:r>
              <a:rPr lang="ko-KR" altLang="en-US" sz="2000" dirty="0"/>
              <a:t>연주자 등</a:t>
            </a:r>
            <a:r>
              <a:rPr lang="en-US" altLang="ko-KR" sz="2000" dirty="0"/>
              <a:t>)</a:t>
            </a:r>
            <a:r>
              <a:rPr lang="ko-KR" altLang="en-US" sz="2000" dirty="0"/>
              <a:t>의 권리만 존재하는 분야는 대부분 클래식 음반임</a:t>
            </a:r>
            <a:r>
              <a:rPr lang="en-US" altLang="ko-KR" sz="2000" dirty="0"/>
              <a:t>. </a:t>
            </a:r>
            <a:r>
              <a:rPr lang="ko-KR" altLang="en-US" sz="2000" dirty="0"/>
              <a:t>약 </a:t>
            </a:r>
            <a:r>
              <a:rPr lang="en-US" altLang="ko-KR" sz="2000" dirty="0"/>
              <a:t>2</a:t>
            </a:r>
            <a:r>
              <a:rPr lang="ko-KR" altLang="en-US" sz="2000" dirty="0" err="1"/>
              <a:t>천개</a:t>
            </a:r>
            <a:r>
              <a:rPr lang="ko-KR" altLang="en-US" sz="2000" dirty="0"/>
              <a:t> 정도인 것으로 추정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소멸된 저작인접권의 회복</a:t>
            </a:r>
            <a:r>
              <a:rPr lang="en-US" altLang="ko-KR" dirty="0"/>
              <a:t>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63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460432" cy="2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소급입법의 문제점</a:t>
            </a:r>
            <a:endParaRPr lang="en-US" altLang="ko-KR" dirty="0"/>
          </a:p>
          <a:p>
            <a:r>
              <a:rPr lang="ko-KR" altLang="en-US" dirty="0"/>
              <a:t>협정 제</a:t>
            </a:r>
            <a:r>
              <a:rPr lang="en-US" altLang="ko-KR" dirty="0"/>
              <a:t>18.1</a:t>
            </a:r>
            <a:r>
              <a:rPr lang="ko-KR" altLang="en-US" dirty="0"/>
              <a:t>조 제</a:t>
            </a:r>
            <a:r>
              <a:rPr lang="en-US" altLang="ko-KR" dirty="0"/>
              <a:t>10</a:t>
            </a:r>
            <a:r>
              <a:rPr lang="ko-KR" altLang="en-US" dirty="0"/>
              <a:t>항</a:t>
            </a:r>
            <a:endParaRPr lang="en-US" altLang="ko-KR" dirty="0"/>
          </a:p>
          <a:p>
            <a:pPr lvl="1"/>
            <a:r>
              <a:rPr lang="ko-KR" altLang="en-US" dirty="0"/>
              <a:t>이 협정 발효일에 이미 공공의 영역에 속하게 된 대상물에 관한 보호를 회복하도록 요구되지 아니한다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트립스</a:t>
            </a:r>
            <a:r>
              <a:rPr lang="ko-KR" altLang="en-US" dirty="0"/>
              <a:t> 협정 위반 문제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소멸된 저작인접권의 회복</a:t>
            </a:r>
            <a:r>
              <a:rPr lang="en-US" altLang="ko-KR" dirty="0"/>
              <a:t>(3)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64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3670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기술적 보호 조치</a:t>
            </a:r>
            <a:br>
              <a:rPr lang="en-US" altLang="ko-KR" dirty="0"/>
            </a:br>
            <a:r>
              <a:rPr lang="en-US" altLang="ko-KR" dirty="0"/>
              <a:t>Technological Protection Measures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65</a:t>
            </a:fld>
            <a:endParaRPr lang="ko-KR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저작자</a:t>
            </a:r>
            <a:r>
              <a:rPr lang="en-US" altLang="ko-KR" dirty="0"/>
              <a:t>, </a:t>
            </a:r>
            <a:r>
              <a:rPr lang="ko-KR" altLang="en-US" dirty="0" err="1"/>
              <a:t>실연자</a:t>
            </a:r>
            <a:r>
              <a:rPr lang="ko-KR" altLang="en-US" dirty="0"/>
              <a:t> 및 음반제작자가 자신의 권리 행사와 관련하여 사용 </a:t>
            </a:r>
            <a:r>
              <a:rPr lang="en-US" altLang="ko-KR" dirty="0"/>
              <a:t>+ </a:t>
            </a:r>
            <a:r>
              <a:rPr lang="ko-KR" altLang="en-US" dirty="0" err="1"/>
              <a:t>허락받지</a:t>
            </a:r>
            <a:r>
              <a:rPr lang="ko-KR" altLang="en-US" dirty="0"/>
              <a:t> 아니한 행위를 제한하는 효과적인 기술조치의 우회에 대한 법적 보호 제공</a:t>
            </a:r>
            <a:endParaRPr lang="en-US" altLang="ko-KR" dirty="0"/>
          </a:p>
          <a:p>
            <a:r>
              <a:rPr lang="ko-KR" altLang="en-US" dirty="0" err="1"/>
              <a:t>민형사</a:t>
            </a:r>
            <a:r>
              <a:rPr lang="ko-KR" altLang="en-US" dirty="0"/>
              <a:t> 절차</a:t>
            </a:r>
            <a:endParaRPr lang="en-US" altLang="ko-KR" dirty="0"/>
          </a:p>
          <a:p>
            <a:pPr lvl="1"/>
            <a:r>
              <a:rPr lang="ko-KR" altLang="en-US" dirty="0"/>
              <a:t>저작물에 대한 접근을 통제하는 기술조치를 우회하는 자</a:t>
            </a:r>
            <a:endParaRPr lang="en-US" altLang="ko-KR" dirty="0"/>
          </a:p>
          <a:p>
            <a:pPr lvl="1"/>
            <a:r>
              <a:rPr lang="ko-KR" altLang="en-US" dirty="0"/>
              <a:t>기술조치 우회하도록 하는 장치</a:t>
            </a:r>
            <a:r>
              <a:rPr lang="en-US" altLang="ko-KR" dirty="0"/>
              <a:t>, </a:t>
            </a:r>
            <a:r>
              <a:rPr lang="ko-KR" altLang="en-US" dirty="0"/>
              <a:t>서비스를 제공하는 자</a:t>
            </a:r>
            <a:endParaRPr lang="en-US" altLang="ko-KR" dirty="0"/>
          </a:p>
          <a:p>
            <a:r>
              <a:rPr lang="ko-KR" altLang="en-US" dirty="0"/>
              <a:t>예외</a:t>
            </a:r>
            <a:r>
              <a:rPr lang="en-US" altLang="ko-KR" dirty="0"/>
              <a:t>: </a:t>
            </a:r>
            <a:r>
              <a:rPr lang="ko-KR" altLang="en-US" dirty="0"/>
              <a:t>비영리 도서관</a:t>
            </a:r>
            <a:r>
              <a:rPr lang="en-US" altLang="ko-KR" dirty="0"/>
              <a:t>, </a:t>
            </a:r>
            <a:r>
              <a:rPr lang="ko-KR" altLang="en-US" dirty="0" err="1"/>
              <a:t>기록보존소</a:t>
            </a:r>
            <a:r>
              <a:rPr lang="en-US" altLang="ko-KR" dirty="0"/>
              <a:t>, </a:t>
            </a:r>
            <a:r>
              <a:rPr lang="ko-KR" altLang="en-US" dirty="0"/>
              <a:t>교육기관</a:t>
            </a:r>
            <a:r>
              <a:rPr lang="en-US" altLang="ko-KR" dirty="0"/>
              <a:t>, </a:t>
            </a:r>
            <a:r>
              <a:rPr lang="ko-KR" altLang="en-US" dirty="0"/>
              <a:t>공공의 비상업적 방송기관</a:t>
            </a:r>
            <a:r>
              <a:rPr lang="en-US" altLang="ko-KR" dirty="0"/>
              <a:t>, </a:t>
            </a:r>
            <a:r>
              <a:rPr lang="ko-KR" altLang="en-US" dirty="0"/>
              <a:t>프로그램 호환성 연구</a:t>
            </a:r>
            <a:r>
              <a:rPr lang="en-US" altLang="ko-KR" dirty="0"/>
              <a:t>, </a:t>
            </a:r>
            <a:r>
              <a:rPr lang="ko-KR" altLang="en-US" dirty="0"/>
              <a:t>암호 연구</a:t>
            </a:r>
            <a:r>
              <a:rPr lang="en-US" altLang="ko-KR" dirty="0"/>
              <a:t> </a:t>
            </a:r>
            <a:r>
              <a:rPr lang="ko-KR" altLang="en-US" dirty="0"/>
              <a:t>등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협정문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66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권리보호형</a:t>
            </a:r>
            <a:r>
              <a:rPr lang="ko-KR" altLang="en-US" dirty="0"/>
              <a:t> 기술조치 </a:t>
            </a:r>
            <a:r>
              <a:rPr lang="en-US" altLang="ko-KR" dirty="0">
                <a:sym typeface="Wingdings" pitchFamily="2" charset="2"/>
              </a:rPr>
              <a:t> </a:t>
            </a:r>
            <a:r>
              <a:rPr lang="ko-KR" altLang="en-US" dirty="0" err="1">
                <a:sym typeface="Wingdings" pitchFamily="2" charset="2"/>
              </a:rPr>
              <a:t>접근통제형</a:t>
            </a:r>
            <a:r>
              <a:rPr lang="ko-KR" altLang="en-US" dirty="0">
                <a:sym typeface="Wingdings" pitchFamily="2" charset="2"/>
              </a:rPr>
              <a:t> 기술조치</a:t>
            </a:r>
            <a:r>
              <a:rPr lang="en-US" altLang="ko-KR" dirty="0">
                <a:sym typeface="Wingdings" pitchFamily="2" charset="2"/>
              </a:rPr>
              <a:t>.</a:t>
            </a:r>
          </a:p>
          <a:p>
            <a:r>
              <a:rPr lang="ko-KR" altLang="en-US" dirty="0">
                <a:sym typeface="Wingdings" pitchFamily="2" charset="2"/>
              </a:rPr>
              <a:t>저작물에 대한 접근 통제는 저작권자의 권리가 아님</a:t>
            </a:r>
            <a:r>
              <a:rPr lang="en-US" altLang="ko-KR" dirty="0">
                <a:sym typeface="Wingdings" pitchFamily="2" charset="2"/>
              </a:rPr>
              <a:t>.</a:t>
            </a:r>
          </a:p>
          <a:p>
            <a:r>
              <a:rPr lang="en-US" dirty="0">
                <a:sym typeface="Wingdings" pitchFamily="2" charset="2"/>
              </a:rPr>
              <a:t>Unintended Consequences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altLang="ko-KR" dirty="0"/>
              <a:t>(1)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67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미국의 이행조치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altLang="ko-KR" dirty="0"/>
              <a:t>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68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492896"/>
            <a:ext cx="883898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3670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온라인 서비스 제공자의 </a:t>
            </a:r>
            <a:br>
              <a:rPr lang="en-US" altLang="ko-KR" dirty="0"/>
            </a:br>
            <a:r>
              <a:rPr lang="ko-KR" altLang="en-US" dirty="0"/>
              <a:t>책임 및 책임제한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69</a:t>
            </a:fld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상표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883390"/>
            <a:ext cx="2483558" cy="571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2776"/>
            <a:ext cx="5194920" cy="4968552"/>
          </a:xfrm>
        </p:spPr>
        <p:txBody>
          <a:bodyPr/>
          <a:lstStyle/>
          <a:p>
            <a:pPr marL="0" lvl="1" indent="0"/>
            <a:endParaRPr lang="en-US" altLang="ko-KR" dirty="0"/>
          </a:p>
          <a:p>
            <a:pPr marL="0" lvl="1" indent="0"/>
            <a:endParaRPr lang="en-US" altLang="ko-KR" dirty="0"/>
          </a:p>
          <a:p>
            <a:pPr marL="0" lvl="1" indent="0"/>
            <a:r>
              <a:rPr lang="ko-KR" altLang="en-US" dirty="0"/>
              <a:t>타인의</a:t>
            </a:r>
            <a:r>
              <a:rPr lang="en-US" dirty="0"/>
              <a:t> </a:t>
            </a:r>
            <a:r>
              <a:rPr lang="ko-KR" altLang="en-US" dirty="0"/>
              <a:t>상품</a:t>
            </a:r>
            <a:r>
              <a:rPr lang="en-US" altLang="ko-KR" dirty="0"/>
              <a:t>/</a:t>
            </a:r>
            <a:r>
              <a:rPr lang="ko-KR" altLang="en-US" dirty="0"/>
              <a:t>서비스와 구별하기 위해 사용하는 표지</a:t>
            </a:r>
            <a:r>
              <a:rPr lang="en-US" altLang="ko-KR" dirty="0"/>
              <a:t>(mark)</a:t>
            </a:r>
          </a:p>
          <a:p>
            <a:pPr marL="0" lvl="1" indent="0"/>
            <a:r>
              <a:rPr lang="ko-KR" altLang="en-US" dirty="0"/>
              <a:t>회사 명칭</a:t>
            </a:r>
            <a:r>
              <a:rPr lang="en-US" altLang="ko-KR" dirty="0"/>
              <a:t>(Apple, </a:t>
            </a:r>
            <a:r>
              <a:rPr lang="ko-KR" altLang="en-US" dirty="0"/>
              <a:t>삼성전자</a:t>
            </a:r>
            <a:r>
              <a:rPr lang="en-US" altLang="ko-KR" dirty="0"/>
              <a:t>)</a:t>
            </a:r>
          </a:p>
          <a:p>
            <a:pPr marL="0" lvl="1" indent="0"/>
            <a:r>
              <a:rPr lang="ko-KR" altLang="en-US" dirty="0"/>
              <a:t>제품 이름</a:t>
            </a:r>
            <a:r>
              <a:rPr lang="en-US" altLang="ko-KR" dirty="0"/>
              <a:t>(</a:t>
            </a:r>
            <a:r>
              <a:rPr lang="en-US" altLang="ko-KR" dirty="0" err="1"/>
              <a:t>iPhone</a:t>
            </a:r>
            <a:r>
              <a:rPr lang="en-US" altLang="ko-KR" dirty="0"/>
              <a:t>, Galaxy)</a:t>
            </a:r>
            <a:endParaRPr lang="en-GB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OSP</a:t>
            </a:r>
            <a:r>
              <a:rPr lang="ko-KR" altLang="en-US" dirty="0"/>
              <a:t>를 </a:t>
            </a:r>
            <a:r>
              <a:rPr lang="en-US" altLang="ko-KR" dirty="0"/>
              <a:t>4</a:t>
            </a:r>
            <a:r>
              <a:rPr lang="ko-KR" altLang="en-US" dirty="0"/>
              <a:t>개 유형으로 구분</a:t>
            </a:r>
            <a:endParaRPr lang="en-US" altLang="ko-KR" dirty="0"/>
          </a:p>
          <a:p>
            <a:pPr marL="971550" lvl="1" indent="-514350">
              <a:buClr>
                <a:schemeClr val="tx1"/>
              </a:buClr>
              <a:buFont typeface="+mj-lt"/>
              <a:buAutoNum type="arabicParenR"/>
            </a:pPr>
            <a:r>
              <a:rPr lang="ko-KR" altLang="en-US" dirty="0">
                <a:solidFill>
                  <a:srgbClr val="C00000"/>
                </a:solidFill>
              </a:rPr>
              <a:t>단순 도관</a:t>
            </a:r>
            <a:r>
              <a:rPr lang="en-US" altLang="ko-KR" dirty="0"/>
              <a:t>(Transitory Digital Network Communications): </a:t>
            </a:r>
            <a:r>
              <a:rPr lang="ko-KR" altLang="en-US" dirty="0"/>
              <a:t>내용의 </a:t>
            </a:r>
            <a:r>
              <a:rPr lang="ko-KR" altLang="en-US" dirty="0" err="1"/>
              <a:t>수정없이</a:t>
            </a:r>
            <a:r>
              <a:rPr lang="ko-KR" altLang="en-US" dirty="0"/>
              <a:t> 자료를 전송</a:t>
            </a:r>
            <a:r>
              <a:rPr lang="en-US" altLang="ko-KR" dirty="0"/>
              <a:t>, </a:t>
            </a:r>
            <a:r>
              <a:rPr lang="ko-KR" altLang="en-US" dirty="0" err="1"/>
              <a:t>라우팅</a:t>
            </a:r>
            <a:r>
              <a:rPr lang="ko-KR" altLang="en-US" dirty="0"/>
              <a:t> 또는 접속을 제공하거나</a:t>
            </a:r>
            <a:r>
              <a:rPr lang="en-US" altLang="ko-KR" dirty="0"/>
              <a:t>, </a:t>
            </a:r>
            <a:r>
              <a:rPr lang="ko-KR" altLang="en-US" dirty="0"/>
              <a:t>그 과정에서 그러한 자료를 중개적이고</a:t>
            </a:r>
            <a:r>
              <a:rPr lang="en-US" altLang="ko-KR" dirty="0"/>
              <a:t> </a:t>
            </a:r>
            <a:r>
              <a:rPr lang="ko-KR" altLang="en-US" dirty="0"/>
              <a:t>일시적으로 저장</a:t>
            </a:r>
            <a:r>
              <a:rPr lang="en-US" altLang="ko-KR" dirty="0"/>
              <a:t>.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rabicParenR"/>
            </a:pPr>
            <a:r>
              <a:rPr lang="ko-KR" altLang="en-US" dirty="0">
                <a:solidFill>
                  <a:srgbClr val="C00000"/>
                </a:solidFill>
              </a:rPr>
              <a:t>시스템 </a:t>
            </a:r>
            <a:r>
              <a:rPr lang="ko-KR" altLang="en-US" dirty="0" err="1">
                <a:solidFill>
                  <a:srgbClr val="C00000"/>
                </a:solidFill>
              </a:rPr>
              <a:t>캐싱</a:t>
            </a:r>
            <a:r>
              <a:rPr lang="en-US" altLang="ko-KR" dirty="0"/>
              <a:t>: </a:t>
            </a:r>
            <a:r>
              <a:rPr lang="ko-KR" altLang="en-US" dirty="0"/>
              <a:t>자동적인 처리를 통하여 수행되는 </a:t>
            </a:r>
            <a:r>
              <a:rPr lang="ko-KR" altLang="en-US" dirty="0" err="1"/>
              <a:t>캐싱</a:t>
            </a:r>
            <a:r>
              <a:rPr lang="en-US" altLang="ko-KR" dirty="0"/>
              <a:t>.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rabicParenR"/>
            </a:pPr>
            <a:r>
              <a:rPr lang="ko-KR" altLang="en-US" dirty="0">
                <a:solidFill>
                  <a:srgbClr val="C00000"/>
                </a:solidFill>
              </a:rPr>
              <a:t>정보 저장</a:t>
            </a:r>
            <a:r>
              <a:rPr lang="en-US" altLang="ko-KR" dirty="0"/>
              <a:t>: OSP</a:t>
            </a:r>
            <a:r>
              <a:rPr lang="ko-KR" altLang="en-US" dirty="0"/>
              <a:t>에 의하여 또는 </a:t>
            </a:r>
            <a:r>
              <a:rPr lang="en-US" altLang="ko-KR" dirty="0"/>
              <a:t>OSP</a:t>
            </a:r>
            <a:r>
              <a:rPr lang="ko-KR" altLang="en-US" dirty="0"/>
              <a:t>를 위하여 통제되거나 운용되는 시스템 또는 네트워크에 존재하는 자료의 이용자의 지시에 따른 저장</a:t>
            </a:r>
            <a:r>
              <a:rPr lang="en-US" altLang="ko-KR" dirty="0"/>
              <a:t>.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rabicParenR"/>
            </a:pPr>
            <a:r>
              <a:rPr lang="ko-KR" altLang="en-US" dirty="0">
                <a:solidFill>
                  <a:srgbClr val="C00000"/>
                </a:solidFill>
              </a:rPr>
              <a:t>정보 검색 도구</a:t>
            </a:r>
            <a:r>
              <a:rPr lang="en-US" altLang="ko-KR" dirty="0"/>
              <a:t>: </a:t>
            </a:r>
            <a:r>
              <a:rPr lang="ko-KR" altLang="en-US" dirty="0"/>
              <a:t>하이퍼링크 및 </a:t>
            </a:r>
            <a:r>
              <a:rPr lang="ko-KR" altLang="en-US" dirty="0" err="1"/>
              <a:t>디렉토리를</a:t>
            </a:r>
            <a:r>
              <a:rPr lang="ko-KR" altLang="en-US" dirty="0"/>
              <a:t> 포함한 정보검색도구를 이용함으로써 이용자를 온라인 상의 장소에 소개하거나 연결</a:t>
            </a:r>
            <a:r>
              <a:rPr lang="en-US" altLang="ko-KR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협정문</a:t>
            </a:r>
            <a:r>
              <a:rPr lang="en-US" altLang="ko-KR" dirty="0"/>
              <a:t>(1)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70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/>
              <a:t>면책 요건</a:t>
            </a:r>
            <a:endParaRPr lang="en-US" altLang="ko-KR" dirty="0"/>
          </a:p>
          <a:p>
            <a:pPr lvl="1"/>
            <a:r>
              <a:rPr lang="ko-KR" altLang="en-US" dirty="0"/>
              <a:t>공통</a:t>
            </a:r>
            <a:r>
              <a:rPr lang="en-US" altLang="ko-KR" dirty="0"/>
              <a:t>: </a:t>
            </a:r>
            <a:r>
              <a:rPr lang="ko-KR" altLang="en-US" dirty="0"/>
              <a:t>상습 침해자 계정 해지 정책을 이행할 것</a:t>
            </a:r>
            <a:r>
              <a:rPr lang="en-US" altLang="ko-KR" dirty="0"/>
              <a:t>, </a:t>
            </a:r>
            <a:r>
              <a:rPr lang="ko-KR" altLang="en-US" dirty="0"/>
              <a:t>저작권 보호를 위한 표준 기술조치를 수용하고 방해하지 않을 것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시스템 </a:t>
            </a:r>
            <a:r>
              <a:rPr lang="ko-KR" altLang="en-US" dirty="0" err="1"/>
              <a:t>캐싱</a:t>
            </a:r>
            <a:r>
              <a:rPr lang="en-US" altLang="ko-KR" dirty="0"/>
              <a:t>: </a:t>
            </a:r>
            <a:r>
              <a:rPr lang="ko-KR" altLang="en-US" dirty="0"/>
              <a:t>산업표준 규칙 준수</a:t>
            </a:r>
            <a:r>
              <a:rPr lang="en-US" altLang="ko-KR" dirty="0"/>
              <a:t>, </a:t>
            </a:r>
            <a:r>
              <a:rPr lang="ko-KR" altLang="en-US" dirty="0"/>
              <a:t>통보</a:t>
            </a:r>
            <a:r>
              <a:rPr lang="en-US" altLang="ko-KR" dirty="0"/>
              <a:t>-</a:t>
            </a:r>
            <a:r>
              <a:rPr lang="ko-KR" altLang="en-US" dirty="0"/>
              <a:t>제거</a:t>
            </a:r>
            <a:endParaRPr lang="en-US" altLang="ko-KR" dirty="0"/>
          </a:p>
          <a:p>
            <a:pPr lvl="1"/>
            <a:r>
              <a:rPr lang="ko-KR" altLang="en-US" dirty="0"/>
              <a:t>정보 저장</a:t>
            </a:r>
            <a:r>
              <a:rPr lang="en-US" altLang="ko-KR" dirty="0"/>
              <a:t>: </a:t>
            </a:r>
            <a:r>
              <a:rPr lang="ko-KR" altLang="en-US" dirty="0"/>
              <a:t>통제능력 </a:t>
            </a:r>
            <a:r>
              <a:rPr lang="en-US" altLang="ko-KR" dirty="0"/>
              <a:t>O, </a:t>
            </a:r>
            <a:r>
              <a:rPr lang="ko-KR" altLang="en-US" dirty="0"/>
              <a:t>금전적 혜택 </a:t>
            </a:r>
            <a:r>
              <a:rPr lang="en-US" altLang="ko-KR" dirty="0"/>
              <a:t>X, </a:t>
            </a:r>
            <a:r>
              <a:rPr lang="ko-KR" altLang="en-US" dirty="0"/>
              <a:t>통보</a:t>
            </a:r>
            <a:r>
              <a:rPr lang="en-US" altLang="ko-KR" dirty="0"/>
              <a:t>-</a:t>
            </a:r>
            <a:r>
              <a:rPr lang="ko-KR" altLang="en-US" dirty="0"/>
              <a:t>제거</a:t>
            </a:r>
            <a:endParaRPr lang="en-US" altLang="ko-KR" dirty="0"/>
          </a:p>
          <a:p>
            <a:pPr lvl="1"/>
            <a:r>
              <a:rPr lang="ko-KR" altLang="en-US" dirty="0"/>
              <a:t>정보 검색 도구</a:t>
            </a:r>
            <a:r>
              <a:rPr lang="en-US" altLang="ko-KR" dirty="0"/>
              <a:t>: </a:t>
            </a:r>
            <a:r>
              <a:rPr lang="ko-KR" altLang="en-US" dirty="0"/>
              <a:t>상동</a:t>
            </a:r>
            <a:endParaRPr lang="en-US" altLang="ko-KR" dirty="0"/>
          </a:p>
          <a:p>
            <a:r>
              <a:rPr lang="ko-KR" altLang="en-US" dirty="0"/>
              <a:t>면책의 범위</a:t>
            </a:r>
            <a:endParaRPr lang="en-US" altLang="ko-KR" dirty="0"/>
          </a:p>
          <a:p>
            <a:pPr lvl="1"/>
            <a:r>
              <a:rPr lang="ko-KR" altLang="en-US" dirty="0"/>
              <a:t>필요적 면책</a:t>
            </a:r>
            <a:endParaRPr lang="en-US" altLang="ko-KR" dirty="0"/>
          </a:p>
          <a:p>
            <a:pPr lvl="1"/>
            <a:r>
              <a:rPr lang="ko-KR" altLang="en-US" dirty="0"/>
              <a:t>손해배상은 제외</a:t>
            </a:r>
            <a:r>
              <a:rPr lang="en-US" altLang="ko-KR" dirty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협정문</a:t>
            </a:r>
            <a:r>
              <a:rPr lang="en-US" altLang="ko-KR" dirty="0"/>
              <a:t>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71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OSP</a:t>
            </a:r>
            <a:r>
              <a:rPr lang="ko-KR" altLang="en-US" dirty="0"/>
              <a:t>를 상대로 한 법원의 명령</a:t>
            </a:r>
            <a:endParaRPr lang="en-US" altLang="ko-KR" dirty="0"/>
          </a:p>
          <a:p>
            <a:pPr lvl="1"/>
            <a:r>
              <a:rPr lang="ko-KR" altLang="en-US" dirty="0"/>
              <a:t>단순 도관</a:t>
            </a:r>
            <a:r>
              <a:rPr lang="en-US" altLang="ko-KR" dirty="0"/>
              <a:t>: </a:t>
            </a:r>
            <a:r>
              <a:rPr lang="ko-KR" altLang="en-US" dirty="0"/>
              <a:t>특정 계정의 해지</a:t>
            </a:r>
            <a:r>
              <a:rPr lang="en-US" altLang="ko-KR" dirty="0"/>
              <a:t>, </a:t>
            </a:r>
            <a:r>
              <a:rPr lang="ko-KR" altLang="en-US" dirty="0"/>
              <a:t>특정 국외 사이트에 대한 접근 차단</a:t>
            </a:r>
            <a:endParaRPr lang="en-US" altLang="ko-KR" dirty="0"/>
          </a:p>
          <a:p>
            <a:pPr lvl="1"/>
            <a:r>
              <a:rPr lang="ko-KR" altLang="en-US" dirty="0"/>
              <a:t>나머지 </a:t>
            </a:r>
            <a:r>
              <a:rPr lang="en-US" altLang="ko-KR" dirty="0"/>
              <a:t>OSP: </a:t>
            </a:r>
            <a:r>
              <a:rPr lang="ko-KR" altLang="en-US" dirty="0"/>
              <a:t>침해 자료의 제거 또는 이에 대한 접근 무력화</a:t>
            </a:r>
            <a:r>
              <a:rPr lang="en-US" altLang="ko-KR" dirty="0"/>
              <a:t>, </a:t>
            </a:r>
            <a:r>
              <a:rPr lang="ko-KR" altLang="en-US" dirty="0"/>
              <a:t>특정 계정의 해지</a:t>
            </a:r>
            <a:r>
              <a:rPr lang="en-US" altLang="ko-KR" dirty="0"/>
              <a:t>, </a:t>
            </a:r>
            <a:r>
              <a:rPr lang="ko-KR" altLang="en-US" dirty="0"/>
              <a:t>그 밖의 구제</a:t>
            </a:r>
            <a:r>
              <a:rPr lang="en-US" altLang="ko-KR" dirty="0"/>
              <a:t>(</a:t>
            </a:r>
            <a:r>
              <a:rPr lang="ko-KR" altLang="en-US" dirty="0"/>
              <a:t>효과가 비슷한 여러 구제 중 </a:t>
            </a:r>
            <a:r>
              <a:rPr lang="en-US" altLang="ko-KR" dirty="0"/>
              <a:t>OSP</a:t>
            </a:r>
            <a:r>
              <a:rPr lang="ko-KR" altLang="en-US" dirty="0"/>
              <a:t>에게 부담이 가장 적은 조치</a:t>
            </a:r>
            <a:r>
              <a:rPr lang="en-US" altLang="ko-KR" dirty="0"/>
              <a:t>)</a:t>
            </a:r>
          </a:p>
          <a:p>
            <a:pPr lvl="1"/>
            <a:r>
              <a:rPr lang="en-US" dirty="0"/>
              <a:t>OSP</a:t>
            </a:r>
            <a:r>
              <a:rPr lang="ko-KR" altLang="en-US" dirty="0"/>
              <a:t>에 대한 상대적인 부담</a:t>
            </a:r>
            <a:r>
              <a:rPr lang="en-US" altLang="ko-KR" dirty="0"/>
              <a:t>, </a:t>
            </a:r>
            <a:r>
              <a:rPr lang="ko-KR" altLang="en-US" dirty="0"/>
              <a:t>저작권자에 대한 피해</a:t>
            </a:r>
            <a:r>
              <a:rPr lang="en-US" altLang="ko-KR" dirty="0"/>
              <a:t>, </a:t>
            </a:r>
            <a:r>
              <a:rPr lang="ko-KR" altLang="en-US" dirty="0"/>
              <a:t>기술적 실행가능성과 구제의 실효성</a:t>
            </a:r>
            <a:r>
              <a:rPr lang="en-US" altLang="ko-KR" dirty="0"/>
              <a:t>, </a:t>
            </a:r>
            <a:r>
              <a:rPr lang="ko-KR" altLang="en-US" dirty="0"/>
              <a:t>부담이 적은 다른 집행방법이 존재하는지 여부를 고려해야 함</a:t>
            </a:r>
            <a:r>
              <a:rPr lang="en-US" altLang="ko-KR" dirty="0"/>
              <a:t>.</a:t>
            </a:r>
          </a:p>
          <a:p>
            <a:pPr lvl="1"/>
            <a:r>
              <a:rPr lang="en-US" dirty="0"/>
              <a:t>OSP</a:t>
            </a:r>
            <a:r>
              <a:rPr lang="ko-KR" altLang="en-US" dirty="0"/>
              <a:t>가 사법당국에 출두할 기회를 반드시 주어야 함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협정문</a:t>
            </a:r>
            <a:r>
              <a:rPr lang="en-US" altLang="ko-KR" dirty="0"/>
              <a:t>(3)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72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통보</a:t>
            </a:r>
            <a:r>
              <a:rPr lang="en-US" altLang="ko-KR" dirty="0"/>
              <a:t>-</a:t>
            </a:r>
            <a:r>
              <a:rPr lang="ko-KR" altLang="en-US" dirty="0"/>
              <a:t>제거 방식의 고착화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이용자 계정 해지의 의무화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필요적 면책 규정을 도입하면서</a:t>
            </a:r>
            <a:r>
              <a:rPr lang="en-US" altLang="ko-KR" dirty="0"/>
              <a:t>, </a:t>
            </a:r>
            <a:r>
              <a:rPr lang="ko-KR" altLang="en-US" dirty="0"/>
              <a:t>특수한 유형의 </a:t>
            </a:r>
            <a:r>
              <a:rPr lang="en-US" altLang="ko-KR" dirty="0"/>
              <a:t>OSP </a:t>
            </a:r>
            <a:r>
              <a:rPr lang="ko-KR" altLang="en-US" dirty="0"/>
              <a:t>책임 규정</a:t>
            </a:r>
            <a:r>
              <a:rPr lang="en-US" altLang="ko-KR" dirty="0"/>
              <a:t>(</a:t>
            </a:r>
            <a:r>
              <a:rPr lang="ko-KR" altLang="en-US" dirty="0"/>
              <a:t>저작권법 제</a:t>
            </a:r>
            <a:r>
              <a:rPr lang="en-US" altLang="ko-KR" dirty="0"/>
              <a:t>104</a:t>
            </a:r>
            <a:r>
              <a:rPr lang="ko-KR" altLang="en-US" dirty="0"/>
              <a:t>조</a:t>
            </a:r>
            <a:r>
              <a:rPr lang="en-US" altLang="ko-KR" dirty="0"/>
              <a:t>)</a:t>
            </a:r>
            <a:r>
              <a:rPr lang="ko-KR" altLang="en-US" dirty="0"/>
              <a:t>은 유지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73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36704"/>
          </a:xfrm>
        </p:spPr>
        <p:txBody>
          <a:bodyPr/>
          <a:lstStyle/>
          <a:p>
            <a:pPr algn="ctr"/>
            <a:r>
              <a:rPr lang="ko-KR" altLang="en-US" dirty="0"/>
              <a:t>위성</a:t>
            </a:r>
            <a:r>
              <a:rPr lang="en-US" altLang="ko-KR" dirty="0"/>
              <a:t>·</a:t>
            </a:r>
            <a:r>
              <a:rPr lang="ko-KR" altLang="en-US" dirty="0"/>
              <a:t>케이블 방송 신호의 보호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74</a:t>
            </a:fld>
            <a:endParaRPr lang="ko-KR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보호대상</a:t>
            </a:r>
            <a:r>
              <a:rPr lang="en-US" altLang="ko-KR" dirty="0"/>
              <a:t>: </a:t>
            </a:r>
            <a:r>
              <a:rPr lang="ko-KR" altLang="en-US" dirty="0"/>
              <a:t>암호화된 방송 신호</a:t>
            </a:r>
            <a:r>
              <a:rPr lang="en-US" altLang="ko-KR" dirty="0"/>
              <a:t>(</a:t>
            </a:r>
            <a:r>
              <a:rPr lang="ko-KR" altLang="en-US" dirty="0"/>
              <a:t>위성 또는 케이블 신호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보호방식</a:t>
            </a:r>
            <a:r>
              <a:rPr lang="en-US" altLang="ko-KR" dirty="0"/>
              <a:t>: </a:t>
            </a:r>
            <a:r>
              <a:rPr lang="ko-KR" altLang="en-US" dirty="0"/>
              <a:t>형사처벌</a:t>
            </a:r>
            <a:r>
              <a:rPr lang="en-US" altLang="ko-KR" dirty="0"/>
              <a:t>+</a:t>
            </a:r>
            <a:r>
              <a:rPr lang="ko-KR" altLang="en-US" dirty="0"/>
              <a:t>민사</a:t>
            </a:r>
            <a:endParaRPr lang="en-US" altLang="ko-KR" dirty="0"/>
          </a:p>
          <a:p>
            <a:pPr lvl="1"/>
            <a:r>
              <a:rPr lang="ko-KR" altLang="en-US" dirty="0"/>
              <a:t>위성</a:t>
            </a:r>
            <a:r>
              <a:rPr lang="en-US" altLang="ko-KR" dirty="0"/>
              <a:t>/</a:t>
            </a:r>
            <a:r>
              <a:rPr lang="ko-KR" altLang="en-US" dirty="0"/>
              <a:t>케이블 방송 신호의 무단 해독에 주로 도움이 되는 장치를 제조</a:t>
            </a:r>
            <a:r>
              <a:rPr lang="en-US" altLang="ko-KR" dirty="0"/>
              <a:t>, </a:t>
            </a:r>
            <a:r>
              <a:rPr lang="ko-KR" altLang="en-US" dirty="0"/>
              <a:t>조립</a:t>
            </a:r>
            <a:r>
              <a:rPr lang="en-US" altLang="ko-KR" dirty="0"/>
              <a:t>, </a:t>
            </a:r>
            <a:r>
              <a:rPr lang="ko-KR" altLang="en-US" dirty="0"/>
              <a:t>변경</a:t>
            </a:r>
            <a:r>
              <a:rPr lang="en-US" altLang="ko-KR" dirty="0"/>
              <a:t>, </a:t>
            </a:r>
            <a:r>
              <a:rPr lang="ko-KR" altLang="en-US" dirty="0"/>
              <a:t>수입</a:t>
            </a:r>
            <a:r>
              <a:rPr lang="en-US" altLang="ko-KR" dirty="0"/>
              <a:t>, </a:t>
            </a:r>
            <a:r>
              <a:rPr lang="ko-KR" altLang="en-US" dirty="0"/>
              <a:t>수출</a:t>
            </a:r>
            <a:r>
              <a:rPr lang="en-US" altLang="ko-KR" dirty="0"/>
              <a:t>, </a:t>
            </a:r>
            <a:r>
              <a:rPr lang="ko-KR" altLang="en-US" dirty="0"/>
              <a:t>판매</a:t>
            </a:r>
            <a:r>
              <a:rPr lang="en-US" altLang="ko-KR" dirty="0"/>
              <a:t>, </a:t>
            </a:r>
            <a:r>
              <a:rPr lang="ko-KR" altLang="en-US" dirty="0"/>
              <a:t>리스 또는 달리 배포하는 행위</a:t>
            </a:r>
            <a:r>
              <a:rPr lang="en-US" altLang="ko-KR" dirty="0"/>
              <a:t>(</a:t>
            </a:r>
            <a:r>
              <a:rPr lang="ko-KR" altLang="en-US" dirty="0"/>
              <a:t>개정 저작권법</a:t>
            </a:r>
            <a:r>
              <a:rPr lang="en-US" altLang="ko-KR" dirty="0"/>
              <a:t>: 3</a:t>
            </a:r>
            <a:r>
              <a:rPr lang="ko-KR" altLang="en-US" dirty="0"/>
              <a:t>년</a:t>
            </a:r>
            <a:r>
              <a:rPr lang="en-US" altLang="ko-KR" dirty="0"/>
              <a:t>/3</a:t>
            </a:r>
            <a:r>
              <a:rPr lang="ko-KR" altLang="en-US" dirty="0" err="1"/>
              <a:t>천만원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무단 해독된 것을 알면서 고의로 수신하여 사용하거나 </a:t>
            </a:r>
            <a:r>
              <a:rPr lang="ko-KR" altLang="en-US" dirty="0" err="1"/>
              <a:t>재배포하는</a:t>
            </a:r>
            <a:r>
              <a:rPr lang="ko-KR" altLang="en-US" dirty="0"/>
              <a:t> 행위</a:t>
            </a:r>
            <a:r>
              <a:rPr lang="en-US" altLang="ko-KR" dirty="0"/>
              <a:t>(1</a:t>
            </a:r>
            <a:r>
              <a:rPr lang="ko-KR" altLang="en-US" dirty="0"/>
              <a:t>년</a:t>
            </a:r>
            <a:r>
              <a:rPr lang="en-US" altLang="ko-KR" dirty="0"/>
              <a:t>/1</a:t>
            </a:r>
            <a:r>
              <a:rPr lang="ko-KR" altLang="en-US" dirty="0" err="1"/>
              <a:t>천만원</a:t>
            </a:r>
            <a:r>
              <a:rPr lang="en-US" altLang="ko-KR" dirty="0"/>
              <a:t>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협정문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75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위성 방송이나 유선 방송의 가입자 서비스는 가입자에게만 암호화된 방송 신호를 </a:t>
            </a:r>
            <a:r>
              <a:rPr lang="ko-KR" altLang="en-US" dirty="0" err="1"/>
              <a:t>복호화하여</a:t>
            </a:r>
            <a:r>
              <a:rPr lang="ko-KR" altLang="en-US" dirty="0"/>
              <a:t> 시청 또는 청취할 수 있도록 하고 있는바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암호화된 방송 신호의 보호를 통하여 건전한 시청 질서 확립 및 방송사의 투자 보호에 기여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정부 설명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76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방송 신호 그 자체는 암호화되었다고 하더라도 저작물이 아님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기술적 보호조치의 문제로 접근하면 충분함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무단 </a:t>
            </a:r>
            <a:r>
              <a:rPr lang="ko-KR" altLang="en-US" dirty="0" err="1"/>
              <a:t>복호된</a:t>
            </a:r>
            <a:r>
              <a:rPr lang="ko-KR" altLang="en-US" dirty="0"/>
              <a:t> 방송 신호를 시청하는 개인을 형사 처벌하는 것은 과잉 형벌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저작물의 경우에도 </a:t>
            </a:r>
            <a:r>
              <a:rPr lang="ko-KR" altLang="en-US" dirty="0" err="1"/>
              <a:t>사적이용을</a:t>
            </a:r>
            <a:r>
              <a:rPr lang="ko-KR" altLang="en-US" dirty="0"/>
              <a:t> 위한 복제에 대해서는 권리가 제한되는 점과 불균형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77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36704"/>
          </a:xfrm>
        </p:spPr>
        <p:txBody>
          <a:bodyPr/>
          <a:lstStyle/>
          <a:p>
            <a:pPr algn="ctr"/>
            <a:r>
              <a:rPr lang="ko-KR" altLang="en-US"/>
              <a:t>형사 처벌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78</a:t>
            </a:fld>
            <a:endParaRPr lang="ko-KR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최소한 상업적 규모의 고의적인 상표 위조 또는 저작</a:t>
            </a:r>
            <a:r>
              <a:rPr lang="en-US" altLang="ko-KR" dirty="0"/>
              <a:t>/</a:t>
            </a:r>
            <a:r>
              <a:rPr lang="ko-KR" altLang="en-US" dirty="0" err="1"/>
              <a:t>인접권</a:t>
            </a:r>
            <a:r>
              <a:rPr lang="ko-KR" altLang="en-US" dirty="0"/>
              <a:t> 침해</a:t>
            </a:r>
            <a:endParaRPr lang="en-US" altLang="ko-KR" dirty="0"/>
          </a:p>
          <a:p>
            <a:r>
              <a:rPr lang="ko-KR" altLang="en-US" dirty="0"/>
              <a:t>상업적 규모</a:t>
            </a:r>
            <a:endParaRPr lang="en-US" altLang="ko-KR" dirty="0"/>
          </a:p>
          <a:p>
            <a:pPr lvl="1"/>
            <a:r>
              <a:rPr lang="ko-KR" altLang="en-US" dirty="0"/>
              <a:t>직접적 또는 간접적인 금전적 이득의 동기가 없는 중대한 고의적인 저작</a:t>
            </a:r>
            <a:r>
              <a:rPr lang="en-US" altLang="ko-KR" dirty="0"/>
              <a:t>/</a:t>
            </a:r>
            <a:r>
              <a:rPr lang="ko-KR" altLang="en-US" dirty="0" err="1"/>
              <a:t>인접권</a:t>
            </a:r>
            <a:r>
              <a:rPr lang="ko-KR" altLang="en-US" dirty="0"/>
              <a:t> 침해</a:t>
            </a:r>
            <a:endParaRPr lang="en-US" altLang="ko-KR" dirty="0"/>
          </a:p>
          <a:p>
            <a:pPr lvl="1"/>
            <a:r>
              <a:rPr lang="ko-KR" altLang="en-US" dirty="0"/>
              <a:t>상업적 이익 또는 사적인 금전적 이득을 목적으로 하는 고의적인 침해</a:t>
            </a:r>
            <a:endParaRPr lang="en-US" altLang="ko-KR" dirty="0"/>
          </a:p>
          <a:p>
            <a:r>
              <a:rPr lang="ko-KR" altLang="en-US" dirty="0"/>
              <a:t>금전적 이득</a:t>
            </a:r>
            <a:endParaRPr lang="en-US" altLang="ko-KR" dirty="0"/>
          </a:p>
          <a:p>
            <a:pPr lvl="1"/>
            <a:r>
              <a:rPr lang="ko-KR" altLang="en-US" dirty="0"/>
              <a:t>가치를 지닌 그 어떤 것의 수령 또는 기대를 포함</a:t>
            </a:r>
            <a:endParaRPr lang="en-US" altLang="ko-K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협정문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79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디자인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7" y="1853406"/>
            <a:ext cx="71342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상업적 규모</a:t>
            </a:r>
            <a:r>
              <a:rPr lang="en-US" altLang="ko-KR" dirty="0"/>
              <a:t>?</a:t>
            </a:r>
          </a:p>
          <a:p>
            <a:pPr lvl="1"/>
            <a:r>
              <a:rPr lang="en-US" altLang="ko-KR" dirty="0"/>
              <a:t>‘</a:t>
            </a:r>
            <a:r>
              <a:rPr lang="ko-KR" altLang="en-US" dirty="0"/>
              <a:t>가치를 지닌 어떤 것의 기대</a:t>
            </a:r>
            <a:r>
              <a:rPr lang="en-US" altLang="ko-KR" dirty="0"/>
              <a:t>’</a:t>
            </a:r>
          </a:p>
          <a:p>
            <a:pPr lvl="1"/>
            <a:r>
              <a:rPr lang="ko-KR" altLang="en-US" dirty="0"/>
              <a:t>음악 파일 하나를 </a:t>
            </a:r>
            <a:r>
              <a:rPr lang="ko-KR" altLang="en-US" dirty="0" err="1"/>
              <a:t>다운로드할</a:t>
            </a:r>
            <a:r>
              <a:rPr lang="ko-KR" altLang="en-US" dirty="0"/>
              <a:t> 경우 해당 음악 파일이 수록된 음반을 구입하여 얻는 가치의 기대에 해당하는 금전적 이득을 목적으로 한 행위로 볼 수 있음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altLang="ko-KR" dirty="0"/>
              <a:t>(1)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80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dirty="0"/>
              <a:t>(2)</a:t>
            </a:r>
            <a:endParaRPr lang="en-GB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B055-CEC6-4B2D-B2C0-FB3002A525DD}" type="datetime1">
              <a:rPr lang="en-GB" smtClean="0"/>
              <a:pPr/>
              <a:t>08/01/2023</a:t>
            </a:fld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EFE-B14C-4156-B05F-DE3DF88AE94C}" type="slidenum">
              <a:rPr lang="en-GB" smtClean="0"/>
              <a:pPr/>
              <a:t>81</a:t>
            </a:fld>
            <a:endParaRPr lang="en-GB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dirty="0"/>
              <a:t>(3)</a:t>
            </a:r>
            <a:endParaRPr lang="en-GB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3E2-A072-42A7-8562-07956887A6A6}" type="datetime1">
              <a:rPr lang="en-GB" smtClean="0"/>
              <a:pPr/>
              <a:t>08/01/2023</a:t>
            </a:fld>
            <a:endParaRPr lang="en-GB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EFE-B14C-4156-B05F-DE3DF88AE94C}" type="slidenum">
              <a:rPr lang="en-GB" smtClean="0"/>
              <a:pPr/>
              <a:t>82</a:t>
            </a:fld>
            <a:endParaRPr lang="en-GB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dirty="0"/>
              <a:t>(4)</a:t>
            </a:r>
            <a:endParaRPr lang="en-GB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90B7-D18D-4504-8BF7-7BF74ABCCC8D}" type="datetime1">
              <a:rPr lang="en-GB" smtClean="0"/>
              <a:pPr/>
              <a:t>08/01/2023</a:t>
            </a:fld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EFE-B14C-4156-B05F-DE3DF88AE94C}" type="slidenum">
              <a:rPr lang="en-GB" smtClean="0"/>
              <a:pPr/>
              <a:t>83</a:t>
            </a:fld>
            <a:endParaRPr lang="en-GB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dirty="0"/>
              <a:t>(5)</a:t>
            </a:r>
            <a:endParaRPr lang="en-GB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043-5CB3-41FB-AAB3-CDEC468FE57F}" type="datetime1">
              <a:rPr lang="en-GB" smtClean="0"/>
              <a:pPr/>
              <a:t>08/01/2023</a:t>
            </a:fld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EFE-B14C-4156-B05F-DE3DF88AE94C}" type="slidenum">
              <a:rPr lang="en-GB" smtClean="0"/>
              <a:pPr/>
              <a:t>84</a:t>
            </a:fld>
            <a:endParaRPr lang="en-GB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36704"/>
          </a:xfrm>
        </p:spPr>
        <p:txBody>
          <a:bodyPr/>
          <a:lstStyle/>
          <a:p>
            <a:pPr algn="ctr"/>
            <a:r>
              <a:rPr lang="ko-KR" altLang="en-US" dirty="0"/>
              <a:t>법정 손해배상 제도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85</a:t>
            </a:fld>
            <a:endParaRPr lang="ko-KR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/>
              <a:t>민사 사법절차에서</a:t>
            </a:r>
            <a:endParaRPr lang="en-US" altLang="ko-KR" dirty="0"/>
          </a:p>
          <a:p>
            <a:r>
              <a:rPr lang="ko-KR" altLang="en-US" dirty="0"/>
              <a:t>최소한 저작권 또는 저작인접권에 의하여 보호되는 저작물</a:t>
            </a:r>
            <a:r>
              <a:rPr lang="en-US" altLang="ko-KR" dirty="0"/>
              <a:t>, </a:t>
            </a:r>
            <a:r>
              <a:rPr lang="ko-KR" altLang="en-US" dirty="0"/>
              <a:t>음반 및 실연에 대하여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그리고 상표위조의 경우에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권리자의 선택에 따라 </a:t>
            </a:r>
            <a:r>
              <a:rPr lang="ko-KR" altLang="en-US" dirty="0" err="1"/>
              <a:t>이용가능한</a:t>
            </a:r>
            <a:r>
              <a:rPr lang="ko-KR" altLang="en-US" dirty="0"/>
              <a:t> 법정손해배상액을 수립하거나 유지한다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법정손해배상액은 장래의 침해를 억지하고 침해로부터 야기된 피해를 </a:t>
            </a:r>
            <a:r>
              <a:rPr lang="ko-KR" altLang="en-US" dirty="0" err="1"/>
              <a:t>권리자에게</a:t>
            </a:r>
            <a:r>
              <a:rPr lang="ko-KR" altLang="en-US" dirty="0"/>
              <a:t> 완전히 보상하기에 충분한 액수이어야 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각주 </a:t>
            </a:r>
            <a:r>
              <a:rPr lang="en-US" altLang="ko-KR" dirty="0"/>
              <a:t>29) </a:t>
            </a:r>
            <a:r>
              <a:rPr lang="ko-KR" altLang="en-US" dirty="0"/>
              <a:t>당사국 또는 당사국의 승인이나 동의 하에 행동한 제</a:t>
            </a:r>
            <a:r>
              <a:rPr lang="en-US" altLang="ko-KR" dirty="0"/>
              <a:t>3</a:t>
            </a:r>
            <a:r>
              <a:rPr lang="ko-KR" altLang="en-US" dirty="0"/>
              <a:t>자에 대한 침해소송에 적용하도록 요구되지 아니한다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협정문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86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정부 설명</a:t>
            </a:r>
            <a:endParaRPr lang="en-US" altLang="ko-KR" dirty="0"/>
          </a:p>
          <a:p>
            <a:pPr lvl="1"/>
            <a:r>
              <a:rPr lang="ko-KR" altLang="en-US" dirty="0"/>
              <a:t>손해액 입증 부담을 덜고</a:t>
            </a:r>
            <a:r>
              <a:rPr lang="en-US" altLang="ko-KR" dirty="0"/>
              <a:t>, </a:t>
            </a:r>
            <a:r>
              <a:rPr lang="ko-KR" altLang="en-US" dirty="0"/>
              <a:t>손해배상의 실효성을 보장하기 위하여 제도 도입 필요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형사적 해결 방식을 민사적 해결 방식으로 유도</a:t>
            </a:r>
            <a:r>
              <a:rPr lang="en-US" altLang="ko-KR" dirty="0"/>
              <a:t>, </a:t>
            </a:r>
            <a:r>
              <a:rPr lang="ko-KR" altLang="en-US" dirty="0"/>
              <a:t>법원 업무의 효율성 증대</a:t>
            </a:r>
            <a:r>
              <a:rPr lang="en-US" altLang="ko-KR" dirty="0"/>
              <a:t>, </a:t>
            </a:r>
            <a:r>
              <a:rPr lang="ko-KR" altLang="en-US" dirty="0"/>
              <a:t>당사자 간 화해가능성 제고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개정법</a:t>
            </a:r>
            <a:endParaRPr lang="en-US" altLang="ko-KR" dirty="0"/>
          </a:p>
          <a:p>
            <a:pPr lvl="1"/>
            <a:r>
              <a:rPr lang="ko-KR" altLang="en-US" dirty="0"/>
              <a:t>상표권 침해는 </a:t>
            </a:r>
            <a:r>
              <a:rPr lang="en-US" altLang="ko-KR" dirty="0"/>
              <a:t>5</a:t>
            </a:r>
            <a:r>
              <a:rPr lang="ko-KR" altLang="en-US" dirty="0" err="1"/>
              <a:t>천만원</a:t>
            </a:r>
            <a:r>
              <a:rPr lang="ko-KR" altLang="en-US" dirty="0"/>
              <a:t> 이하</a:t>
            </a:r>
            <a:r>
              <a:rPr lang="en-US" altLang="ko-KR" dirty="0"/>
              <a:t>, </a:t>
            </a:r>
            <a:r>
              <a:rPr lang="ko-KR" altLang="en-US" dirty="0"/>
              <a:t>저작물당 </a:t>
            </a:r>
            <a:r>
              <a:rPr lang="en-US" altLang="ko-KR" dirty="0"/>
              <a:t>1</a:t>
            </a:r>
            <a:r>
              <a:rPr lang="ko-KR" altLang="en-US" dirty="0" err="1"/>
              <a:t>천만원</a:t>
            </a:r>
            <a:r>
              <a:rPr lang="ko-KR" altLang="en-US" dirty="0"/>
              <a:t> 이하</a:t>
            </a:r>
            <a:r>
              <a:rPr lang="en-US" altLang="ko-KR" dirty="0"/>
              <a:t>, </a:t>
            </a:r>
            <a:r>
              <a:rPr lang="ko-KR" altLang="en-US" dirty="0"/>
              <a:t>영리목적의 고의 침해인 경우 </a:t>
            </a:r>
            <a:r>
              <a:rPr lang="en-US" altLang="ko-KR" dirty="0"/>
              <a:t>5</a:t>
            </a:r>
            <a:r>
              <a:rPr lang="ko-KR" altLang="en-US" dirty="0" err="1"/>
              <a:t>천만원</a:t>
            </a:r>
            <a:r>
              <a:rPr lang="ko-KR" altLang="en-US" dirty="0"/>
              <a:t> 이하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저작권 등록이 된 경우에만 법정손해액 청구가 가능함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법정손해액 청구는 사실심 변론 </a:t>
            </a:r>
            <a:r>
              <a:rPr lang="ko-KR" altLang="en-US" dirty="0" err="1"/>
              <a:t>종결시까지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정부 설명 및 개정법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87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err="1"/>
              <a:t>실손해배상</a:t>
            </a:r>
            <a:r>
              <a:rPr lang="ko-KR" altLang="en-US" dirty="0"/>
              <a:t> 원칙에 위배</a:t>
            </a:r>
            <a:endParaRPr lang="en-US" altLang="ko-KR" dirty="0"/>
          </a:p>
          <a:p>
            <a:pPr lvl="1"/>
            <a:r>
              <a:rPr lang="ko-KR" altLang="en-US" dirty="0"/>
              <a:t>현행 민법에 따르면</a:t>
            </a:r>
            <a:r>
              <a:rPr lang="en-US" altLang="ko-KR" dirty="0"/>
              <a:t>, </a:t>
            </a:r>
            <a:r>
              <a:rPr lang="ko-KR" altLang="en-US" dirty="0"/>
              <a:t>손해를 입은 자는 상대방의 과실과 손해를 입증해야 함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특허청 ‘한미 </a:t>
            </a:r>
            <a:r>
              <a:rPr lang="en-US" altLang="ko-KR" dirty="0"/>
              <a:t>FTA </a:t>
            </a:r>
            <a:r>
              <a:rPr lang="ko-KR" altLang="en-US" dirty="0"/>
              <a:t>산업재산권 분야 협상 결과’ </a:t>
            </a:r>
            <a:r>
              <a:rPr lang="en-US" altLang="ko-KR" dirty="0"/>
              <a:t>2007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월</a:t>
            </a:r>
            <a:r>
              <a:rPr lang="en-US" altLang="ko-KR" dirty="0"/>
              <a:t>, </a:t>
            </a:r>
            <a:r>
              <a:rPr lang="ko-KR" altLang="en-US" dirty="0" err="1"/>
              <a:t>열린우리당</a:t>
            </a:r>
            <a:r>
              <a:rPr lang="ko-KR" altLang="en-US" dirty="0"/>
              <a:t> 한미 </a:t>
            </a:r>
            <a:r>
              <a:rPr lang="en-US" altLang="ko-KR" dirty="0"/>
              <a:t>FTA </a:t>
            </a:r>
            <a:r>
              <a:rPr lang="ko-KR" altLang="en-US" dirty="0"/>
              <a:t>평가위원회 제출 자료 </a:t>
            </a:r>
            <a:r>
              <a:rPr lang="en-US" altLang="ko-KR" dirty="0"/>
              <a:t>6</a:t>
            </a:r>
            <a:r>
              <a:rPr lang="ko-KR" altLang="en-US" dirty="0"/>
              <a:t>면 “법정손해배상은 우리 민법상 ‘실손해배상 원칙’에 위배되나 상표권자의 권리 강화 측면을 고려하여 수용”</a:t>
            </a:r>
            <a:endParaRPr lang="en-US" altLang="ko-KR" dirty="0"/>
          </a:p>
          <a:p>
            <a:r>
              <a:rPr lang="ko-KR" altLang="en-US" dirty="0"/>
              <a:t>저작권자의 새로운 사업 모델 </a:t>
            </a:r>
            <a:endParaRPr lang="en-US" altLang="ko-KR" dirty="0"/>
          </a:p>
          <a:p>
            <a:pPr lvl="1"/>
            <a:r>
              <a:rPr lang="ko-KR" altLang="en-US" dirty="0"/>
              <a:t>경미한 저작권 침해에 대한 손해배상청구 남발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법정손해액 상한은 증액되는 방향으로만 개정될 것임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하한을 정하지 않은 개정법은 공동 위원회 등을 통해 수정될 가능성이 높음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altLang="ko-KR" dirty="0"/>
              <a:t>(1)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88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법정손해배상액</a:t>
            </a:r>
            <a:endParaRPr lang="en-US" altLang="ko-KR" dirty="0"/>
          </a:p>
          <a:p>
            <a:pPr lvl="1"/>
            <a:r>
              <a:rPr lang="ko-KR" altLang="en-US" dirty="0"/>
              <a:t>저작권 침해</a:t>
            </a:r>
            <a:r>
              <a:rPr lang="en-US" altLang="ko-KR" dirty="0"/>
              <a:t>: </a:t>
            </a:r>
            <a:r>
              <a:rPr lang="ko-KR" altLang="en-US" dirty="0"/>
              <a:t>저작물당 하한 </a:t>
            </a:r>
            <a:r>
              <a:rPr lang="en-US" altLang="ko-KR" dirty="0"/>
              <a:t>750 </a:t>
            </a:r>
            <a:r>
              <a:rPr lang="ko-KR" altLang="en-US" dirty="0"/>
              <a:t>달러</a:t>
            </a:r>
            <a:r>
              <a:rPr lang="en-US" altLang="ko-KR" dirty="0"/>
              <a:t>, </a:t>
            </a:r>
            <a:r>
              <a:rPr lang="ko-KR" altLang="en-US" dirty="0"/>
              <a:t>상한 </a:t>
            </a:r>
            <a:r>
              <a:rPr lang="en-US" altLang="ko-KR" dirty="0"/>
              <a:t>3</a:t>
            </a:r>
            <a:r>
              <a:rPr lang="ko-KR" altLang="en-US" dirty="0"/>
              <a:t>만 달러</a:t>
            </a:r>
            <a:r>
              <a:rPr lang="en-US" altLang="ko-KR" dirty="0"/>
              <a:t>(</a:t>
            </a:r>
            <a:r>
              <a:rPr lang="ko-KR" altLang="en-US" dirty="0"/>
              <a:t>고의 침해인 경우 최대 </a:t>
            </a:r>
            <a:r>
              <a:rPr lang="en-US" altLang="ko-KR" dirty="0"/>
              <a:t>15</a:t>
            </a:r>
            <a:r>
              <a:rPr lang="ko-KR" altLang="en-US" dirty="0"/>
              <a:t>만 달러</a:t>
            </a:r>
            <a:r>
              <a:rPr lang="en-US" altLang="ko-KR" dirty="0"/>
              <a:t>).</a:t>
            </a:r>
          </a:p>
          <a:p>
            <a:pPr lvl="1"/>
            <a:r>
              <a:rPr lang="ko-KR" altLang="en-US" dirty="0"/>
              <a:t>상표권 침해</a:t>
            </a:r>
            <a:r>
              <a:rPr lang="en-US" altLang="ko-KR" dirty="0"/>
              <a:t>: </a:t>
            </a:r>
            <a:r>
              <a:rPr lang="ko-KR" altLang="en-US" dirty="0"/>
              <a:t>하한 </a:t>
            </a:r>
            <a:r>
              <a:rPr lang="en-US" altLang="ko-KR" dirty="0"/>
              <a:t>1</a:t>
            </a:r>
            <a:r>
              <a:rPr lang="ko-KR" altLang="en-US" dirty="0"/>
              <a:t>천 달러</a:t>
            </a:r>
            <a:r>
              <a:rPr lang="en-US" altLang="ko-KR" dirty="0"/>
              <a:t>, </a:t>
            </a:r>
            <a:r>
              <a:rPr lang="ko-KR" altLang="en-US" dirty="0"/>
              <a:t>상한 </a:t>
            </a:r>
            <a:r>
              <a:rPr lang="en-US" altLang="ko-KR" dirty="0"/>
              <a:t>2</a:t>
            </a:r>
            <a:r>
              <a:rPr lang="ko-KR" altLang="en-US" dirty="0"/>
              <a:t>백만 달러</a:t>
            </a:r>
            <a:r>
              <a:rPr lang="en-US" altLang="ko-KR" dirty="0"/>
              <a:t>.</a:t>
            </a:r>
          </a:p>
          <a:p>
            <a:r>
              <a:rPr lang="en-US" dirty="0"/>
              <a:t>Sony BMG v. </a:t>
            </a:r>
            <a:r>
              <a:rPr lang="en-US" dirty="0" err="1"/>
              <a:t>Tenenbaum</a:t>
            </a:r>
            <a:r>
              <a:rPr lang="en-US" dirty="0"/>
              <a:t> (2009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endParaRPr lang="en-US" dirty="0"/>
          </a:p>
          <a:p>
            <a:pPr lvl="1"/>
            <a:r>
              <a:rPr lang="ko-KR" altLang="en-US" dirty="0"/>
              <a:t>피고 </a:t>
            </a:r>
            <a:r>
              <a:rPr lang="en-US" altLang="ko-KR" dirty="0"/>
              <a:t>Joel </a:t>
            </a:r>
            <a:r>
              <a:rPr lang="en-US" altLang="ko-KR" dirty="0" err="1"/>
              <a:t>Tenenbaum</a:t>
            </a:r>
            <a:r>
              <a:rPr lang="ko-KR" altLang="en-US" dirty="0"/>
              <a:t>은 보스턴 대학생으로 </a:t>
            </a:r>
            <a:r>
              <a:rPr lang="en-US" altLang="ko-KR" dirty="0"/>
              <a:t>30</a:t>
            </a:r>
            <a:r>
              <a:rPr lang="ko-KR" altLang="en-US" dirty="0"/>
              <a:t>개의 음악 파일을 </a:t>
            </a:r>
            <a:r>
              <a:rPr lang="en-US" altLang="ko-KR" dirty="0" err="1"/>
              <a:t>Kazza</a:t>
            </a:r>
            <a:r>
              <a:rPr lang="en-US" altLang="ko-KR" dirty="0"/>
              <a:t> P2P</a:t>
            </a:r>
            <a:r>
              <a:rPr lang="ko-KR" altLang="en-US" dirty="0"/>
              <a:t> 프로그램으로 다운로드</a:t>
            </a:r>
            <a:r>
              <a:rPr lang="en-US" altLang="ko-KR" dirty="0"/>
              <a:t>/</a:t>
            </a:r>
            <a:r>
              <a:rPr lang="ko-KR" altLang="en-US" dirty="0"/>
              <a:t>공유</a:t>
            </a:r>
            <a:endParaRPr lang="en-US" altLang="ko-KR" dirty="0"/>
          </a:p>
          <a:p>
            <a:pPr lvl="1"/>
            <a:r>
              <a:rPr lang="ko-KR" altLang="en-US" dirty="0"/>
              <a:t>고의 침해 인정</a:t>
            </a:r>
            <a:r>
              <a:rPr lang="en-US" altLang="ko-KR" dirty="0"/>
              <a:t>, </a:t>
            </a:r>
            <a:r>
              <a:rPr lang="ko-KR" altLang="en-US" dirty="0"/>
              <a:t>배심원은 </a:t>
            </a:r>
            <a:r>
              <a:rPr lang="en-US" altLang="ko-KR" dirty="0"/>
              <a:t>675,000 </a:t>
            </a:r>
            <a:r>
              <a:rPr lang="ko-KR" altLang="en-US" dirty="0"/>
              <a:t>달러의 법정손해액 부과</a:t>
            </a:r>
            <a:r>
              <a:rPr lang="en-US" altLang="ko-KR" dirty="0"/>
              <a:t>(</a:t>
            </a:r>
            <a:r>
              <a:rPr lang="ko-KR" altLang="en-US" dirty="0"/>
              <a:t>파일 당 </a:t>
            </a:r>
            <a:r>
              <a:rPr lang="en-US" altLang="ko-KR" dirty="0"/>
              <a:t>22,500 </a:t>
            </a:r>
            <a:r>
              <a:rPr lang="ko-KR" altLang="en-US" dirty="0"/>
              <a:t>달러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판사는 </a:t>
            </a:r>
            <a:r>
              <a:rPr lang="en-US" altLang="ko-KR" dirty="0"/>
              <a:t>67,500 </a:t>
            </a:r>
            <a:r>
              <a:rPr lang="ko-KR" altLang="en-US" dirty="0"/>
              <a:t>달러</a:t>
            </a:r>
            <a:r>
              <a:rPr lang="en-US" altLang="ko-KR" dirty="0"/>
              <a:t>(</a:t>
            </a:r>
            <a:r>
              <a:rPr lang="ko-KR" altLang="en-US" dirty="0"/>
              <a:t>파일당 </a:t>
            </a:r>
            <a:r>
              <a:rPr lang="en-US" altLang="ko-KR" dirty="0"/>
              <a:t>2,250 </a:t>
            </a:r>
            <a:r>
              <a:rPr lang="ko-KR" altLang="en-US" dirty="0"/>
              <a:t>달러</a:t>
            </a:r>
            <a:r>
              <a:rPr lang="en-US" altLang="ko-KR" dirty="0"/>
              <a:t>)</a:t>
            </a:r>
            <a:r>
              <a:rPr lang="ko-KR" altLang="en-US" dirty="0"/>
              <a:t>로 감액</a:t>
            </a:r>
            <a:endParaRPr lang="en-US" altLang="ko-KR" dirty="0"/>
          </a:p>
          <a:p>
            <a:pPr lvl="1"/>
            <a:r>
              <a:rPr lang="ko-KR" altLang="en-US" dirty="0"/>
              <a:t>재판부가 인정한 실제 손해는 음악 당 약 </a:t>
            </a:r>
            <a:r>
              <a:rPr lang="en-US" altLang="ko-KR" dirty="0"/>
              <a:t>1</a:t>
            </a:r>
            <a:r>
              <a:rPr lang="ko-KR" altLang="en-US" dirty="0"/>
              <a:t>달러에 불과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altLang="ko-KR" dirty="0"/>
              <a:t>(2) – </a:t>
            </a:r>
            <a:r>
              <a:rPr lang="ko-KR" altLang="en-US" dirty="0"/>
              <a:t>미국 사례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89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디자인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5456" y="1600200"/>
            <a:ext cx="53130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Capitol Records v. Thomas-</a:t>
            </a:r>
            <a:r>
              <a:rPr lang="en-US" dirty="0" err="1"/>
              <a:t>Rasset</a:t>
            </a:r>
            <a:endParaRPr lang="en-US" dirty="0"/>
          </a:p>
          <a:p>
            <a:pPr lvl="1"/>
            <a:r>
              <a:rPr lang="ko-KR" altLang="en-US" dirty="0"/>
              <a:t>피고는</a:t>
            </a:r>
            <a:r>
              <a:rPr lang="en-US" dirty="0"/>
              <a:t> </a:t>
            </a:r>
            <a:r>
              <a:rPr lang="en-GB" dirty="0" err="1"/>
              <a:t>Kazza</a:t>
            </a:r>
            <a:r>
              <a:rPr lang="en-GB" dirty="0"/>
              <a:t> </a:t>
            </a:r>
            <a:r>
              <a:rPr lang="en-US" dirty="0"/>
              <a:t>P2P </a:t>
            </a:r>
            <a:r>
              <a:rPr lang="ko-KR" altLang="en-US" dirty="0"/>
              <a:t>프로그램으로 </a:t>
            </a:r>
            <a:r>
              <a:rPr lang="en-US" altLang="ko-KR" dirty="0"/>
              <a:t>24</a:t>
            </a:r>
            <a:r>
              <a:rPr lang="ko-KR" altLang="en-US" dirty="0"/>
              <a:t>개 음반 다운로드</a:t>
            </a:r>
            <a:r>
              <a:rPr lang="en-US" altLang="ko-KR" dirty="0"/>
              <a:t>, </a:t>
            </a:r>
            <a:r>
              <a:rPr lang="ko-KR" altLang="en-US" dirty="0"/>
              <a:t>공유폴더에 저장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2</a:t>
            </a:r>
            <a:r>
              <a:rPr lang="ko-KR" altLang="en-US" dirty="0"/>
              <a:t>차 배심원</a:t>
            </a:r>
            <a:r>
              <a:rPr lang="en-US" altLang="ko-KR" dirty="0"/>
              <a:t>: </a:t>
            </a:r>
            <a:r>
              <a:rPr lang="ko-KR" altLang="en-US" dirty="0"/>
              <a:t>고의 침해 인정</a:t>
            </a:r>
            <a:r>
              <a:rPr lang="en-US" altLang="ko-KR" dirty="0"/>
              <a:t>, 192</a:t>
            </a:r>
            <a:r>
              <a:rPr lang="ko-KR" altLang="en-US" dirty="0"/>
              <a:t>만 달러</a:t>
            </a:r>
            <a:r>
              <a:rPr lang="en-US" altLang="ko-KR" dirty="0"/>
              <a:t>(</a:t>
            </a:r>
            <a:r>
              <a:rPr lang="ko-KR" altLang="en-US" dirty="0">
                <a:solidFill>
                  <a:srgbClr val="C00000"/>
                </a:solidFill>
              </a:rPr>
              <a:t>약 </a:t>
            </a:r>
            <a:r>
              <a:rPr lang="en-US" altLang="ko-KR" dirty="0">
                <a:solidFill>
                  <a:srgbClr val="C00000"/>
                </a:solidFill>
              </a:rPr>
              <a:t>22</a:t>
            </a:r>
            <a:r>
              <a:rPr lang="ko-KR" altLang="en-US" dirty="0" err="1">
                <a:solidFill>
                  <a:srgbClr val="C00000"/>
                </a:solidFill>
              </a:rPr>
              <a:t>억원</a:t>
            </a:r>
            <a:r>
              <a:rPr lang="en-US" altLang="ko-KR" dirty="0"/>
              <a:t>)</a:t>
            </a:r>
            <a:r>
              <a:rPr lang="ko-KR" altLang="en-US" dirty="0"/>
              <a:t> 법정손해액</a:t>
            </a:r>
            <a:r>
              <a:rPr lang="en-US" altLang="ko-KR" dirty="0"/>
              <a:t>(</a:t>
            </a:r>
            <a:r>
              <a:rPr lang="ko-KR" altLang="en-US" dirty="0"/>
              <a:t>음반의 노래 당 </a:t>
            </a:r>
            <a:r>
              <a:rPr lang="en-US" altLang="ko-KR" dirty="0"/>
              <a:t>8</a:t>
            </a:r>
            <a:r>
              <a:rPr lang="ko-KR" altLang="en-US" dirty="0"/>
              <a:t>만 달러</a:t>
            </a:r>
            <a:r>
              <a:rPr lang="en-US" altLang="ko-KR" dirty="0"/>
              <a:t>).</a:t>
            </a:r>
          </a:p>
          <a:p>
            <a:pPr lvl="1"/>
            <a:r>
              <a:rPr lang="ko-KR" altLang="en-US" dirty="0"/>
              <a:t>판사는 법정손해액을 </a:t>
            </a:r>
            <a:r>
              <a:rPr lang="en-US" altLang="ko-KR" dirty="0"/>
              <a:t>5</a:t>
            </a:r>
            <a:r>
              <a:rPr lang="ko-KR" altLang="en-US" dirty="0"/>
              <a:t>만</a:t>
            </a:r>
            <a:r>
              <a:rPr lang="en-US" altLang="ko-KR" dirty="0"/>
              <a:t>4</a:t>
            </a:r>
            <a:r>
              <a:rPr lang="ko-KR" altLang="en-US" dirty="0"/>
              <a:t>천 달러로 감액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3</a:t>
            </a:r>
            <a:r>
              <a:rPr lang="ko-KR" altLang="en-US" dirty="0"/>
              <a:t>차 배심원</a:t>
            </a:r>
            <a:r>
              <a:rPr lang="en-US" altLang="ko-KR" dirty="0"/>
              <a:t>: 150</a:t>
            </a:r>
            <a:r>
              <a:rPr lang="ko-KR" altLang="en-US" dirty="0"/>
              <a:t>만 달러</a:t>
            </a:r>
            <a:r>
              <a:rPr lang="en-US" altLang="ko-KR" dirty="0"/>
              <a:t>, </a:t>
            </a:r>
            <a:r>
              <a:rPr lang="ko-KR" altLang="en-US" dirty="0"/>
              <a:t>판사는 </a:t>
            </a:r>
            <a:r>
              <a:rPr lang="en-US" altLang="ko-KR" dirty="0"/>
              <a:t>5</a:t>
            </a:r>
            <a:r>
              <a:rPr lang="ko-KR" altLang="en-US" dirty="0"/>
              <a:t>만 </a:t>
            </a:r>
            <a:r>
              <a:rPr lang="en-US" altLang="ko-KR" dirty="0"/>
              <a:t>4</a:t>
            </a:r>
            <a:r>
              <a:rPr lang="ko-KR" altLang="en-US" dirty="0"/>
              <a:t>천 달러로 감액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2011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원고 항소</a:t>
            </a:r>
            <a:r>
              <a:rPr lang="en-US" altLang="ko-KR" dirty="0"/>
              <a:t>, </a:t>
            </a:r>
            <a:r>
              <a:rPr lang="en-US" dirty="0"/>
              <a:t>2012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3</a:t>
            </a:r>
            <a:r>
              <a:rPr lang="ko-KR" altLang="en-US" dirty="0"/>
              <a:t>일 항소이유서 제출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r>
              <a:rPr lang="en-US" altLang="ko-KR" dirty="0"/>
              <a:t>(3) – </a:t>
            </a:r>
            <a:r>
              <a:rPr lang="ko-KR" altLang="en-US" dirty="0"/>
              <a:t>미국 사례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90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36704"/>
          </a:xfrm>
        </p:spPr>
        <p:txBody>
          <a:bodyPr/>
          <a:lstStyle/>
          <a:p>
            <a:pPr algn="ctr"/>
            <a:r>
              <a:rPr lang="ko-KR" altLang="en-US" dirty="0"/>
              <a:t>재료</a:t>
            </a:r>
            <a:r>
              <a:rPr lang="en-US" altLang="ko-KR" dirty="0"/>
              <a:t>·</a:t>
            </a:r>
            <a:r>
              <a:rPr lang="ko-KR" altLang="en-US" dirty="0"/>
              <a:t>도구의 폐기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91</a:t>
            </a:fld>
            <a:endParaRPr lang="ko-KR" alt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민사 사법절차에서</a:t>
            </a:r>
            <a:r>
              <a:rPr lang="en-US" altLang="ko-KR" dirty="0"/>
              <a:t> … </a:t>
            </a:r>
            <a:r>
              <a:rPr lang="ko-KR" altLang="en-US" dirty="0"/>
              <a:t>사법당국은</a:t>
            </a:r>
            <a:endParaRPr lang="en-US" altLang="ko-KR" dirty="0"/>
          </a:p>
          <a:p>
            <a:r>
              <a:rPr lang="ko-KR" altLang="en-US" dirty="0" err="1"/>
              <a:t>불법복제되거나</a:t>
            </a:r>
            <a:r>
              <a:rPr lang="ko-KR" altLang="en-US" dirty="0"/>
              <a:t> 위조된 상품의 제조 또는 생성에 사용된 재료와 도구가</a:t>
            </a:r>
            <a:endParaRPr lang="en-US" altLang="ko-KR" dirty="0"/>
          </a:p>
          <a:p>
            <a:r>
              <a:rPr lang="ko-KR" altLang="en-US" dirty="0"/>
              <a:t>어떠한 종류의 보상도 없이 신속하게 폐기되거나</a:t>
            </a:r>
            <a:endParaRPr lang="en-US" altLang="ko-KR" dirty="0"/>
          </a:p>
          <a:p>
            <a:r>
              <a:rPr lang="ko-KR" altLang="en-US" dirty="0"/>
              <a:t>예외적인 상황에서는 어떠한 종류의 보상도 없이</a:t>
            </a:r>
            <a:r>
              <a:rPr lang="en-US" altLang="ko-KR" dirty="0"/>
              <a:t>, </a:t>
            </a:r>
            <a:r>
              <a:rPr lang="ko-KR" altLang="en-US" dirty="0"/>
              <a:t>추가 침해에 대한 위험을 최소화하는 방식으로 상거래 밖에서 처분되도록 명령할 권한을 가진다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협정문</a:t>
            </a:r>
            <a:r>
              <a:rPr lang="en-US" altLang="ko-KR"/>
              <a:t>(18.10:9)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92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과잉 보호</a:t>
            </a:r>
            <a:r>
              <a:rPr lang="en-US" altLang="ko-KR" dirty="0"/>
              <a:t>(</a:t>
            </a:r>
            <a:r>
              <a:rPr lang="ko-KR" altLang="en-US" dirty="0"/>
              <a:t>주된 용도</a:t>
            </a:r>
            <a:r>
              <a:rPr lang="en-US" altLang="ko-KR" dirty="0"/>
              <a:t>, </a:t>
            </a:r>
            <a:r>
              <a:rPr lang="ko-KR" altLang="en-US" dirty="0"/>
              <a:t>침해자 소유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저작권 또는 상표권 침해에 사용되었다는 이유만으로 재료나 도구를 폐기할 수 있도록 하는 것은 지나침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93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36704"/>
          </a:xfrm>
        </p:spPr>
        <p:txBody>
          <a:bodyPr/>
          <a:lstStyle/>
          <a:p>
            <a:pPr algn="ctr"/>
            <a:r>
              <a:rPr lang="ko-KR" altLang="en-US" dirty="0"/>
              <a:t>영화 </a:t>
            </a:r>
            <a:r>
              <a:rPr lang="ko-KR" altLang="en-US" dirty="0" err="1"/>
              <a:t>도촬</a:t>
            </a:r>
            <a:r>
              <a:rPr lang="ko-KR" altLang="en-US" dirty="0"/>
              <a:t> 금지 규정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94</a:t>
            </a:fld>
            <a:endParaRPr lang="ko-KR" alt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각 당사국은 영화 또는 그 밖의 영상저작물의 저작권자나 저작인접권자의 허락 없이</a:t>
            </a:r>
            <a:endParaRPr lang="en-US" altLang="ko-KR" dirty="0"/>
          </a:p>
          <a:p>
            <a:r>
              <a:rPr lang="ko-KR" altLang="en-US" dirty="0"/>
              <a:t>공중 영화상영 시설에서 영화 또는 그 밖의 영상저작물의 상영으로부터 그 영화나 그 밖의 영상저작물 또는 그 일부를 전송하거나 복제하기 위하여</a:t>
            </a:r>
          </a:p>
          <a:p>
            <a:r>
              <a:rPr lang="ko-KR" altLang="en-US" dirty="0"/>
              <a:t>알면서 녹화장치를 사용하거나 </a:t>
            </a:r>
            <a:endParaRPr lang="en-US" altLang="ko-KR" dirty="0"/>
          </a:p>
          <a:p>
            <a:r>
              <a:rPr lang="ko-KR" altLang="en-US" dirty="0"/>
              <a:t>사용하려고 시도하는</a:t>
            </a:r>
            <a:r>
              <a:rPr lang="en-US" altLang="ko-KR" dirty="0"/>
              <a:t>(attempt to use)</a:t>
            </a:r>
            <a:r>
              <a:rPr lang="ko-KR" altLang="en-US" dirty="0"/>
              <a:t> 인에 대하여 </a:t>
            </a:r>
            <a:endParaRPr lang="en-US" altLang="ko-KR" dirty="0"/>
          </a:p>
          <a:p>
            <a:r>
              <a:rPr lang="ko-KR" altLang="en-US" dirty="0"/>
              <a:t>적용될 형사 절차를 또한 규정한다</a:t>
            </a:r>
            <a:r>
              <a:rPr lang="en-US" altLang="ko-KR" dirty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협정문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95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2300" dirty="0"/>
              <a:t>(</a:t>
            </a:r>
            <a:r>
              <a:rPr lang="ko-KR" altLang="en-US" sz="2300" dirty="0"/>
              <a:t>오해내용</a:t>
            </a:r>
            <a:r>
              <a:rPr lang="en-US" altLang="ko-KR" sz="2300" dirty="0"/>
              <a:t>) </a:t>
            </a:r>
          </a:p>
          <a:p>
            <a:r>
              <a:rPr lang="ko-KR" altLang="en-US" sz="2300" dirty="0"/>
              <a:t>한</a:t>
            </a:r>
            <a:r>
              <a:rPr lang="en-US" altLang="ko-KR" sz="2300" dirty="0"/>
              <a:t>·</a:t>
            </a:r>
            <a:r>
              <a:rPr lang="ko-KR" altLang="en-US" sz="2300" dirty="0"/>
              <a:t>미 </a:t>
            </a:r>
            <a:r>
              <a:rPr lang="en-US" altLang="ko-KR" sz="2300" dirty="0"/>
              <a:t>FTA</a:t>
            </a:r>
            <a:r>
              <a:rPr lang="ko-KR" altLang="en-US" sz="2300" dirty="0"/>
              <a:t>는 영화관에서 비디오카메라 등을 통해 영화 또는 그 밖의 영상저작물을 촬영하거나 촬영하려고 시도하는 행위에 대한 형사처벌 근거를 규정하고 있음</a:t>
            </a:r>
            <a:r>
              <a:rPr lang="en-US" altLang="ko-KR" sz="2300" dirty="0"/>
              <a:t>. </a:t>
            </a:r>
          </a:p>
          <a:p>
            <a:r>
              <a:rPr lang="en-US" altLang="ko-KR" sz="2300" dirty="0"/>
              <a:t>(</a:t>
            </a:r>
            <a:r>
              <a:rPr lang="ko-KR" altLang="en-US" sz="2300" dirty="0"/>
              <a:t>사실관계</a:t>
            </a:r>
            <a:r>
              <a:rPr lang="en-US" altLang="ko-KR" sz="2300" dirty="0"/>
              <a:t>) </a:t>
            </a:r>
          </a:p>
          <a:p>
            <a:r>
              <a:rPr lang="ko-KR" altLang="en-US" sz="2300" dirty="0"/>
              <a:t>제작 비용이 막대한 영상저작물을 상영 중인 장면을 몰래 촬영하여 배포</a:t>
            </a:r>
            <a:r>
              <a:rPr lang="en-US" altLang="ko-KR" sz="2300" dirty="0"/>
              <a:t>·</a:t>
            </a:r>
            <a:r>
              <a:rPr lang="ko-KR" altLang="en-US" sz="2300" dirty="0"/>
              <a:t>전송하는 경우에는 영상저작물의 저작권자 및 영화 산업 전반에 막대한 피해를 주게 되는 바</a:t>
            </a:r>
            <a:r>
              <a:rPr lang="en-US" altLang="ko-KR" sz="2300" dirty="0"/>
              <a:t>, </a:t>
            </a:r>
            <a:r>
              <a:rPr lang="ko-KR" altLang="en-US" sz="2300" dirty="0"/>
              <a:t>우리의 영화산업 발전과 지재권 보호를 위해 </a:t>
            </a:r>
            <a:r>
              <a:rPr lang="ko-KR" altLang="en-US" sz="2300" dirty="0" err="1"/>
              <a:t>도촬</a:t>
            </a:r>
            <a:r>
              <a:rPr lang="ko-KR" altLang="en-US" sz="2300" dirty="0"/>
              <a:t> 금지 규정이 필요함</a:t>
            </a:r>
            <a:r>
              <a:rPr lang="en-US" altLang="ko-KR" sz="2300" dirty="0"/>
              <a:t>. </a:t>
            </a:r>
          </a:p>
          <a:p>
            <a:r>
              <a:rPr lang="ko-KR" altLang="en-US" sz="2300" dirty="0"/>
              <a:t>동 조항은 영화관에서 비디오카메라 등을 통해 영화를 </a:t>
            </a:r>
            <a:r>
              <a:rPr lang="ko-KR" altLang="en-US" sz="2300" dirty="0" err="1"/>
              <a:t>도촬하거나</a:t>
            </a:r>
            <a:r>
              <a:rPr lang="ko-KR" altLang="en-US" sz="2300" dirty="0"/>
              <a:t> </a:t>
            </a:r>
            <a:r>
              <a:rPr lang="ko-KR" altLang="en-US" sz="2300" dirty="0" err="1"/>
              <a:t>도촬하려는</a:t>
            </a:r>
            <a:r>
              <a:rPr lang="ko-KR" altLang="en-US" sz="2300" dirty="0"/>
              <a:t> 행위에 대해 형사처벌을 하도록 하고 있는 것으로</a:t>
            </a:r>
            <a:r>
              <a:rPr lang="en-US" altLang="ko-KR" sz="2300" dirty="0"/>
              <a:t>, </a:t>
            </a:r>
            <a:r>
              <a:rPr lang="ko-KR" altLang="en-US" sz="2300" dirty="0"/>
              <a:t>단순히 녹화기기를 소지하였다는 이유만으로는 </a:t>
            </a:r>
            <a:r>
              <a:rPr lang="ko-KR" altLang="en-US" sz="2300" dirty="0" err="1"/>
              <a:t>형사처벌되지</a:t>
            </a:r>
            <a:r>
              <a:rPr lang="ko-KR" altLang="en-US" sz="2300" dirty="0"/>
              <a:t> 않음</a:t>
            </a:r>
            <a:r>
              <a:rPr lang="en-US" altLang="ko-KR" sz="23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정부</a:t>
            </a:r>
            <a:r>
              <a:rPr lang="en-US" dirty="0"/>
              <a:t> </a:t>
            </a:r>
            <a:r>
              <a:rPr lang="ko-KR" altLang="en-US" dirty="0"/>
              <a:t>설명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96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현행법의 보호가 불충분한가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상영 중인 영화를 캠코더로 촬영하여 인터넷에 올리는 행위는 저작권 침해 행위임</a:t>
            </a:r>
            <a:r>
              <a:rPr lang="en-US" altLang="ko-KR" dirty="0"/>
              <a:t>(5</a:t>
            </a:r>
            <a:r>
              <a:rPr lang="ko-KR" altLang="en-US" dirty="0"/>
              <a:t>년 이하 징역</a:t>
            </a:r>
            <a:r>
              <a:rPr lang="en-US" altLang="ko-KR" dirty="0"/>
              <a:t>, 5</a:t>
            </a:r>
            <a:r>
              <a:rPr lang="ko-KR" altLang="en-US" dirty="0" err="1"/>
              <a:t>천만원</a:t>
            </a:r>
            <a:r>
              <a:rPr lang="ko-KR" altLang="en-US" dirty="0"/>
              <a:t> 미만 벌금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예비 행위</a:t>
            </a:r>
            <a:r>
              <a:rPr lang="en-US" altLang="ko-KR" dirty="0"/>
              <a:t>/</a:t>
            </a:r>
            <a:r>
              <a:rPr lang="ko-KR" altLang="en-US" dirty="0"/>
              <a:t>미수 행위 처벌</a:t>
            </a:r>
            <a:endParaRPr lang="en-US" altLang="ko-KR" dirty="0"/>
          </a:p>
          <a:p>
            <a:pPr lvl="1"/>
            <a:r>
              <a:rPr lang="ko-KR" altLang="en-US" dirty="0"/>
              <a:t>유독 영화 </a:t>
            </a:r>
            <a:r>
              <a:rPr lang="ko-KR" altLang="en-US" dirty="0" err="1"/>
              <a:t>도찰에</a:t>
            </a:r>
            <a:r>
              <a:rPr lang="ko-KR" altLang="en-US" dirty="0"/>
              <a:t> 대해서만 미수범 처벌 규정을 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과잉 보호</a:t>
            </a:r>
            <a:endParaRPr lang="en-US" altLang="ko-KR" dirty="0"/>
          </a:p>
          <a:p>
            <a:pPr lvl="1"/>
            <a:r>
              <a:rPr lang="ko-KR" altLang="en-US" dirty="0"/>
              <a:t>영화의 일부를 복제하는 행위까지 처벌함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인터넷에 올리는 전송 행위를 하지 않아도 처벌함</a:t>
            </a:r>
            <a:r>
              <a:rPr lang="en-US" altLang="ko-KR" dirty="0"/>
              <a:t>.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검토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97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  <a:endParaRPr lang="ko-KR" alt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altLang="ko-KR" dirty="0"/>
              <a:t>1</a:t>
            </a:r>
            <a:r>
              <a:rPr lang="ko-KR" altLang="en-US" dirty="0"/>
              <a:t>차 협상 후 정부가 작성한 </a:t>
            </a:r>
            <a:r>
              <a:rPr lang="en-US" altLang="ko-KR" dirty="0"/>
              <a:t>‘</a:t>
            </a:r>
            <a:r>
              <a:rPr lang="ko-KR" altLang="en-US" dirty="0"/>
              <a:t>한미 </a:t>
            </a:r>
            <a:r>
              <a:rPr lang="en-US" altLang="ko-KR" dirty="0"/>
              <a:t>FTA </a:t>
            </a:r>
            <a:r>
              <a:rPr lang="ko-KR" altLang="en-US" dirty="0"/>
              <a:t>저작권 협상 전망과 대책</a:t>
            </a:r>
            <a:r>
              <a:rPr lang="en-US" altLang="ko-KR" dirty="0"/>
              <a:t>’</a:t>
            </a:r>
            <a:endParaRPr lang="ko-KR" altLang="en-US" dirty="0"/>
          </a:p>
          <a:p>
            <a:pPr lvl="1" fontAlgn="base"/>
            <a:r>
              <a:rPr lang="ko-KR" altLang="en-US" dirty="0">
                <a:solidFill>
                  <a:srgbClr val="C00000"/>
                </a:solidFill>
              </a:rPr>
              <a:t>저작권 보호기간 연장 </a:t>
            </a:r>
            <a:r>
              <a:rPr lang="en-US" altLang="ko-KR" dirty="0"/>
              <a:t>: </a:t>
            </a:r>
            <a:r>
              <a:rPr lang="ko-KR" altLang="en-US" dirty="0"/>
              <a:t>보호기간 연장은 사회</a:t>
            </a:r>
            <a:r>
              <a:rPr lang="en-US" altLang="ko-KR" dirty="0"/>
              <a:t>·</a:t>
            </a:r>
            <a:r>
              <a:rPr lang="ko-KR" altLang="en-US" dirty="0"/>
              <a:t>경제적 파급효과가 매우 크므로 불수용</a:t>
            </a:r>
            <a:r>
              <a:rPr lang="en-US" altLang="ko-KR" dirty="0"/>
              <a:t>.</a:t>
            </a:r>
            <a:endParaRPr lang="ko-KR" altLang="en-US" dirty="0"/>
          </a:p>
          <a:p>
            <a:pPr lvl="1" fontAlgn="base"/>
            <a:r>
              <a:rPr lang="ko-KR" altLang="en-US" dirty="0">
                <a:solidFill>
                  <a:srgbClr val="C00000"/>
                </a:solidFill>
              </a:rPr>
              <a:t>일시적 저장 </a:t>
            </a:r>
            <a:r>
              <a:rPr lang="en-US" altLang="ko-KR" dirty="0"/>
              <a:t>: </a:t>
            </a:r>
            <a:r>
              <a:rPr lang="ko-KR" altLang="en-US" dirty="0"/>
              <a:t>일시적 저장에 대한 복제권 인정의 부정적 효과</a:t>
            </a:r>
            <a:r>
              <a:rPr lang="en-US" altLang="ko-KR" dirty="0"/>
              <a:t>(</a:t>
            </a:r>
            <a:r>
              <a:rPr lang="ko-KR" altLang="en-US" dirty="0"/>
              <a:t>이용활성화에 저해</a:t>
            </a:r>
            <a:r>
              <a:rPr lang="en-US" altLang="ko-KR" dirty="0"/>
              <a:t>, </a:t>
            </a:r>
            <a:r>
              <a:rPr lang="ko-KR" altLang="en-US" dirty="0"/>
              <a:t>정보 접근 제한</a:t>
            </a:r>
            <a:r>
              <a:rPr lang="en-US" altLang="ko-KR" dirty="0"/>
              <a:t>)</a:t>
            </a:r>
            <a:r>
              <a:rPr lang="ko-KR" altLang="en-US" dirty="0"/>
              <a:t>를 고려하여 불수용</a:t>
            </a:r>
            <a:r>
              <a:rPr lang="en-US" altLang="ko-KR" dirty="0"/>
              <a:t>.</a:t>
            </a:r>
            <a:endParaRPr lang="ko-KR" altLang="en-US" dirty="0"/>
          </a:p>
          <a:p>
            <a:pPr lvl="1" fontAlgn="base"/>
            <a:r>
              <a:rPr lang="ko-KR" altLang="en-US" dirty="0">
                <a:solidFill>
                  <a:srgbClr val="C00000"/>
                </a:solidFill>
              </a:rPr>
              <a:t>접근 통제의 기술적 보호조치 우회 금지 </a:t>
            </a:r>
            <a:r>
              <a:rPr lang="en-US" altLang="ko-KR" dirty="0"/>
              <a:t>: </a:t>
            </a:r>
            <a:r>
              <a:rPr lang="ko-KR" altLang="en-US" dirty="0"/>
              <a:t>접근통제의 우회를 금지하면 디지털 네트워크 환경에서 이용자에 비해 저작자를 지나치게 보호할 수 있으므로 불수용</a:t>
            </a:r>
            <a:r>
              <a:rPr lang="en-US" altLang="ko-KR" dirty="0"/>
              <a:t>.</a:t>
            </a:r>
            <a:endParaRPr lang="ko-KR" altLang="en-US" dirty="0"/>
          </a:p>
          <a:p>
            <a:pPr lvl="1" fontAlgn="base"/>
            <a:r>
              <a:rPr lang="ko-KR" altLang="en-US" dirty="0">
                <a:solidFill>
                  <a:srgbClr val="C00000"/>
                </a:solidFill>
              </a:rPr>
              <a:t>온라인서비스제공자</a:t>
            </a:r>
            <a:r>
              <a:rPr lang="en-US" altLang="ko-KR" dirty="0">
                <a:solidFill>
                  <a:srgbClr val="C00000"/>
                </a:solidFill>
              </a:rPr>
              <a:t>(OSP)</a:t>
            </a:r>
            <a:r>
              <a:rPr lang="ko-KR" altLang="en-US" dirty="0">
                <a:solidFill>
                  <a:srgbClr val="C00000"/>
                </a:solidFill>
              </a:rPr>
              <a:t>의 책임 제한 </a:t>
            </a:r>
            <a:r>
              <a:rPr lang="en-US" altLang="ko-KR" dirty="0"/>
              <a:t>: </a:t>
            </a:r>
            <a:r>
              <a:rPr lang="ko-KR" altLang="en-US" dirty="0"/>
              <a:t>권리 소명절차의 일부 단순화는 검토 가능</a:t>
            </a:r>
            <a:r>
              <a:rPr lang="en-US" altLang="ko-KR" dirty="0"/>
              <a:t>, OSP</a:t>
            </a:r>
            <a:r>
              <a:rPr lang="ko-KR" altLang="en-US" dirty="0"/>
              <a:t>의 정보제공 의무 부여는 법무부 등과 협의 후 공동 대응</a:t>
            </a:r>
          </a:p>
          <a:p>
            <a:pPr lvl="1" fontAlgn="base"/>
            <a:r>
              <a:rPr lang="ko-KR" altLang="en-US" dirty="0" err="1">
                <a:solidFill>
                  <a:srgbClr val="C00000"/>
                </a:solidFill>
              </a:rPr>
              <a:t>비친고죄</a:t>
            </a:r>
            <a:r>
              <a:rPr lang="ko-KR" altLang="en-US" dirty="0">
                <a:solidFill>
                  <a:srgbClr val="C00000"/>
                </a:solidFill>
              </a:rPr>
              <a:t> 도입 </a:t>
            </a:r>
            <a:r>
              <a:rPr lang="en-US" altLang="ko-KR" dirty="0"/>
              <a:t>: </a:t>
            </a:r>
            <a:r>
              <a:rPr lang="ko-KR" altLang="en-US" dirty="0"/>
              <a:t>디지털 환경에서 보다 용이해진 저작권 침해에 대한 효과적인 대응을 위해 일부 </a:t>
            </a:r>
            <a:r>
              <a:rPr lang="ko-KR" altLang="en-US" dirty="0" err="1"/>
              <a:t>비친고죄</a:t>
            </a:r>
            <a:r>
              <a:rPr lang="ko-KR" altLang="en-US" dirty="0"/>
              <a:t> 도입 필요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정부의 일관성 없는 해명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98</a:t>
            </a:fld>
            <a:endParaRPr lang="ko-KR" alt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36704"/>
          </a:xfrm>
        </p:spPr>
        <p:txBody>
          <a:bodyPr/>
          <a:lstStyle/>
          <a:p>
            <a:pPr algn="ctr"/>
            <a:r>
              <a:rPr lang="ko-KR" altLang="en-US" dirty="0"/>
              <a:t>허가</a:t>
            </a:r>
            <a:r>
              <a:rPr lang="en-US" altLang="ko-KR" dirty="0"/>
              <a:t>-</a:t>
            </a:r>
            <a:r>
              <a:rPr lang="ko-KR" altLang="en-US" dirty="0"/>
              <a:t>특허 연계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한미</a:t>
            </a:r>
            <a:r>
              <a:rPr lang="en-US" altLang="ko-KR"/>
              <a:t>FTA</a:t>
            </a:r>
            <a:r>
              <a:rPr lang="ko-KR" altLang="en-US"/>
              <a:t>폐기 시민학교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A59-E7E0-469D-994A-DFC0B72C2FAB}" type="slidenum">
              <a:rPr lang="ko-KR" altLang="en-US" smtClean="0"/>
              <a:pPr/>
              <a:t>99</a:t>
            </a:fld>
            <a:endParaRPr lang="ko-KR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2195</TotalTime>
  <Words>5554</Words>
  <Application>Microsoft Office PowerPoint</Application>
  <PresentationFormat>화면 슬라이드 쇼(4:3)</PresentationFormat>
  <Paragraphs>722</Paragraphs>
  <Slides>107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107</vt:i4>
      </vt:variant>
    </vt:vector>
  </HeadingPairs>
  <TitlesOfParts>
    <vt:vector size="120" baseType="lpstr">
      <vt:lpstr>Arial Unicode MS</vt:lpstr>
      <vt:lpstr>HY견명조</vt:lpstr>
      <vt:lpstr>굴림</vt:lpstr>
      <vt:lpstr>맑은 고딕</vt:lpstr>
      <vt:lpstr>휴먼가는샘체</vt:lpstr>
      <vt:lpstr>휴먼명조</vt:lpstr>
      <vt:lpstr>휴먼옛체</vt:lpstr>
      <vt:lpstr>Angsana New</vt:lpstr>
      <vt:lpstr>Arial</vt:lpstr>
      <vt:lpstr>Arial Rounded MT Bold</vt:lpstr>
      <vt:lpstr>Georgia</vt:lpstr>
      <vt:lpstr>Times New Roman</vt:lpstr>
      <vt:lpstr>고구려 벽화</vt:lpstr>
      <vt:lpstr> 공부하면 이긴다!  한미FTA폐기 시민학교  누구를 위한 지적재산권인가? </vt:lpstr>
      <vt:lpstr>지적재산권이란?</vt:lpstr>
      <vt:lpstr>PowerPoint 프레젠테이션</vt:lpstr>
      <vt:lpstr>PowerPoint 프레젠테이션</vt:lpstr>
      <vt:lpstr>PowerPoint 프레젠테이션</vt:lpstr>
      <vt:lpstr>PowerPoint 프레젠테이션</vt:lpstr>
      <vt:lpstr>상표</vt:lpstr>
      <vt:lpstr>디자인</vt:lpstr>
      <vt:lpstr>디자인</vt:lpstr>
      <vt:lpstr>저작권</vt:lpstr>
      <vt:lpstr>지적재산권의 종류</vt:lpstr>
      <vt:lpstr>지재권의 특성</vt:lpstr>
      <vt:lpstr>미국의 전략과 목표</vt:lpstr>
      <vt:lpstr>미국 통상법</vt:lpstr>
      <vt:lpstr>지재권 무역수지 Royalties and License Fees</vt:lpstr>
      <vt:lpstr>지재권 무역수지 Royalties and License Fees</vt:lpstr>
      <vt:lpstr>PowerPoint 프레젠테이션</vt:lpstr>
      <vt:lpstr>한국은?</vt:lpstr>
      <vt:lpstr>쟁점 별 검토</vt:lpstr>
      <vt:lpstr>인터넷 사이트 폐쇄</vt:lpstr>
      <vt:lpstr>PowerPoint 프레젠테이션</vt:lpstr>
      <vt:lpstr>PowerPoint 프레젠테이션</vt:lpstr>
      <vt:lpstr>정부 해명</vt:lpstr>
      <vt:lpstr>검토(1)</vt:lpstr>
      <vt:lpstr>검토(2)</vt:lpstr>
      <vt:lpstr>검토(3)</vt:lpstr>
      <vt:lpstr>검토(4)</vt:lpstr>
      <vt:lpstr>사이트 폐쇄, 어떻게 하나?</vt:lpstr>
      <vt:lpstr>사이트 운영 강제 중단</vt:lpstr>
      <vt:lpstr>PowerPoint 프레젠테이션</vt:lpstr>
      <vt:lpstr>접속 차단(1)</vt:lpstr>
      <vt:lpstr>접속차단(2)</vt:lpstr>
      <vt:lpstr>접속 차단(3)</vt:lpstr>
      <vt:lpstr>접속 차단(4)</vt:lpstr>
      <vt:lpstr>접속차단(4)-방송통신심의위원회</vt:lpstr>
      <vt:lpstr>저작권 침해 토렌트 사이트 차단</vt:lpstr>
      <vt:lpstr>PowerPoint 프레젠테이션</vt:lpstr>
      <vt:lpstr>PowerPoint 프레젠테이션</vt:lpstr>
      <vt:lpstr>PowerPoint 프레젠테이션</vt:lpstr>
      <vt:lpstr>SOPA (1)</vt:lpstr>
      <vt:lpstr>SOPA (2)</vt:lpstr>
      <vt:lpstr>SOPA(3)</vt:lpstr>
      <vt:lpstr>SOPA(4)</vt:lpstr>
      <vt:lpstr>SOPA(5)</vt:lpstr>
      <vt:lpstr>SOPA(6)</vt:lpstr>
      <vt:lpstr>SOPA(7)</vt:lpstr>
      <vt:lpstr>SOPA(8)</vt:lpstr>
      <vt:lpstr>일시적 저장</vt:lpstr>
      <vt:lpstr>협정문</vt:lpstr>
      <vt:lpstr>정부 해명</vt:lpstr>
      <vt:lpstr>검토(1)</vt:lpstr>
      <vt:lpstr>검토(2)</vt:lpstr>
      <vt:lpstr>검토(3)</vt:lpstr>
      <vt:lpstr>검토(4)</vt:lpstr>
      <vt:lpstr>검토(5)</vt:lpstr>
      <vt:lpstr>검토(6)</vt:lpstr>
      <vt:lpstr>저작권/저작인접권  보호기간 연장</vt:lpstr>
      <vt:lpstr>협정문</vt:lpstr>
      <vt:lpstr>정부 주장</vt:lpstr>
      <vt:lpstr>PowerPoint 프레젠테이션</vt:lpstr>
      <vt:lpstr>검토</vt:lpstr>
      <vt:lpstr>소멸된 저작인접권의 회복(1)</vt:lpstr>
      <vt:lpstr>소멸된 저작인접권의 회복(2)</vt:lpstr>
      <vt:lpstr>소멸된 저작인접권의 회복(3)</vt:lpstr>
      <vt:lpstr>기술적 보호 조치 Technological Protection Measures</vt:lpstr>
      <vt:lpstr>협정문</vt:lpstr>
      <vt:lpstr>검토(1)</vt:lpstr>
      <vt:lpstr>검토(2)</vt:lpstr>
      <vt:lpstr>온라인 서비스 제공자의  책임 및 책임제한</vt:lpstr>
      <vt:lpstr>협정문(1)</vt:lpstr>
      <vt:lpstr>협정문(2)</vt:lpstr>
      <vt:lpstr>협정문(3)</vt:lpstr>
      <vt:lpstr>검토</vt:lpstr>
      <vt:lpstr>위성·케이블 방송 신호의 보호</vt:lpstr>
      <vt:lpstr>협정문</vt:lpstr>
      <vt:lpstr>정부 설명</vt:lpstr>
      <vt:lpstr>검토</vt:lpstr>
      <vt:lpstr>형사 처벌</vt:lpstr>
      <vt:lpstr>협정문</vt:lpstr>
      <vt:lpstr>검토(1)</vt:lpstr>
      <vt:lpstr>검토(2)</vt:lpstr>
      <vt:lpstr>검토(3)</vt:lpstr>
      <vt:lpstr>검토(4)</vt:lpstr>
      <vt:lpstr>검토(5)</vt:lpstr>
      <vt:lpstr>법정 손해배상 제도</vt:lpstr>
      <vt:lpstr>협정문</vt:lpstr>
      <vt:lpstr>정부 설명 및 개정법</vt:lpstr>
      <vt:lpstr>검토(1)</vt:lpstr>
      <vt:lpstr>검토(2) – 미국 사례</vt:lpstr>
      <vt:lpstr>검토(3) – 미국 사례</vt:lpstr>
      <vt:lpstr>재료·도구의 폐기</vt:lpstr>
      <vt:lpstr>협정문(18.10:9)</vt:lpstr>
      <vt:lpstr>검토</vt:lpstr>
      <vt:lpstr>영화 도촬 금지 규정</vt:lpstr>
      <vt:lpstr>협정문</vt:lpstr>
      <vt:lpstr>정부 설명</vt:lpstr>
      <vt:lpstr>검토</vt:lpstr>
      <vt:lpstr>정부의 일관성 없는 해명</vt:lpstr>
      <vt:lpstr>허가-특허 연계</vt:lpstr>
      <vt:lpstr>개요</vt:lpstr>
      <vt:lpstr>협정문 제18.9조 제5항</vt:lpstr>
      <vt:lpstr>협정문에 따른 허가-특허 연계</vt:lpstr>
      <vt:lpstr>개정 약사법</vt:lpstr>
      <vt:lpstr>개정 약사법 시행규칙</vt:lpstr>
      <vt:lpstr>PowerPoint 프레젠테이션</vt:lpstr>
      <vt:lpstr>검토</vt:lpstr>
      <vt:lpstr>끝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공부하면 이긴다!</dc:title>
  <dc:creator>HP</dc:creator>
  <cp:lastModifiedBy>권 미란</cp:lastModifiedBy>
  <cp:revision>142</cp:revision>
  <dcterms:created xsi:type="dcterms:W3CDTF">2012-01-07T02:34:42Z</dcterms:created>
  <dcterms:modified xsi:type="dcterms:W3CDTF">2023-01-08T11:27:34Z</dcterms:modified>
</cp:coreProperties>
</file>