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5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8" r:id="rId12"/>
    <p:sldId id="279" r:id="rId13"/>
    <p:sldId id="280" r:id="rId14"/>
    <p:sldId id="277" r:id="rId15"/>
    <p:sldId id="266" r:id="rId16"/>
    <p:sldId id="275" r:id="rId17"/>
    <p:sldId id="274" r:id="rId18"/>
    <p:sldId id="281" r:id="rId19"/>
    <p:sldId id="283" r:id="rId20"/>
    <p:sldId id="284" r:id="rId21"/>
    <p:sldId id="285" r:id="rId22"/>
    <p:sldId id="282" r:id="rId23"/>
    <p:sldId id="267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68" r:id="rId32"/>
    <p:sldId id="293" r:id="rId33"/>
    <p:sldId id="294" r:id="rId34"/>
    <p:sldId id="295" r:id="rId35"/>
    <p:sldId id="296" r:id="rId36"/>
    <p:sldId id="269" r:id="rId37"/>
    <p:sldId id="305" r:id="rId38"/>
    <p:sldId id="306" r:id="rId39"/>
    <p:sldId id="307" r:id="rId40"/>
    <p:sldId id="308" r:id="rId41"/>
    <p:sldId id="309" r:id="rId42"/>
    <p:sldId id="297" r:id="rId43"/>
    <p:sldId id="299" r:id="rId44"/>
    <p:sldId id="273" r:id="rId45"/>
    <p:sldId id="310" r:id="rId46"/>
    <p:sldId id="311" r:id="rId47"/>
    <p:sldId id="270" r:id="rId48"/>
    <p:sldId id="300" r:id="rId49"/>
    <p:sldId id="301" r:id="rId50"/>
    <p:sldId id="302" r:id="rId51"/>
    <p:sldId id="303" r:id="rId52"/>
    <p:sldId id="304" r:id="rId53"/>
    <p:sldId id="272" r:id="rId5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8744F-4FC9-48C3-9264-8F77989578E6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94B2C-D6BB-4A4C-BB7F-A5DCC18729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19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6B8A1-190D-4340-8B18-A3508073291E}" type="slidenum">
              <a:rPr lang="ko-KR" altLang="en-US" smtClean="0"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6B8A1-190D-4340-8B18-A3508073291E}" type="slidenum">
              <a:rPr lang="ko-KR" altLang="en-US" smtClean="0"/>
              <a:t>38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6B8A1-190D-4340-8B18-A3508073291E}" type="slidenum">
              <a:rPr lang="ko-KR" altLang="en-US" smtClean="0"/>
              <a:t>39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6B8A1-190D-4340-8B18-A3508073291E}" type="slidenum">
              <a:rPr lang="ko-KR" altLang="en-US" smtClean="0"/>
              <a:t>40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6B8A1-190D-4340-8B18-A3508073291E}" type="slidenum">
              <a:rPr lang="ko-KR" altLang="en-US" smtClean="0"/>
              <a:t>41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6B8A1-190D-4340-8B18-A3508073291E}" type="slidenum">
              <a:rPr lang="ko-KR" altLang="en-US" smtClean="0"/>
              <a:t>45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6B8A1-190D-4340-8B18-A3508073291E}" type="slidenum">
              <a:rPr lang="ko-KR" altLang="en-US" smtClean="0"/>
              <a:t>46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7924800" cy="796950"/>
          </a:xfrm>
        </p:spPr>
        <p:txBody>
          <a:bodyPr/>
          <a:lstStyle>
            <a:lvl1pPr algn="ctr">
              <a:defRPr b="1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3026296" cy="365125"/>
          </a:xfrm>
        </p:spPr>
        <p:txBody>
          <a:bodyPr/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로 인한 제도 변화와 대응 방안에 대한 연구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1560" y="1412776"/>
            <a:ext cx="7992888" cy="4824536"/>
          </a:xfrm>
        </p:spPr>
        <p:txBody>
          <a:bodyPr/>
          <a:lstStyle>
            <a:lvl1pPr marL="342900" indent="-342900">
              <a:buFont typeface="Arial" pitchFamily="34" charset="0"/>
              <a:buChar char="◘"/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2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006C-8959-4259-B53F-FD0611D1EEFB}" type="slidenum">
              <a:rPr lang="en-US" altLang="ko-KR" smtClean="0"/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420" y="332656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5010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40768"/>
            <a:ext cx="7924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26AD74A-AD14-4AE1-AAC2-1A479BC8419E}" type="datetimeFigureOut">
              <a:rPr lang="ko-KR" altLang="en-US" smtClean="0"/>
              <a:t>2012-03-30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3170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FTA</a:t>
            </a:r>
            <a:r>
              <a:rPr lang="ko-KR" altLang="en-US" dirty="0" smtClean="0"/>
              <a:t>로 인한 제도 변화와 대응 방안에 대한 연구</a:t>
            </a:r>
          </a:p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688D6BF-52E3-422E-9A31-3F4A346C50B9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611560" y="1124744"/>
            <a:ext cx="792088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path path="rect">
                <a:fillToRect l="100000" t="100000"/>
              </a:path>
              <a:tileRect r="-100000" b="-100000"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285884"/>
          </a:xfrm>
        </p:spPr>
        <p:txBody>
          <a:bodyPr/>
          <a:lstStyle/>
          <a:p>
            <a:r>
              <a:rPr lang="en-US" altLang="ko-KR" dirty="0" smtClean="0"/>
              <a:t>2012. 3. 30</a:t>
            </a:r>
          </a:p>
          <a:p>
            <a:r>
              <a:rPr lang="ko-KR" altLang="en-US" dirty="0" smtClean="0"/>
              <a:t>법률사무소 지향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FTA</a:t>
            </a:r>
            <a:r>
              <a:rPr lang="ko-KR" altLang="en-US" dirty="0" smtClean="0"/>
              <a:t>로 인한 제도 변화와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대응 방안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552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통지의 요건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 </a:t>
            </a:r>
            <a:r>
              <a:rPr lang="ko-KR" altLang="en-US" dirty="0" smtClean="0"/>
              <a:t>부속서한 </a:t>
            </a:r>
            <a:r>
              <a:rPr lang="ko-KR" altLang="en-US" dirty="0"/>
              <a:t>“인터넷 서비스 제공자의 책임 제한”</a:t>
            </a:r>
          </a:p>
          <a:p>
            <a:pPr marL="914400" lvl="1" indent="-457200" fontAlgn="base">
              <a:buFont typeface="+mj-lt"/>
              <a:buAutoNum type="arabicParenR"/>
            </a:pPr>
            <a:r>
              <a:rPr lang="ko-KR" altLang="en-US" dirty="0" smtClean="0"/>
              <a:t>문제제기 </a:t>
            </a:r>
            <a:r>
              <a:rPr lang="ko-KR" altLang="en-US" dirty="0"/>
              <a:t>당사자</a:t>
            </a:r>
            <a:r>
              <a:rPr lang="en-US" altLang="ko-KR" dirty="0"/>
              <a:t>(</a:t>
            </a:r>
            <a:r>
              <a:rPr lang="ko-KR" altLang="en-US" dirty="0"/>
              <a:t>또는 그의 </a:t>
            </a:r>
            <a:r>
              <a:rPr lang="ko-KR" altLang="en-US" dirty="0" err="1"/>
              <a:t>허락받은</a:t>
            </a:r>
            <a:r>
              <a:rPr lang="ko-KR" altLang="en-US" dirty="0"/>
              <a:t> 대리인</a:t>
            </a:r>
            <a:r>
              <a:rPr lang="en-US" altLang="ko-KR" dirty="0"/>
              <a:t>)</a:t>
            </a:r>
            <a:r>
              <a:rPr lang="ko-KR" altLang="en-US" dirty="0"/>
              <a:t>의 신원</a:t>
            </a:r>
            <a:r>
              <a:rPr lang="en-US" altLang="ko-KR" dirty="0"/>
              <a:t>, </a:t>
            </a:r>
            <a:r>
              <a:rPr lang="ko-KR" altLang="en-US" dirty="0"/>
              <a:t>주소</a:t>
            </a:r>
            <a:r>
              <a:rPr lang="en-US" altLang="ko-KR" dirty="0"/>
              <a:t>, </a:t>
            </a:r>
            <a:r>
              <a:rPr lang="ko-KR" altLang="en-US" dirty="0"/>
              <a:t>전화번호 및 전자우편 주소</a:t>
            </a:r>
          </a:p>
          <a:p>
            <a:pPr marL="914400" lvl="1" indent="-457200" fontAlgn="base">
              <a:buFont typeface="+mj-lt"/>
              <a:buAutoNum type="arabicParenR"/>
            </a:pPr>
            <a:r>
              <a:rPr lang="ko-KR" altLang="en-US" dirty="0" smtClean="0"/>
              <a:t>침해되었다고 </a:t>
            </a:r>
            <a:r>
              <a:rPr lang="ko-KR" altLang="en-US" dirty="0"/>
              <a:t>주장되는 저작물을 서비스 제공자가 식별할 수 있도록 하는 데 합리적으로 충분한 정보</a:t>
            </a:r>
          </a:p>
          <a:p>
            <a:pPr marL="914400" lvl="1" indent="-457200" fontAlgn="base">
              <a:buFont typeface="+mj-lt"/>
              <a:buAutoNum type="arabicParenR"/>
            </a:pPr>
            <a:r>
              <a:rPr lang="ko-KR" altLang="en-US" dirty="0" smtClean="0"/>
              <a:t>서비스 </a:t>
            </a:r>
            <a:r>
              <a:rPr lang="ko-KR" altLang="en-US" dirty="0"/>
              <a:t>제공자가 자신에 의하여 또는 자신을 위하여 통제 또는 운영되는 시스템 또는 네트워크상에 있는 자료로서</a:t>
            </a:r>
            <a:r>
              <a:rPr lang="en-US" altLang="ko-KR" dirty="0"/>
              <a:t>, </a:t>
            </a:r>
            <a:r>
              <a:rPr lang="ko-KR" altLang="en-US" dirty="0"/>
              <a:t>침해하고 있다고 또는 침해 행위의 대상이라고 주장되며</a:t>
            </a:r>
            <a:r>
              <a:rPr lang="en-US" altLang="ko-KR" dirty="0"/>
              <a:t>, </a:t>
            </a:r>
            <a:r>
              <a:rPr lang="ko-KR" altLang="en-US" dirty="0"/>
              <a:t>제거되거나 접근이 </a:t>
            </a:r>
            <a:r>
              <a:rPr lang="ko-KR" altLang="en-US" dirty="0" err="1"/>
              <a:t>무력화되어져야</a:t>
            </a:r>
            <a:r>
              <a:rPr lang="ko-KR" altLang="en-US" dirty="0"/>
              <a:t> 할 자료를 식별하고 위치를 파악하는 데 합리적으로 충분한 정보</a:t>
            </a:r>
          </a:p>
          <a:p>
            <a:pPr marL="914400" lvl="1" indent="-457200" fontAlgn="base">
              <a:buFont typeface="+mj-lt"/>
              <a:buAutoNum type="arabicParenR"/>
            </a:pPr>
            <a:r>
              <a:rPr lang="ko-KR" altLang="en-US" dirty="0" smtClean="0"/>
              <a:t>문제가 </a:t>
            </a:r>
            <a:r>
              <a:rPr lang="ko-KR" altLang="en-US" dirty="0"/>
              <a:t>제기된 방식으로 자료가 사용되는 것이 저작권 소유자</a:t>
            </a:r>
            <a:r>
              <a:rPr lang="en-US" altLang="ko-KR" dirty="0"/>
              <a:t>, </a:t>
            </a:r>
            <a:r>
              <a:rPr lang="ko-KR" altLang="en-US" dirty="0"/>
              <a:t>그의 대리인 또는 법에 의하여 허락되지 아니하였다고 문제제기 당사자가 선의로 믿는다는 진술</a:t>
            </a:r>
          </a:p>
          <a:p>
            <a:pPr marL="914400" lvl="1" indent="-457200" fontAlgn="base">
              <a:buFont typeface="+mj-lt"/>
              <a:buAutoNum type="arabicParenR"/>
            </a:pPr>
            <a:r>
              <a:rPr lang="ko-KR" altLang="en-US" dirty="0" smtClean="0"/>
              <a:t>통보내의 </a:t>
            </a:r>
            <a:r>
              <a:rPr lang="ko-KR" altLang="en-US" dirty="0"/>
              <a:t>정보가 정확하다는 진술</a:t>
            </a:r>
          </a:p>
          <a:p>
            <a:pPr marL="914400" lvl="1" indent="-457200" fontAlgn="base">
              <a:buFont typeface="+mj-lt"/>
              <a:buAutoNum type="arabicParenR"/>
            </a:pPr>
            <a:r>
              <a:rPr lang="ko-KR" altLang="en-US" dirty="0" smtClean="0"/>
              <a:t>문제제기 </a:t>
            </a:r>
            <a:r>
              <a:rPr lang="ko-KR" altLang="en-US" dirty="0"/>
              <a:t>당사자가 침해되고 있다고 주장되는 배타적 권리의 보유자이거나 소유자를 대신하여 행동하도록 </a:t>
            </a:r>
            <a:r>
              <a:rPr lang="ko-KR" altLang="en-US" dirty="0" err="1"/>
              <a:t>허락받았다는</a:t>
            </a:r>
            <a:r>
              <a:rPr lang="ko-KR" altLang="en-US" dirty="0"/>
              <a:t> 내용으로서</a:t>
            </a:r>
            <a:r>
              <a:rPr lang="en-US" altLang="ko-KR" dirty="0"/>
              <a:t>, </a:t>
            </a:r>
            <a:r>
              <a:rPr lang="ko-KR" altLang="en-US" dirty="0"/>
              <a:t>충분한 신뢰성의 지표</a:t>
            </a:r>
            <a:r>
              <a:rPr lang="en-US" altLang="ko-KR" dirty="0"/>
              <a:t>(</a:t>
            </a:r>
            <a:r>
              <a:rPr lang="ko-KR" altLang="en-US" dirty="0"/>
              <a:t>위증의 처벌 또는 이에 상당하는 법적 제재 하의 진술과 같은 것</a:t>
            </a:r>
            <a:r>
              <a:rPr lang="en-US" altLang="ko-KR" dirty="0"/>
              <a:t>)</a:t>
            </a:r>
            <a:r>
              <a:rPr lang="ko-KR" altLang="en-US" dirty="0"/>
              <a:t>가 있는 진술</a:t>
            </a:r>
            <a:r>
              <a:rPr lang="en-US" altLang="ko-KR" dirty="0"/>
              <a:t>, </a:t>
            </a:r>
            <a:r>
              <a:rPr lang="ko-KR" altLang="en-US" dirty="0"/>
              <a:t>그리고</a:t>
            </a:r>
          </a:p>
          <a:p>
            <a:pPr marL="914400" lvl="1" indent="-457200" fontAlgn="base">
              <a:buFont typeface="+mj-lt"/>
              <a:buAutoNum type="arabicParenR"/>
            </a:pPr>
            <a:r>
              <a:rPr lang="ko-KR" altLang="en-US" dirty="0" smtClean="0"/>
              <a:t>통보하는 </a:t>
            </a:r>
            <a:r>
              <a:rPr lang="ko-KR" altLang="en-US" dirty="0"/>
              <a:t>인의 </a:t>
            </a:r>
            <a:r>
              <a:rPr lang="ko-KR" altLang="en-US" dirty="0" smtClean="0"/>
              <a:t>서명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55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Times New Roman" pitchFamily="18" charset="0"/>
                <a:cs typeface="Times New Roman" pitchFamily="18" charset="0"/>
              </a:rPr>
              <a:t>DMCA </a:t>
            </a:r>
            <a:r>
              <a:rPr lang="en-US" altLang="ko-KR" cap="small" dirty="0">
                <a:latin typeface="Times New Roman" pitchFamily="18" charset="0"/>
                <a:cs typeface="Times New Roman" pitchFamily="18" charset="0"/>
              </a:rPr>
              <a:t>Notice of Copyright Infringement - Sample </a:t>
            </a:r>
            <a:r>
              <a:rPr lang="en-US" altLang="ko-KR" cap="small" dirty="0" smtClean="0">
                <a:latin typeface="Times New Roman" pitchFamily="18" charset="0"/>
                <a:cs typeface="Times New Roman" pitchFamily="18" charset="0"/>
              </a:rPr>
              <a:t>Template -</a:t>
            </a:r>
            <a:endParaRPr lang="ko-KR" altLang="en-US" cap="sm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Subject: Notice of Copyright Infringement </a:t>
            </a:r>
          </a:p>
          <a:p>
            <a:pPr marL="0" indent="0">
              <a:buNone/>
            </a:pP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The copyrighted work at issue is the text that appears on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www.mycontent.com/page1.html</a:t>
            </a: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www.mycontent.com/page2.html</a:t>
            </a: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The URLs where our copyrighted material is located include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www.copypaste.com/abc.html</a:t>
            </a: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www.copypaste.com/xyz.com</a:t>
            </a: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You can reach me at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myemail@mycontent.com</a:t>
            </a: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 for further information or clarification. My phone number is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+1-202-393-3984</a:t>
            </a: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 and my mailing address is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John Q Public, 323, Park Avenue, </a:t>
            </a:r>
            <a:r>
              <a:rPr lang="en-US" altLang="ko-KR" sz="2600" b="1" dirty="0" err="1">
                <a:latin typeface="Times New Roman" pitchFamily="18" charset="0"/>
                <a:cs typeface="Times New Roman" pitchFamily="18" charset="0"/>
              </a:rPr>
              <a:t>Willcity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 39232 CA</a:t>
            </a: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The email address of the website owner, who has reprinted our content illegally, is </a:t>
            </a: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alex@copypaste.com</a:t>
            </a: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I have a good faith belief that use of the copyrighted materials described above as allegedly infringing is not authorized by the copyright owner, its agent, or the law. </a:t>
            </a:r>
          </a:p>
          <a:p>
            <a:pPr marL="0" indent="0">
              <a:buNone/>
            </a:pPr>
            <a:r>
              <a:rPr lang="en-US" altLang="ko-KR" sz="2600" dirty="0">
                <a:latin typeface="Times New Roman" pitchFamily="18" charset="0"/>
                <a:cs typeface="Times New Roman" pitchFamily="18" charset="0"/>
              </a:rPr>
              <a:t>I swear, under penalty of perjury, that the information in the notification is accurate and that I am the copyright owner or am authorized to act on behalf of the owner of an exclusive right that is allegedly infringed. </a:t>
            </a:r>
          </a:p>
          <a:p>
            <a:pPr marL="0" indent="0">
              <a:buNone/>
            </a:pP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John Q Public </a:t>
            </a:r>
            <a:br>
              <a:rPr lang="en-US" altLang="ko-KR" sz="2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2600" b="1" dirty="0">
                <a:latin typeface="Times New Roman" pitchFamily="18" charset="0"/>
                <a:cs typeface="Times New Roman" pitchFamily="18" charset="0"/>
              </a:rPr>
              <a:t>September 11, 2007 [14:50]</a:t>
            </a:r>
            <a:endParaRPr lang="en-US" altLang="ko-KR" sz="2600" dirty="0">
              <a:latin typeface="Times New Roman" pitchFamily="18" charset="0"/>
              <a:cs typeface="Times New Roman" pitchFamily="18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2562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04664"/>
            <a:ext cx="6943725" cy="606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8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14863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12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 </a:t>
            </a:r>
            <a:r>
              <a:rPr lang="ko-KR" altLang="en-US" dirty="0" smtClean="0"/>
              <a:t>부속서한과 별지 </a:t>
            </a:r>
            <a:r>
              <a:rPr lang="en-US" altLang="ko-KR" dirty="0" smtClean="0"/>
              <a:t>40</a:t>
            </a:r>
            <a:r>
              <a:rPr lang="ko-KR" altLang="en-US" dirty="0" smtClean="0"/>
              <a:t>호의 차이점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권리자가 제거를 요청하는 자료가 법에 의하여 허락되지 않았다는 점을 권리자가 선의로 믿는다는 진술은 별지 </a:t>
            </a:r>
            <a:r>
              <a:rPr lang="en-US" altLang="ko-KR" dirty="0" smtClean="0"/>
              <a:t>40</a:t>
            </a:r>
            <a:r>
              <a:rPr lang="ko-KR" altLang="en-US" dirty="0" smtClean="0"/>
              <a:t>호에 없음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통지서의 내용에 틀림이 없다는 진술도 별지 </a:t>
            </a:r>
            <a:r>
              <a:rPr lang="en-US" altLang="ko-KR" dirty="0" smtClean="0"/>
              <a:t>40</a:t>
            </a:r>
            <a:r>
              <a:rPr lang="ko-KR" altLang="en-US" dirty="0" smtClean="0"/>
              <a:t>호에 없음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는 고의로 중요한 사실을 허위로 표시한 경우에도 배상책임을 지우지만</a:t>
            </a:r>
            <a:r>
              <a:rPr lang="en-US" altLang="ko-KR" dirty="0" smtClean="0"/>
              <a:t>(18.10:30</a:t>
            </a:r>
            <a:r>
              <a:rPr lang="ko-KR" altLang="en-US" dirty="0" smtClean="0"/>
              <a:t>나</a:t>
            </a:r>
            <a:r>
              <a:rPr lang="en-US" altLang="ko-KR" dirty="0" smtClean="0"/>
              <a:t>(9)), </a:t>
            </a:r>
            <a:r>
              <a:rPr lang="ko-KR" altLang="en-US" dirty="0" smtClean="0"/>
              <a:t>저작권법은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정당한 </a:t>
            </a:r>
            <a:r>
              <a:rPr lang="ko-KR" altLang="en-US" dirty="0" err="1" smtClean="0"/>
              <a:t>권리없이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통지를 한 경우에만 배상책임을 지움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</a:t>
            </a:r>
            <a:r>
              <a:rPr lang="en-US" altLang="ko-KR" dirty="0" smtClean="0"/>
              <a:t>103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6</a:t>
            </a:r>
            <a:r>
              <a:rPr lang="ko-KR" altLang="en-US" dirty="0" smtClean="0"/>
              <a:t>항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시행령</a:t>
            </a:r>
            <a:r>
              <a:rPr lang="en-US" altLang="ko-KR" dirty="0"/>
              <a:t> </a:t>
            </a:r>
            <a:r>
              <a:rPr lang="ko-KR" altLang="en-US" dirty="0" smtClean="0"/>
              <a:t>제</a:t>
            </a:r>
            <a:r>
              <a:rPr lang="en-US" altLang="ko-KR" dirty="0" smtClean="0"/>
              <a:t>40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항과 별지 </a:t>
            </a:r>
            <a:r>
              <a:rPr lang="en-US" altLang="ko-KR" dirty="0" smtClean="0"/>
              <a:t>40</a:t>
            </a:r>
            <a:r>
              <a:rPr lang="ko-KR" altLang="en-US" dirty="0" smtClean="0"/>
              <a:t>호는 처벌 진술서 첨부를 권리자임을 소명하는 자료를 제출하는 경우에는 생략하도록 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520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3200" b="1" dirty="0" smtClean="0"/>
              <a:t>일반적 감시 의무의 부과 금지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253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>
                <a:solidFill>
                  <a:srgbClr val="FF0000"/>
                </a:solidFill>
              </a:rPr>
              <a:t>이 호의 책임제한을 받는 자격은</a:t>
            </a:r>
            <a:r>
              <a:rPr lang="en-US" altLang="ko-KR" dirty="0"/>
              <a:t>, </a:t>
            </a:r>
            <a:r>
              <a:rPr lang="ko-KR" altLang="en-US" dirty="0"/>
              <a:t>그러한 기술 조치와 합치되는 경우를 제외하고</a:t>
            </a:r>
            <a:r>
              <a:rPr lang="en-US" altLang="ko-KR" dirty="0"/>
              <a:t>, </a:t>
            </a:r>
            <a:r>
              <a:rPr lang="ko-KR" altLang="en-US" dirty="0"/>
              <a:t>서비스 제공자가 자신의 서비스를 감시하거나</a:t>
            </a:r>
            <a:r>
              <a:rPr lang="en-US" altLang="ko-KR" dirty="0"/>
              <a:t>, </a:t>
            </a:r>
            <a:r>
              <a:rPr lang="ko-KR" altLang="en-US" dirty="0"/>
              <a:t>침해행위를 나타내는 사실을 능동적으로 찾아야 하는 것을 조건으로 할 수 없다</a:t>
            </a:r>
          </a:p>
          <a:p>
            <a:pPr fontAlgn="base"/>
            <a:r>
              <a:rPr lang="en-US" altLang="ko-KR" dirty="0" smtClean="0"/>
              <a:t>DMCA §512(m</a:t>
            </a:r>
            <a:r>
              <a:rPr lang="en-US" altLang="ko-KR" dirty="0"/>
              <a:t>) Protection of Privacy</a:t>
            </a:r>
            <a:r>
              <a:rPr lang="en-US" altLang="ko-KR" dirty="0" smtClean="0"/>
              <a:t>. -- </a:t>
            </a:r>
            <a:r>
              <a:rPr lang="en-US" altLang="ko-KR" dirty="0"/>
              <a:t>Nothing in this section shall be construed </a:t>
            </a:r>
            <a:r>
              <a:rPr lang="en-US" altLang="ko-KR" dirty="0">
                <a:solidFill>
                  <a:srgbClr val="FF0000"/>
                </a:solidFill>
              </a:rPr>
              <a:t>to condition the applicability of subsections (a) through (d)</a:t>
            </a:r>
            <a:r>
              <a:rPr lang="en-US" altLang="ko-KR" dirty="0"/>
              <a:t> </a:t>
            </a:r>
            <a:r>
              <a:rPr lang="en-US" altLang="ko-KR" dirty="0" smtClean="0"/>
              <a:t>on --</a:t>
            </a:r>
            <a:endParaRPr lang="en-US" altLang="ko-KR" dirty="0"/>
          </a:p>
          <a:p>
            <a:pPr marL="288000" indent="0" fontAlgn="base">
              <a:buNone/>
            </a:pPr>
            <a:r>
              <a:rPr lang="en-US" altLang="ko-KR" dirty="0" smtClean="0"/>
              <a:t>(</a:t>
            </a:r>
            <a:r>
              <a:rPr lang="en-US" altLang="ko-KR" dirty="0"/>
              <a:t>1) a service provider monitoring its service or affirmatively seeking facts indicating infringing activity, except to the extent consistent with a standard technical measure complying with the provisions of subsection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31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</a:t>
            </a:r>
            <a:r>
              <a:rPr lang="en-US" altLang="ko-KR" dirty="0" smtClean="0"/>
              <a:t>EU FTA </a:t>
            </a:r>
            <a:r>
              <a:rPr lang="en-US" altLang="ko-KR" b="0" dirty="0" smtClean="0"/>
              <a:t>§10.66</a:t>
            </a:r>
            <a:endParaRPr lang="ko-KR" altLang="en-US" b="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base"/>
            <a:r>
              <a:rPr lang="ko-KR" altLang="en-US" dirty="0"/>
              <a:t>양 당사자는</a:t>
            </a:r>
            <a:r>
              <a:rPr lang="en-US" altLang="ko-KR" dirty="0"/>
              <a:t>, </a:t>
            </a:r>
            <a:r>
              <a:rPr lang="ko-KR" altLang="en-US" dirty="0"/>
              <a:t>제공자가 제</a:t>
            </a:r>
            <a:r>
              <a:rPr lang="en-US" altLang="ko-KR" dirty="0"/>
              <a:t>10.63</a:t>
            </a:r>
            <a:r>
              <a:rPr lang="ko-KR" altLang="en-US" dirty="0"/>
              <a:t>조부터 제</a:t>
            </a:r>
            <a:r>
              <a:rPr lang="en-US" altLang="ko-KR" dirty="0"/>
              <a:t>10.65</a:t>
            </a:r>
            <a:r>
              <a:rPr lang="ko-KR" altLang="en-US" dirty="0"/>
              <a:t>조까지의 적용대상이 되는 서비스를 제공하는 때</a:t>
            </a:r>
            <a:r>
              <a:rPr lang="en-US" altLang="ko-KR" dirty="0"/>
              <a:t>, </a:t>
            </a:r>
            <a:r>
              <a:rPr lang="ko-KR" altLang="en-US" dirty="0"/>
              <a:t>자신이 송신하거나 저장하는 정보를 감시할 </a:t>
            </a:r>
            <a:r>
              <a:rPr lang="ko-KR" altLang="en-US" dirty="0">
                <a:solidFill>
                  <a:srgbClr val="FF0000"/>
                </a:solidFill>
              </a:rPr>
              <a:t>일반적 의무</a:t>
            </a:r>
            <a:r>
              <a:rPr lang="en-US" altLang="ko-KR" dirty="0"/>
              <a:t>, </a:t>
            </a:r>
            <a:r>
              <a:rPr lang="ko-KR" altLang="en-US" dirty="0"/>
              <a:t>또는 불법적 활동을 나타내는 사실이나 정황을 적극적으로 찾도록 하는 </a:t>
            </a:r>
            <a:r>
              <a:rPr lang="ko-KR" altLang="en-US" dirty="0">
                <a:solidFill>
                  <a:srgbClr val="FF0000"/>
                </a:solidFill>
              </a:rPr>
              <a:t>일반적 의무</a:t>
            </a:r>
            <a:r>
              <a:rPr lang="ko-KR" altLang="en-US" dirty="0"/>
              <a:t>를 제공자에게 부과해서는 아니 된다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The Parties shall not impose a general obligation on providers, when providing the services covered by Articles 10.63 through 10.65, to monitor the information which they transmit or store, nor a general obligation to actively seek facts or circumstances indicating illegal activity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409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cap="none" dirty="0" smtClean="0"/>
              <a:t>Scarlet v. SABAM (1)</a:t>
            </a:r>
            <a:endParaRPr lang="ko-KR" altLang="en-US" cap="none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dirty="0"/>
              <a:t>SABAM</a:t>
            </a:r>
            <a:r>
              <a:rPr lang="ko-KR" altLang="en-US" dirty="0"/>
              <a:t>이 요구하는 </a:t>
            </a:r>
            <a:r>
              <a:rPr lang="ko-KR" altLang="en-US" dirty="0" err="1"/>
              <a:t>필터링은</a:t>
            </a:r>
            <a:r>
              <a:rPr lang="en-US" altLang="ko-KR" dirty="0"/>
              <a:t>, </a:t>
            </a:r>
            <a:br>
              <a:rPr lang="en-US" altLang="ko-KR" dirty="0"/>
            </a:br>
            <a:r>
              <a:rPr lang="ko-KR" altLang="en-US" dirty="0" smtClean="0"/>
              <a:t>① </a:t>
            </a:r>
            <a:r>
              <a:rPr lang="ko-KR" altLang="en-US" dirty="0"/>
              <a:t>모든 이용자들의</a:t>
            </a:r>
            <a:r>
              <a:rPr lang="en-US" altLang="ko-KR" dirty="0"/>
              <a:t>, </a:t>
            </a:r>
            <a:r>
              <a:rPr lang="ko-KR" altLang="en-US" dirty="0"/>
              <a:t>모든 전자 통신 내에서</a:t>
            </a:r>
            <a:r>
              <a:rPr lang="en-US" altLang="ko-KR" dirty="0"/>
              <a:t>, </a:t>
            </a:r>
            <a:r>
              <a:rPr lang="ko-KR" altLang="en-US" dirty="0" err="1"/>
              <a:t>피투피</a:t>
            </a:r>
            <a:r>
              <a:rPr lang="ko-KR" altLang="en-US" dirty="0"/>
              <a:t> </a:t>
            </a:r>
            <a:r>
              <a:rPr lang="ko-KR" altLang="en-US" dirty="0" err="1"/>
              <a:t>트래픽과</a:t>
            </a:r>
            <a:r>
              <a:rPr lang="ko-KR" altLang="en-US" dirty="0"/>
              <a:t> 관련된 파일들을 식별하고</a:t>
            </a:r>
            <a:r>
              <a:rPr lang="en-US" altLang="ko-KR" dirty="0"/>
              <a:t>,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② </a:t>
            </a:r>
            <a:r>
              <a:rPr lang="ko-KR" altLang="en-US" dirty="0" err="1"/>
              <a:t>피투피</a:t>
            </a:r>
            <a:r>
              <a:rPr lang="ko-KR" altLang="en-US" dirty="0"/>
              <a:t> </a:t>
            </a:r>
            <a:r>
              <a:rPr lang="ko-KR" altLang="en-US" dirty="0" err="1"/>
              <a:t>트래픽</a:t>
            </a:r>
            <a:r>
              <a:rPr lang="ko-KR" altLang="en-US" dirty="0"/>
              <a:t> 내에서</a:t>
            </a:r>
            <a:r>
              <a:rPr lang="en-US" altLang="ko-KR" dirty="0"/>
              <a:t>, </a:t>
            </a:r>
            <a:r>
              <a:rPr lang="ko-KR" altLang="en-US" dirty="0" err="1"/>
              <a:t>지재권자가</a:t>
            </a:r>
            <a:r>
              <a:rPr lang="ko-KR" altLang="en-US" dirty="0"/>
              <a:t> 권리를 주장하는 저작물이 포함된 파일을 </a:t>
            </a:r>
            <a:r>
              <a:rPr lang="ko-KR" altLang="en-US" dirty="0" smtClean="0"/>
              <a:t>식별하</a:t>
            </a:r>
            <a:r>
              <a:rPr lang="ko-KR" altLang="en-US" dirty="0"/>
              <a:t>며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③ </a:t>
            </a:r>
            <a:r>
              <a:rPr lang="ko-KR" altLang="en-US" dirty="0"/>
              <a:t>이 파일 중 어떤 것이 불법적으로 공유되고 있는지 판단하고</a:t>
            </a:r>
            <a:r>
              <a:rPr lang="en-US" altLang="ko-KR" dirty="0"/>
              <a:t>,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④ </a:t>
            </a:r>
            <a:r>
              <a:rPr lang="ko-KR" altLang="en-US" dirty="0"/>
              <a:t>불법이라고 판단한 파일 공유를 차단할 것을 요구한다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r>
              <a:rPr lang="ko-KR" altLang="en-US" dirty="0" smtClean="0"/>
              <a:t>이러한 </a:t>
            </a:r>
            <a:r>
              <a:rPr lang="ko-KR" altLang="en-US" dirty="0"/>
              <a:t>유형의 예방적 감시는 </a:t>
            </a:r>
            <a:r>
              <a:rPr lang="en-US" altLang="ko-KR" dirty="0"/>
              <a:t>ISP</a:t>
            </a:r>
            <a:r>
              <a:rPr lang="ko-KR" altLang="en-US" dirty="0"/>
              <a:t>의 네트워크에서 일어나는 모든 전자 통신을 능동적으로 감시하도록 요구하며</a:t>
            </a:r>
            <a:r>
              <a:rPr lang="en-US" altLang="ko-KR" dirty="0"/>
              <a:t>, </a:t>
            </a:r>
            <a:r>
              <a:rPr lang="ko-KR" altLang="en-US" dirty="0"/>
              <a:t>따라서 송신되는 모든 정보와 네트워크를 이용하는 모든 이용자를 대상으로 할 수밖에 없다</a:t>
            </a:r>
            <a:r>
              <a:rPr lang="en-US" altLang="ko-KR" dirty="0"/>
              <a:t>. </a:t>
            </a:r>
            <a:r>
              <a:rPr lang="ko-KR" altLang="en-US" dirty="0"/>
              <a:t>따라서 이것은 전자상거래 지침 제</a:t>
            </a:r>
            <a:r>
              <a:rPr lang="en-US" altLang="ko-KR" dirty="0"/>
              <a:t>15(1)</a:t>
            </a:r>
            <a:r>
              <a:rPr lang="ko-KR" altLang="en-US" dirty="0"/>
              <a:t>조에서 금지하는 </a:t>
            </a:r>
            <a:r>
              <a:rPr lang="ko-KR" altLang="en-US" dirty="0">
                <a:solidFill>
                  <a:srgbClr val="FF0000"/>
                </a:solidFill>
              </a:rPr>
              <a:t>일반적 감시를 </a:t>
            </a:r>
            <a:r>
              <a:rPr lang="en-US" altLang="ko-KR" dirty="0">
                <a:solidFill>
                  <a:srgbClr val="FF0000"/>
                </a:solidFill>
              </a:rPr>
              <a:t>ISP</a:t>
            </a:r>
            <a:r>
              <a:rPr lang="ko-KR" altLang="en-US" dirty="0">
                <a:solidFill>
                  <a:srgbClr val="FF0000"/>
                </a:solidFill>
              </a:rPr>
              <a:t>에게 수행하도록 요구</a:t>
            </a:r>
            <a:r>
              <a:rPr lang="ko-KR" altLang="en-US" dirty="0"/>
              <a:t>하는 것이 된다</a:t>
            </a:r>
            <a:r>
              <a:rPr lang="en-US" altLang="ko-KR" dirty="0"/>
              <a:t>(</a:t>
            </a:r>
            <a:r>
              <a:rPr lang="ko-KR" altLang="en-US" dirty="0"/>
              <a:t>단락 </a:t>
            </a:r>
            <a:r>
              <a:rPr lang="en-US" altLang="ko-KR" dirty="0"/>
              <a:t>39-40</a:t>
            </a:r>
            <a:r>
              <a:rPr lang="en-US" altLang="ko-KR" dirty="0" smtClean="0"/>
              <a:t>).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018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cap="none" dirty="0"/>
              <a:t>Scarlet v. </a:t>
            </a:r>
            <a:r>
              <a:rPr lang="en-US" altLang="ko-KR" cap="none" dirty="0" smtClean="0"/>
              <a:t>SABAM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dirty="0" smtClean="0"/>
              <a:t>EU </a:t>
            </a:r>
            <a:r>
              <a:rPr lang="ko-KR" altLang="en-US" dirty="0" smtClean="0"/>
              <a:t>전자상거래지침 제</a:t>
            </a:r>
            <a:r>
              <a:rPr lang="en-US" altLang="ko-KR" dirty="0" smtClean="0"/>
              <a:t>15(1)</a:t>
            </a:r>
            <a:r>
              <a:rPr lang="ko-KR" altLang="en-US" dirty="0" smtClean="0"/>
              <a:t>조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= </a:t>
            </a:r>
            <a:br>
              <a:rPr lang="en-US" altLang="ko-KR" dirty="0" smtClean="0"/>
            </a:br>
            <a:r>
              <a:rPr lang="ko-KR" altLang="en-US" dirty="0" smtClean="0"/>
              <a:t>한</a:t>
            </a:r>
            <a:r>
              <a:rPr lang="en-US" altLang="ko-KR" dirty="0" smtClean="0"/>
              <a:t>EU FTA §10.66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3976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연구보고서 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7992888" cy="482453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무역협정으로 인한 제도 변화</a:t>
            </a:r>
            <a:endParaRPr lang="en-US" altLang="ko-KR" dirty="0" smtClean="0"/>
          </a:p>
          <a:p>
            <a:r>
              <a:rPr lang="en-US" altLang="ko-KR" dirty="0" smtClean="0"/>
              <a:t>FTA </a:t>
            </a:r>
            <a:r>
              <a:rPr lang="ko-KR" altLang="en-US" dirty="0" smtClean="0"/>
              <a:t>이행을 위한 국내법령 개정 내용</a:t>
            </a:r>
            <a:endParaRPr lang="en-US" altLang="ko-KR" dirty="0" smtClean="0"/>
          </a:p>
          <a:p>
            <a:r>
              <a:rPr lang="en-US" altLang="ko-KR" dirty="0" smtClean="0"/>
              <a:t>FTA </a:t>
            </a:r>
            <a:r>
              <a:rPr lang="ko-KR" altLang="en-US" dirty="0" smtClean="0"/>
              <a:t>관련 </a:t>
            </a:r>
            <a:r>
              <a:rPr lang="ko-KR" altLang="en-US" dirty="0" err="1" smtClean="0"/>
              <a:t>현안별</a:t>
            </a:r>
            <a:r>
              <a:rPr lang="ko-KR" altLang="en-US" dirty="0" smtClean="0"/>
              <a:t> 분석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OSP </a:t>
            </a:r>
            <a:r>
              <a:rPr lang="ko-KR" altLang="en-US" dirty="0" smtClean="0"/>
              <a:t>면책 요건 등 </a:t>
            </a:r>
            <a:r>
              <a:rPr lang="en-US" altLang="ko-KR" dirty="0" smtClean="0"/>
              <a:t>10</a:t>
            </a:r>
            <a:r>
              <a:rPr lang="ko-KR" altLang="en-US" dirty="0" smtClean="0"/>
              <a:t>개 현안 분석</a:t>
            </a:r>
            <a:endParaRPr lang="en-US" altLang="ko-KR" dirty="0" smtClean="0"/>
          </a:p>
          <a:p>
            <a:r>
              <a:rPr lang="ko-KR" altLang="en-US" dirty="0" smtClean="0"/>
              <a:t>기타 </a:t>
            </a:r>
            <a:r>
              <a:rPr lang="ko-KR" altLang="en-US" dirty="0" err="1" smtClean="0"/>
              <a:t>현안별</a:t>
            </a:r>
            <a:r>
              <a:rPr lang="ko-KR" altLang="en-US" dirty="0" smtClean="0"/>
              <a:t> 분석</a:t>
            </a: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(1) </a:t>
            </a:r>
            <a:r>
              <a:rPr lang="ko-KR" altLang="en-US" dirty="0" smtClean="0"/>
              <a:t>상습범 형사처벌</a:t>
            </a:r>
            <a:r>
              <a:rPr lang="en-US" altLang="ko-KR" dirty="0" smtClean="0"/>
              <a:t>, (2) </a:t>
            </a:r>
            <a:r>
              <a:rPr lang="ko-KR" altLang="en-US" dirty="0" err="1" smtClean="0"/>
              <a:t>코덱</a:t>
            </a:r>
            <a:r>
              <a:rPr lang="ko-KR" altLang="en-US" dirty="0" smtClean="0"/>
              <a:t> 특허권 침해</a:t>
            </a:r>
            <a:endParaRPr lang="en-US" altLang="ko-KR" dirty="0" smtClean="0"/>
          </a:p>
          <a:p>
            <a:r>
              <a:rPr lang="ko-KR" altLang="en-US" dirty="0" smtClean="0"/>
              <a:t>대응 전략</a:t>
            </a: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(1) </a:t>
            </a:r>
            <a:r>
              <a:rPr lang="ko-KR" altLang="en-US" dirty="0" smtClean="0"/>
              <a:t>저작권법 개정</a:t>
            </a:r>
            <a:r>
              <a:rPr lang="en-US" altLang="ko-KR" dirty="0" smtClean="0"/>
              <a:t>, (2) </a:t>
            </a:r>
            <a:r>
              <a:rPr lang="ko-KR" altLang="en-US" dirty="0" smtClean="0"/>
              <a:t>특수 </a:t>
            </a:r>
            <a:r>
              <a:rPr lang="en-US" altLang="ko-KR" dirty="0" smtClean="0"/>
              <a:t>OSP </a:t>
            </a:r>
            <a:r>
              <a:rPr lang="ko-KR" altLang="en-US" dirty="0" smtClean="0"/>
              <a:t>등록제 관련 전기통신사업법 개정</a:t>
            </a:r>
            <a:r>
              <a:rPr lang="en-US" altLang="ko-KR" dirty="0" smtClean="0"/>
              <a:t>, (3) </a:t>
            </a:r>
            <a:r>
              <a:rPr lang="ko-KR" altLang="en-US" dirty="0" smtClean="0"/>
              <a:t>과태료 부과에 대한 대응</a:t>
            </a:r>
            <a:r>
              <a:rPr lang="en-US" altLang="ko-KR" dirty="0" smtClean="0"/>
              <a:t>, </a:t>
            </a:r>
            <a:r>
              <a:rPr lang="en-US" altLang="ko-KR" dirty="0" smtClean="0"/>
              <a:t>(4) </a:t>
            </a:r>
            <a:r>
              <a:rPr lang="ko-KR" altLang="en-US" dirty="0" smtClean="0"/>
              <a:t>프레임 바꾸기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82992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cap="none" dirty="0"/>
              <a:t>Scarlet v. </a:t>
            </a:r>
            <a:r>
              <a:rPr lang="en-US" altLang="ko-KR" cap="none" dirty="0" smtClean="0"/>
              <a:t>SABAM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문제의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필터링은</a:t>
            </a:r>
            <a:r>
              <a:rPr lang="ko-KR" altLang="en-US" dirty="0" smtClean="0"/>
              <a:t>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에게 자기의 비용으로 복잡하고 비용이 많이 들며 영구적인 컴퓨터 시스템을 설치하도록 요구하기 때문에</a:t>
            </a:r>
            <a:r>
              <a:rPr lang="en-US" altLang="ko-KR" dirty="0" smtClean="0"/>
              <a:t>, OSP</a:t>
            </a:r>
            <a:r>
              <a:rPr lang="ko-KR" altLang="en-US" dirty="0" smtClean="0"/>
              <a:t>의 사업 수행의 자유를 중대하게 침해하고</a:t>
            </a:r>
            <a:r>
              <a:rPr lang="en-US" altLang="ko-KR" dirty="0" smtClean="0"/>
              <a:t>,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지재권의 존중이 불필요하게 복잡하거나 비용이 많이 들면 </a:t>
            </a:r>
            <a:r>
              <a:rPr lang="ko-KR" altLang="en-US" dirty="0" err="1" smtClean="0"/>
              <a:t>안된다는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EU </a:t>
            </a:r>
            <a:r>
              <a:rPr lang="ko-KR" altLang="en-US" dirty="0" smtClean="0"/>
              <a:t>지재권 집행지침 제</a:t>
            </a:r>
            <a:r>
              <a:rPr lang="en-US" altLang="ko-KR" dirty="0" smtClean="0"/>
              <a:t>3(1)</a:t>
            </a:r>
            <a:r>
              <a:rPr lang="ko-KR" altLang="en-US" dirty="0" smtClean="0"/>
              <a:t>조와 모순된다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20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cap="none" dirty="0"/>
              <a:t>Scarlet v. </a:t>
            </a:r>
            <a:r>
              <a:rPr lang="en-US" altLang="ko-KR" cap="none" dirty="0" smtClean="0"/>
              <a:t>SABAM (4)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dirty="0" smtClean="0"/>
              <a:t>EU </a:t>
            </a:r>
            <a:r>
              <a:rPr lang="ko-KR" altLang="en-US" dirty="0" smtClean="0"/>
              <a:t>지재권 집행지침 제</a:t>
            </a:r>
            <a:r>
              <a:rPr lang="en-US" altLang="ko-KR" dirty="0" smtClean="0"/>
              <a:t>3(1)</a:t>
            </a:r>
            <a:r>
              <a:rPr lang="ko-KR" altLang="en-US" dirty="0" smtClean="0"/>
              <a:t>조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sym typeface="Wingdings" pitchFamily="2" charset="2"/>
              </a:rPr>
              <a:t></a:t>
            </a:r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ko-KR" altLang="en-US" dirty="0" smtClean="0"/>
              <a:t>한</a:t>
            </a:r>
            <a:r>
              <a:rPr lang="en-US" altLang="ko-KR" dirty="0" smtClean="0"/>
              <a:t>EU FTA §10.41:2d</a:t>
            </a:r>
          </a:p>
          <a:p>
            <a:pPr marL="0" indent="0" algn="ctr">
              <a:buNone/>
            </a:pP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“Those measures, procedures and remedies shall: ···</a:t>
            </a:r>
            <a:b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(d) not be </a:t>
            </a:r>
            <a:r>
              <a:rPr lang="en-US" altLang="ko-K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unnecessarily complicated or costly</a:t>
            </a:r>
            <a:r>
              <a:rPr lang="en-US" altLang="ko-KR" sz="2800" dirty="0" smtClean="0">
                <a:latin typeface="Times New Roman" pitchFamily="18" charset="0"/>
                <a:cs typeface="Times New Roman" pitchFamily="18" charset="0"/>
              </a:rPr>
              <a:t>, or entail unreasonable time limits or unwarranted delays”</a:t>
            </a:r>
          </a:p>
        </p:txBody>
      </p:sp>
    </p:spTree>
    <p:extLst>
      <p:ext uri="{BB962C8B-B14F-4D97-AF65-F5344CB8AC3E}">
        <p14:creationId xmlns:p14="http://schemas.microsoft.com/office/powerpoint/2010/main" val="41120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cap="none" dirty="0" smtClean="0"/>
              <a:t>SABAM v. </a:t>
            </a:r>
            <a:r>
              <a:rPr lang="en-US" altLang="ko-KR" cap="none" dirty="0" err="1" smtClean="0"/>
              <a:t>Netlog</a:t>
            </a:r>
            <a:endParaRPr lang="ko-KR" altLang="en-US" cap="non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96144"/>
            <a:ext cx="6746347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149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3200" b="1" dirty="0" err="1" smtClean="0"/>
              <a:t>웹하드</a:t>
            </a:r>
            <a:r>
              <a:rPr lang="ko-KR" altLang="en-US" sz="3200" b="1" dirty="0" smtClean="0"/>
              <a:t> 등록제와  </a:t>
            </a:r>
            <a:r>
              <a:rPr lang="en-US" altLang="ko-KR" sz="3200" b="1" dirty="0" smtClean="0"/>
              <a:t>FTA </a:t>
            </a:r>
            <a:r>
              <a:rPr lang="ko-KR" altLang="en-US" sz="3200" b="1" dirty="0" smtClean="0"/>
              <a:t>위반 문제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253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웹하드</a:t>
            </a:r>
            <a:r>
              <a:rPr lang="ko-KR" altLang="en-US" dirty="0" smtClean="0"/>
              <a:t> 등록제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기술적 조치 실시 계획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제호 등 저작물을 인식할 수 있는 기술적 조치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검색 제한 조치 및 송신 제한 조치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불법 전송자에게 경고 문구 발송</a:t>
            </a:r>
            <a:endParaRPr lang="en-US" altLang="ko-KR" dirty="0" smtClean="0"/>
          </a:p>
          <a:p>
            <a:r>
              <a:rPr lang="ko-KR" altLang="en-US" dirty="0" smtClean="0"/>
              <a:t>해당</a:t>
            </a:r>
            <a:r>
              <a:rPr lang="en-US" altLang="ko-KR" dirty="0" smtClean="0"/>
              <a:t> </a:t>
            </a:r>
            <a:r>
              <a:rPr lang="ko-KR" altLang="en-US" dirty="0" smtClean="0"/>
              <a:t>기술을 </a:t>
            </a:r>
            <a:r>
              <a:rPr lang="en-US" altLang="ko-KR" dirty="0" smtClean="0"/>
              <a:t>24</a:t>
            </a:r>
            <a:r>
              <a:rPr lang="ko-KR" altLang="en-US" dirty="0" smtClean="0"/>
              <a:t>시간 상시 적용할 것</a:t>
            </a:r>
            <a:endParaRPr lang="en-US" altLang="ko-KR" dirty="0" smtClean="0"/>
          </a:p>
          <a:p>
            <a:r>
              <a:rPr lang="ko-KR" altLang="en-US" dirty="0" smtClean="0"/>
              <a:t>모든 서비스에 적용할 것</a:t>
            </a:r>
            <a:endParaRPr lang="en-US" altLang="ko-KR" dirty="0" smtClean="0"/>
          </a:p>
          <a:p>
            <a:r>
              <a:rPr lang="ko-KR" altLang="en-US" dirty="0" smtClean="0"/>
              <a:t>저작물 로그 파일 </a:t>
            </a:r>
            <a:r>
              <a:rPr lang="en-US" altLang="ko-KR" dirty="0" smtClean="0"/>
              <a:t>2</a:t>
            </a:r>
            <a:r>
              <a:rPr lang="ko-KR" altLang="en-US" dirty="0" smtClean="0"/>
              <a:t>년 이상 보관할 것</a:t>
            </a:r>
            <a:endParaRPr lang="en-US" altLang="ko-KR" dirty="0" smtClean="0"/>
          </a:p>
          <a:p>
            <a:r>
              <a:rPr lang="ko-KR" altLang="en-US" dirty="0" smtClean="0"/>
              <a:t>성능평가 기준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대상기술</a:t>
            </a:r>
            <a:r>
              <a:rPr lang="en-US" altLang="ko-KR" dirty="0" smtClean="0"/>
              <a:t>: </a:t>
            </a:r>
            <a:r>
              <a:rPr lang="ko-KR" altLang="en-US" dirty="0" smtClean="0"/>
              <a:t>특징기반 </a:t>
            </a:r>
            <a:r>
              <a:rPr lang="ko-KR" altLang="en-US" dirty="0" err="1" smtClean="0"/>
              <a:t>필터링</a:t>
            </a:r>
            <a:r>
              <a:rPr lang="ko-KR" altLang="en-US" dirty="0" smtClean="0"/>
              <a:t> 기술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성능평가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인식률</a:t>
            </a:r>
            <a:r>
              <a:rPr lang="en-US" altLang="ko-KR" dirty="0" smtClean="0"/>
              <a:t>(</a:t>
            </a:r>
            <a:r>
              <a:rPr lang="ko-KR" altLang="en-US" dirty="0" smtClean="0"/>
              <a:t>오디오 </a:t>
            </a:r>
            <a:r>
              <a:rPr lang="en-US" altLang="ko-KR" dirty="0" smtClean="0"/>
              <a:t>97%, </a:t>
            </a:r>
            <a:r>
              <a:rPr lang="ko-KR" altLang="en-US" dirty="0" smtClean="0"/>
              <a:t>비디오 </a:t>
            </a:r>
            <a:r>
              <a:rPr lang="en-US" altLang="ko-KR" dirty="0" smtClean="0"/>
              <a:t>95% </a:t>
            </a:r>
            <a:r>
              <a:rPr lang="ko-KR" altLang="en-US" dirty="0" smtClean="0"/>
              <a:t>이상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필드평가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인식률 </a:t>
            </a:r>
            <a:r>
              <a:rPr lang="en-US" altLang="ko-KR" dirty="0" smtClean="0"/>
              <a:t>100%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6430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FTA </a:t>
            </a:r>
            <a:r>
              <a:rPr lang="ko-KR" altLang="en-US" dirty="0" smtClean="0"/>
              <a:t>서비스 협정과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웹하드</a:t>
            </a:r>
            <a:r>
              <a:rPr lang="ko-KR" altLang="en-US" dirty="0" smtClean="0"/>
              <a:t> 등록제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시장접근 제한 금지 의무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양적 제한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질적 제한 모두 금지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양적 제한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서비스 공급자의 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서비스 거래 또는 자산의 총액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서비스 영업의 총 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고용할 수 있는 자연인의 수 제한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등록제는 서비스 공급자의 수 제한에 해당</a:t>
            </a:r>
            <a:endParaRPr lang="en-US" altLang="ko-KR" dirty="0" smtClean="0"/>
          </a:p>
          <a:p>
            <a:r>
              <a:rPr lang="ko-KR" altLang="en-US" dirty="0" smtClean="0"/>
              <a:t>내국민대우 의무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“</a:t>
            </a:r>
            <a:r>
              <a:rPr lang="ko-KR" altLang="en-US" dirty="0" smtClean="0"/>
              <a:t>동종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서비스</a:t>
            </a:r>
            <a:r>
              <a:rPr lang="en-US" altLang="ko-KR" dirty="0" smtClean="0"/>
              <a:t>, “</a:t>
            </a:r>
            <a:r>
              <a:rPr lang="ko-KR" altLang="en-US" dirty="0" smtClean="0"/>
              <a:t>동종</a:t>
            </a:r>
            <a:r>
              <a:rPr lang="en-US" altLang="ko-KR" dirty="0" smtClean="0"/>
              <a:t>” </a:t>
            </a:r>
            <a:r>
              <a:rPr lang="ko-KR" altLang="en-US" dirty="0" smtClean="0"/>
              <a:t>서비스 공급자보다 불리하지 아니한 대우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동종성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일반 </a:t>
            </a:r>
            <a:r>
              <a:rPr lang="en-US" altLang="ko-KR" dirty="0" smtClean="0"/>
              <a:t>OSP v. </a:t>
            </a:r>
            <a:r>
              <a:rPr lang="ko-KR" altLang="en-US" dirty="0" smtClean="0"/>
              <a:t>특수 </a:t>
            </a:r>
            <a:r>
              <a:rPr lang="en-US" altLang="ko-KR" dirty="0" smtClean="0"/>
              <a:t>OSP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22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FTA </a:t>
            </a:r>
            <a:r>
              <a:rPr lang="ko-KR" altLang="en-US" dirty="0"/>
              <a:t>서비스 협정과</a:t>
            </a:r>
            <a:r>
              <a:rPr lang="en-US" altLang="ko-KR" dirty="0"/>
              <a:t> </a:t>
            </a:r>
            <a:r>
              <a:rPr lang="ko-KR" altLang="en-US" dirty="0" err="1"/>
              <a:t>웹하드</a:t>
            </a:r>
            <a:r>
              <a:rPr lang="ko-KR" altLang="en-US" dirty="0"/>
              <a:t> 등록제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한</a:t>
            </a:r>
            <a:r>
              <a:rPr lang="en-US" altLang="ko-KR" dirty="0" smtClean="0"/>
              <a:t>-EU FTA </a:t>
            </a:r>
            <a:r>
              <a:rPr lang="ko-KR" altLang="en-US" dirty="0" err="1" smtClean="0"/>
              <a:t>양허표</a:t>
            </a:r>
            <a:endParaRPr lang="ko-KR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9172575" cy="479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71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FTA </a:t>
            </a:r>
            <a:r>
              <a:rPr lang="ko-KR" altLang="en-US" dirty="0"/>
              <a:t>서비스 협정과</a:t>
            </a:r>
            <a:r>
              <a:rPr lang="en-US" altLang="ko-KR" dirty="0"/>
              <a:t> </a:t>
            </a:r>
            <a:r>
              <a:rPr lang="ko-KR" altLang="en-US" dirty="0" err="1"/>
              <a:t>웹하드</a:t>
            </a:r>
            <a:r>
              <a:rPr lang="ko-KR" altLang="en-US" dirty="0"/>
              <a:t> 등록제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 </a:t>
            </a:r>
            <a:r>
              <a:rPr lang="ko-KR" altLang="en-US" dirty="0" smtClean="0"/>
              <a:t>부속서 </a:t>
            </a:r>
            <a:r>
              <a:rPr lang="en-US" altLang="ko-KR" dirty="0" smtClean="0"/>
              <a:t>I (</a:t>
            </a:r>
            <a:r>
              <a:rPr lang="ko-KR" altLang="en-US" dirty="0" smtClean="0"/>
              <a:t>현재 유보</a:t>
            </a:r>
            <a:r>
              <a:rPr lang="en-US" altLang="ko-KR" dirty="0" smtClean="0"/>
              <a:t>)</a:t>
            </a:r>
          </a:p>
          <a:p>
            <a:pPr lvl="1"/>
            <a:r>
              <a:rPr lang="ko-KR" altLang="en-US" dirty="0" smtClean="0"/>
              <a:t>기간통신사업 허가 또는 별정통신사업을 위한 등록은 대한민국 법에 따라 설립된 법인에 한한다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기간통신사업에 대한 외국인 직접투자는 </a:t>
            </a:r>
            <a:r>
              <a:rPr lang="en-US" altLang="ko-KR" dirty="0" smtClean="0"/>
              <a:t>49%</a:t>
            </a:r>
            <a:r>
              <a:rPr lang="ko-KR" altLang="en-US" dirty="0" smtClean="0"/>
              <a:t>로 유지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92D050"/>
                </a:solidFill>
              </a:rPr>
              <a:t>부가통신사업에 대해서는 아무런 유보가 없음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19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FTA </a:t>
            </a:r>
            <a:r>
              <a:rPr lang="ko-KR" altLang="en-US" dirty="0"/>
              <a:t>서비스 협정과</a:t>
            </a:r>
            <a:r>
              <a:rPr lang="en-US" altLang="ko-KR" dirty="0"/>
              <a:t> </a:t>
            </a:r>
            <a:r>
              <a:rPr lang="ko-KR" altLang="en-US" dirty="0" err="1"/>
              <a:t>웹하드</a:t>
            </a:r>
            <a:r>
              <a:rPr lang="ko-KR" altLang="en-US" dirty="0"/>
              <a:t> 등록제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국내 규제 및 예외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olidFill>
                  <a:srgbClr val="92D050"/>
                </a:solidFill>
              </a:rPr>
              <a:t>공공질서</a:t>
            </a:r>
            <a:r>
              <a:rPr lang="ko-KR" altLang="en-US" dirty="0" smtClean="0"/>
              <a:t>를 유지하기 위한 조치인지 여부가 관건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원격 도박 </a:t>
            </a:r>
            <a:r>
              <a:rPr lang="en-US" altLang="ko-KR" dirty="0" smtClean="0"/>
              <a:t>WTO </a:t>
            </a:r>
            <a:r>
              <a:rPr lang="ko-KR" altLang="en-US" dirty="0" smtClean="0"/>
              <a:t>사건</a:t>
            </a:r>
            <a:r>
              <a:rPr lang="en-US" altLang="ko-KR" dirty="0" smtClean="0"/>
              <a:t>(Antigua &amp; Barbuda v. U.S. – Gambling Service): </a:t>
            </a:r>
            <a:r>
              <a:rPr lang="ko-KR" altLang="en-US" dirty="0" smtClean="0"/>
              <a:t>원격 도박은 도박이 금지된 청소년도 이용할 수 있고 조직범죄에 이용될 수 있다는 이유로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이를 전면 금지한 미국의 조치가 공공질서를 위한 예외에 해당하느냐</a:t>
            </a:r>
            <a:r>
              <a:rPr lang="en-US" altLang="ko-KR" dirty="0" smtClean="0"/>
              <a:t>? </a:t>
            </a:r>
            <a:r>
              <a:rPr lang="ko-KR" altLang="en-US" dirty="0" smtClean="0"/>
              <a:t>패널은 부정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항소기구는 긍정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음란물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불법 저작물 유통 근절을 위한 등록제 자체는 정당한 예외로 인정받을 가능성이 있음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그러나 특수 </a:t>
            </a:r>
            <a:r>
              <a:rPr lang="en-US" altLang="ko-KR" dirty="0" smtClean="0"/>
              <a:t>OSP</a:t>
            </a:r>
            <a:r>
              <a:rPr lang="ko-KR" altLang="en-US" dirty="0" smtClean="0"/>
              <a:t>의 모든 </a:t>
            </a:r>
            <a:r>
              <a:rPr lang="ko-KR" altLang="en-US" dirty="0" err="1" smtClean="0"/>
              <a:t>트래픽을</a:t>
            </a:r>
            <a:r>
              <a:rPr lang="ko-KR" altLang="en-US" dirty="0" smtClean="0"/>
              <a:t> 대상으로 </a:t>
            </a:r>
            <a:r>
              <a:rPr lang="en-US" altLang="ko-KR" dirty="0" smtClean="0"/>
              <a:t>24</a:t>
            </a:r>
            <a:r>
              <a:rPr lang="ko-KR" altLang="en-US" dirty="0" smtClean="0"/>
              <a:t>시간 항시 적용되는 특징기반 </a:t>
            </a:r>
            <a:r>
              <a:rPr lang="ko-KR" altLang="en-US" dirty="0" err="1" smtClean="0"/>
              <a:t>필터링</a:t>
            </a:r>
            <a:r>
              <a:rPr lang="ko-KR" altLang="en-US" dirty="0" smtClean="0"/>
              <a:t> 기술조치는 비례의 원칙 위반으로 볼 가능성이 높음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7723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 </a:t>
            </a:r>
            <a:r>
              <a:rPr lang="ko-KR" altLang="en-US" dirty="0" smtClean="0"/>
              <a:t>통신 협정과</a:t>
            </a:r>
            <a:r>
              <a:rPr lang="en-US" altLang="ko-KR" dirty="0" smtClean="0"/>
              <a:t> </a:t>
            </a:r>
            <a:r>
              <a:rPr lang="ko-KR" altLang="en-US" dirty="0" err="1"/>
              <a:t>웹하드</a:t>
            </a:r>
            <a:r>
              <a:rPr lang="ko-KR" altLang="en-US" dirty="0"/>
              <a:t> </a:t>
            </a:r>
            <a:r>
              <a:rPr lang="ko-KR" altLang="en-US" dirty="0" smtClean="0"/>
              <a:t>등록제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§14.21: </a:t>
            </a:r>
            <a:r>
              <a:rPr lang="ko-KR" altLang="en-US" dirty="0" smtClean="0"/>
              <a:t>당사국은</a:t>
            </a:r>
            <a:r>
              <a:rPr lang="en-US" altLang="ko-KR" dirty="0" smtClean="0"/>
              <a:t>,</a:t>
            </a:r>
            <a:r>
              <a:rPr lang="ko-KR" altLang="en-US" dirty="0" smtClean="0"/>
              <a:t> 공공정책 목적 달성을 위한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부가 서비스 공급자가 </a:t>
            </a:r>
            <a:r>
              <a:rPr lang="ko-KR" altLang="en-US" dirty="0" smtClean="0">
                <a:solidFill>
                  <a:srgbClr val="92D050"/>
                </a:solidFill>
              </a:rPr>
              <a:t>자신이 공급하기 위하여 이용할 수 있는 기술 또는 표준</a:t>
            </a:r>
            <a:r>
              <a:rPr lang="ko-KR" altLang="en-US" dirty="0" smtClean="0"/>
              <a:t>을 제한할 수 있음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규범제정의 요건</a:t>
            </a:r>
            <a:endParaRPr lang="en-US" altLang="ko-KR" dirty="0" smtClean="0"/>
          </a:p>
          <a:p>
            <a:pPr marL="971550" lvl="1" indent="-514350">
              <a:buAutoNum type="romanLcParenBoth"/>
            </a:pPr>
            <a:r>
              <a:rPr lang="ko-KR" altLang="en-US" dirty="0" smtClean="0"/>
              <a:t>시장의 </a:t>
            </a:r>
            <a:r>
              <a:rPr lang="ko-KR" altLang="en-US" dirty="0"/>
              <a:t>힘만으로는 정책목적을 달성하지 못하거나 기대할 수 없다는 결정을 해야 하며</a:t>
            </a:r>
            <a:r>
              <a:rPr lang="en-US" altLang="ko-KR" dirty="0"/>
              <a:t>, </a:t>
            </a:r>
            <a:endParaRPr lang="en-US" altLang="ko-KR" dirty="0" smtClean="0"/>
          </a:p>
          <a:p>
            <a:pPr marL="971550" lvl="1" indent="-514350">
              <a:buAutoNum type="romanLcParenBoth"/>
            </a:pPr>
            <a:r>
              <a:rPr lang="ko-KR" altLang="en-US" dirty="0" smtClean="0"/>
              <a:t>특수 </a:t>
            </a:r>
            <a:r>
              <a:rPr lang="en-US" altLang="ko-KR" dirty="0"/>
              <a:t>OSP</a:t>
            </a:r>
            <a:r>
              <a:rPr lang="ko-KR" altLang="en-US" dirty="0"/>
              <a:t>에게 대체 기술이 정책목적을 달성할 수 있는지에 대한 증명 기회를 부여해야 하고</a:t>
            </a:r>
            <a:r>
              <a:rPr lang="en-US" altLang="ko-KR" dirty="0"/>
              <a:t>, </a:t>
            </a:r>
            <a:endParaRPr lang="en-US" altLang="ko-KR" dirty="0" smtClean="0"/>
          </a:p>
          <a:p>
            <a:pPr marL="971550" lvl="1" indent="-514350">
              <a:buAutoNum type="romanLcParenBoth"/>
            </a:pPr>
            <a:r>
              <a:rPr lang="ko-KR" altLang="en-US" dirty="0" smtClean="0"/>
              <a:t>대체 </a:t>
            </a:r>
            <a:r>
              <a:rPr lang="ko-KR" altLang="en-US" dirty="0"/>
              <a:t>기술을 통한 정책목적 달성을 허용하는 규범 제정 절차를 특수 </a:t>
            </a:r>
            <a:r>
              <a:rPr lang="en-US" altLang="ko-KR" dirty="0"/>
              <a:t>OSP</a:t>
            </a:r>
            <a:r>
              <a:rPr lang="ko-KR" altLang="en-US" dirty="0"/>
              <a:t>가 정부에 요구할 기회를 제공해야 하고</a:t>
            </a:r>
            <a:r>
              <a:rPr lang="en-US" altLang="ko-KR" dirty="0"/>
              <a:t>, </a:t>
            </a:r>
            <a:endParaRPr lang="en-US" altLang="ko-KR" dirty="0" smtClean="0"/>
          </a:p>
          <a:p>
            <a:pPr marL="971550" lvl="1" indent="-514350">
              <a:buAutoNum type="romanLcParenBoth"/>
            </a:pPr>
            <a:r>
              <a:rPr lang="ko-KR" altLang="en-US" dirty="0" smtClean="0"/>
              <a:t>정부는 </a:t>
            </a:r>
            <a:r>
              <a:rPr lang="ko-KR" altLang="en-US" dirty="0"/>
              <a:t>대체 기술 요청을 수락 또는 거절할 때 소비자에게 미치는 영향에 대한 사항을 서면으로 답변해야 </a:t>
            </a:r>
            <a:r>
              <a:rPr lang="ko-KR" altLang="en-US" dirty="0" smtClean="0"/>
              <a:t>한다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442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en-US" altLang="ko-KR" sz="3200" b="1" dirty="0" smtClean="0"/>
              <a:t>OSP</a:t>
            </a:r>
            <a:r>
              <a:rPr lang="ko-KR" altLang="en-US" sz="3200" b="1" dirty="0" smtClean="0"/>
              <a:t>의 면책 요건과 면책의 범위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871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 </a:t>
            </a:r>
            <a:r>
              <a:rPr lang="ko-KR" altLang="en-US" dirty="0" smtClean="0"/>
              <a:t>투자 협정과 </a:t>
            </a:r>
            <a:r>
              <a:rPr lang="ko-KR" altLang="en-US" dirty="0" err="1" smtClean="0"/>
              <a:t>웹하드</a:t>
            </a:r>
            <a:r>
              <a:rPr lang="ko-KR" altLang="en-US" dirty="0" smtClean="0"/>
              <a:t> 등록제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내국민 대우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투자의 설립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영업 등에 대하여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동종의 상황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에서 자국 투자자에게 부여하는 것보다는 불리하지 아니한 대우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“</a:t>
            </a:r>
            <a:r>
              <a:rPr lang="ko-KR" altLang="en-US" dirty="0" smtClean="0"/>
              <a:t>동종의 상황</a:t>
            </a:r>
            <a:r>
              <a:rPr lang="en-US" altLang="ko-KR" dirty="0" smtClean="0"/>
              <a:t>” v. “</a:t>
            </a:r>
            <a:r>
              <a:rPr lang="ko-KR" altLang="en-US" dirty="0" smtClean="0"/>
              <a:t>동종 제품</a:t>
            </a:r>
            <a:r>
              <a:rPr lang="en-US" altLang="ko-KR" dirty="0" smtClean="0"/>
              <a:t>”, “</a:t>
            </a:r>
            <a:r>
              <a:rPr lang="ko-KR" altLang="en-US" dirty="0" smtClean="0"/>
              <a:t>동종 서비스</a:t>
            </a:r>
            <a:r>
              <a:rPr lang="en-US" altLang="ko-KR" dirty="0" smtClean="0"/>
              <a:t>”</a:t>
            </a:r>
          </a:p>
          <a:p>
            <a:r>
              <a:rPr lang="ko-KR" altLang="en-US" dirty="0" smtClean="0"/>
              <a:t>최소기준 대우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외국인의 경제적 권리와 이익을 보호하는 모든 국제관습법상 원칙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전가의 보도</a:t>
            </a:r>
            <a:endParaRPr lang="en-US" altLang="ko-KR" dirty="0" smtClean="0"/>
          </a:p>
          <a:p>
            <a:r>
              <a:rPr lang="ko-KR" altLang="en-US" dirty="0" smtClean="0"/>
              <a:t>수용 및 보상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0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3200" b="1" dirty="0" smtClean="0"/>
              <a:t>기타 저작권 제도 변화의 영향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253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사이트 폐쇄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한미 </a:t>
            </a:r>
            <a:r>
              <a:rPr lang="en-US" altLang="ko-KR" dirty="0" smtClean="0"/>
              <a:t>FTA </a:t>
            </a:r>
            <a:r>
              <a:rPr lang="ko-KR" altLang="en-US" dirty="0" smtClean="0"/>
              <a:t>부속서한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대한민국은 또한 소위 </a:t>
            </a:r>
            <a:r>
              <a:rPr lang="ko-KR" altLang="en-US" dirty="0" err="1" smtClean="0">
                <a:solidFill>
                  <a:srgbClr val="92D050"/>
                </a:solidFill>
              </a:rPr>
              <a:t>웹하드</a:t>
            </a:r>
            <a:r>
              <a:rPr lang="ko-KR" altLang="en-US" dirty="0" smtClean="0">
                <a:solidFill>
                  <a:srgbClr val="92D050"/>
                </a:solidFill>
              </a:rPr>
              <a:t> 서비스</a:t>
            </a:r>
            <a:r>
              <a:rPr lang="ko-KR" altLang="en-US" dirty="0" smtClean="0"/>
              <a:t>를 포함하여 저작물의 무단 다운로드 </a:t>
            </a:r>
            <a:r>
              <a:rPr lang="en-US" altLang="ko-KR" dirty="0" smtClean="0"/>
              <a:t>(</a:t>
            </a:r>
            <a:r>
              <a:rPr lang="ko-KR" altLang="en-US" dirty="0" smtClean="0"/>
              <a:t>및 그 밖의 형태의 불법복제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허용하는 인터넷 사이트를 폐쇄하는 목적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특히 </a:t>
            </a:r>
            <a:r>
              <a:rPr lang="ko-KR" altLang="en-US" dirty="0" smtClean="0">
                <a:solidFill>
                  <a:srgbClr val="92D050"/>
                </a:solidFill>
              </a:rPr>
              <a:t>개인간 파일공유서비스</a:t>
            </a:r>
            <a:r>
              <a:rPr lang="ko-KR" altLang="en-US" dirty="0" smtClean="0"/>
              <a:t>에 대한 것을 포함하여 인터넷상의 지적재산권에 대한 보다 효과적인 집행을 제공하는 목적에 동의한다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대한민국은 협정 발효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 이내에 </a:t>
            </a:r>
            <a:r>
              <a:rPr lang="en-US" altLang="ko-KR" dirty="0" smtClean="0"/>
              <a:t>… </a:t>
            </a:r>
            <a:r>
              <a:rPr lang="ko-KR" altLang="en-US" dirty="0" smtClean="0"/>
              <a:t>온라인 불법복제에 대한 효과적인 집행에 종사하도록 명확한 관할권을 설정하는 정책 지침을 발표하는 데 동의한다</a:t>
            </a:r>
            <a:r>
              <a:rPr lang="en-US" altLang="ko-KR" dirty="0" smtClean="0"/>
              <a:t>.</a:t>
            </a:r>
          </a:p>
          <a:p>
            <a:pPr lvl="1"/>
            <a:r>
              <a:rPr lang="ko-KR" altLang="en-US" dirty="0" smtClean="0"/>
              <a:t>직접 침해자 </a:t>
            </a:r>
            <a:r>
              <a:rPr lang="en-US" altLang="ko-KR" dirty="0" smtClean="0"/>
              <a:t>+ </a:t>
            </a:r>
            <a:r>
              <a:rPr lang="ko-KR" altLang="en-US" dirty="0" smtClean="0"/>
              <a:t>효과적으로 침해를 유도하는 서비스를 개발 및 유지함으로써 이익을 얻는 개인 및 기업도 기소하는 데에 동의한다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7321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일시적 저장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저작권법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22</a:t>
            </a:r>
            <a:r>
              <a:rPr lang="ko-KR" altLang="en-US" dirty="0" smtClean="0"/>
              <a:t>호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복제</a:t>
            </a:r>
            <a:r>
              <a:rPr lang="en-US" altLang="ko-KR" dirty="0" smtClean="0"/>
              <a:t>”: </a:t>
            </a:r>
            <a:r>
              <a:rPr lang="ko-KR" altLang="en-US" dirty="0" smtClean="0">
                <a:solidFill>
                  <a:srgbClr val="92D050"/>
                </a:solidFill>
              </a:rPr>
              <a:t>일시적</a:t>
            </a:r>
            <a:r>
              <a:rPr lang="ko-KR" altLang="en-US" dirty="0" smtClean="0"/>
              <a:t> 또는 영구적으로 유형물에 고정하거나 유형물로 다시 제작하는 것</a:t>
            </a:r>
            <a:endParaRPr lang="en-US" altLang="ko-KR" dirty="0" smtClean="0"/>
          </a:p>
          <a:p>
            <a:r>
              <a:rPr lang="ko-KR" altLang="en-US" dirty="0" smtClean="0"/>
              <a:t>예외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92D050"/>
                </a:solidFill>
              </a:rPr>
              <a:t>원활하고 효율적인 정보처리</a:t>
            </a:r>
            <a:r>
              <a:rPr lang="ko-KR" altLang="en-US" dirty="0" smtClean="0"/>
              <a:t>를 위해 필요하다고 인정되는 범위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</a:t>
            </a:r>
            <a:r>
              <a:rPr lang="en-US" altLang="ko-KR" dirty="0" smtClean="0"/>
              <a:t>35</a:t>
            </a:r>
            <a:r>
              <a:rPr lang="ko-KR" altLang="en-US" dirty="0" smtClean="0"/>
              <a:t>조의</a:t>
            </a:r>
            <a:r>
              <a:rPr lang="en-US" altLang="ko-KR" dirty="0" smtClean="0"/>
              <a:t>2)</a:t>
            </a:r>
          </a:p>
          <a:p>
            <a:r>
              <a:rPr lang="ko-KR" altLang="en-US" dirty="0" smtClean="0"/>
              <a:t>단서</a:t>
            </a:r>
            <a:r>
              <a:rPr lang="en-US" altLang="ko-KR" dirty="0" smtClean="0"/>
              <a:t>: </a:t>
            </a:r>
            <a:r>
              <a:rPr lang="ko-KR" altLang="en-US" dirty="0" smtClean="0"/>
              <a:t>그 저작물의 이용이 저작권을 침해하는 경우에는 그러하지 아니하다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미국 저작권법 제</a:t>
            </a:r>
            <a:r>
              <a:rPr lang="en-US" altLang="ko-KR" dirty="0" smtClean="0"/>
              <a:t>101</a:t>
            </a:r>
            <a:r>
              <a:rPr lang="ko-KR" altLang="en-US" dirty="0" smtClean="0"/>
              <a:t>조</a:t>
            </a:r>
            <a:r>
              <a:rPr lang="en-US" altLang="ko-KR" dirty="0"/>
              <a:t>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고정</a:t>
            </a:r>
            <a:r>
              <a:rPr lang="en-US" altLang="ko-KR" dirty="0" smtClean="0"/>
              <a:t>”: </a:t>
            </a:r>
            <a:r>
              <a:rPr lang="ko-KR" altLang="en-US" dirty="0" smtClean="0">
                <a:solidFill>
                  <a:srgbClr val="92D050"/>
                </a:solidFill>
              </a:rPr>
              <a:t>잠시 지속되는 것 이상의 기간</a:t>
            </a:r>
            <a:r>
              <a:rPr lang="en-US" altLang="ko-KR" dirty="0" smtClean="0"/>
              <a:t>(a period of more than transitory duration)</a:t>
            </a:r>
          </a:p>
          <a:p>
            <a:r>
              <a:rPr lang="en-US" altLang="ko-KR" dirty="0" smtClean="0"/>
              <a:t>199</a:t>
            </a:r>
            <a:r>
              <a:rPr lang="ko-KR" altLang="en-US" dirty="0" smtClean="0"/>
              <a:t>년 </a:t>
            </a:r>
            <a:r>
              <a:rPr lang="en-US" altLang="ko-KR" i="1" dirty="0" smtClean="0"/>
              <a:t>MAI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2008</a:t>
            </a:r>
            <a:r>
              <a:rPr lang="ko-KR" altLang="en-US" dirty="0" smtClean="0"/>
              <a:t>년 </a:t>
            </a:r>
            <a:r>
              <a:rPr lang="en-US" altLang="ko-KR" i="1" dirty="0" smtClean="0">
                <a:solidFill>
                  <a:srgbClr val="92D050"/>
                </a:solidFill>
              </a:rPr>
              <a:t>Cartoon Network</a:t>
            </a:r>
            <a:endParaRPr lang="ko-KR" altLang="en-US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8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법정손해배상제도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저작권법 제</a:t>
            </a:r>
            <a:r>
              <a:rPr lang="en-US" altLang="ko-KR" dirty="0" smtClean="0"/>
              <a:t>125</a:t>
            </a:r>
            <a:r>
              <a:rPr lang="ko-KR" altLang="en-US" dirty="0" smtClean="0"/>
              <a:t>조의</a:t>
            </a:r>
            <a:r>
              <a:rPr lang="en-US" altLang="ko-KR" dirty="0" smtClean="0"/>
              <a:t>2</a:t>
            </a:r>
          </a:p>
          <a:p>
            <a:pPr lvl="1"/>
            <a:r>
              <a:rPr lang="ko-KR" altLang="en-US" dirty="0" smtClean="0"/>
              <a:t>침해된 각 저작물마다 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천만원</a:t>
            </a:r>
            <a:r>
              <a:rPr lang="ko-KR" altLang="en-US" dirty="0" smtClean="0"/>
              <a:t> 이하의 범위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영리 목적의 고의 침해인 경우에는 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천만원</a:t>
            </a:r>
            <a:r>
              <a:rPr lang="ko-KR" altLang="en-US" dirty="0" smtClean="0"/>
              <a:t> 이하의 범위</a:t>
            </a:r>
            <a:endParaRPr lang="en-US" altLang="ko-KR" dirty="0" smtClean="0"/>
          </a:p>
          <a:p>
            <a:r>
              <a:rPr lang="ko-KR" altLang="en-US" dirty="0" smtClean="0"/>
              <a:t>미국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저작권 침해 </a:t>
            </a:r>
            <a:r>
              <a:rPr lang="en-US" altLang="ko-KR" dirty="0" smtClean="0"/>
              <a:t>USD 750~30,000</a:t>
            </a:r>
          </a:p>
          <a:p>
            <a:r>
              <a:rPr lang="ko-KR" altLang="en-US" dirty="0" smtClean="0"/>
              <a:t>한미 </a:t>
            </a:r>
            <a:r>
              <a:rPr lang="en-US" altLang="ko-KR" dirty="0" smtClean="0"/>
              <a:t>FTA</a:t>
            </a:r>
          </a:p>
          <a:p>
            <a:pPr lvl="1"/>
            <a:r>
              <a:rPr lang="ko-KR" altLang="en-US" dirty="0" smtClean="0"/>
              <a:t>장래의 침해를 억지하고 침해로부터 야기된 피해를 </a:t>
            </a:r>
            <a:r>
              <a:rPr lang="ko-KR" altLang="en-US" dirty="0" err="1" smtClean="0"/>
              <a:t>권리자에게</a:t>
            </a:r>
            <a:r>
              <a:rPr lang="ko-KR" altLang="en-US" dirty="0" smtClean="0"/>
              <a:t> 완전히 보상하기에 충분한 액수</a:t>
            </a:r>
            <a:endParaRPr lang="en-US" altLang="ko-KR" dirty="0" smtClean="0"/>
          </a:p>
          <a:p>
            <a:r>
              <a:rPr lang="ko-KR" altLang="en-US" dirty="0" smtClean="0"/>
              <a:t>상한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ko-KR" altLang="en-US" dirty="0" smtClean="0">
                <a:sym typeface="Wingdings" pitchFamily="2" charset="2"/>
              </a:rPr>
              <a:t>하한</a:t>
            </a:r>
            <a:r>
              <a:rPr lang="en-US" altLang="ko-KR" dirty="0" smtClean="0">
                <a:sym typeface="Wingdings" pitchFamily="2" charset="2"/>
              </a:rPr>
              <a:t>/</a:t>
            </a:r>
            <a:r>
              <a:rPr lang="ko-KR" altLang="en-US" dirty="0" smtClean="0">
                <a:sym typeface="Wingdings" pitchFamily="2" charset="2"/>
              </a:rPr>
              <a:t>상한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75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저작권 침해 </a:t>
            </a:r>
            <a:r>
              <a:rPr lang="ko-KR" altLang="en-US" dirty="0" err="1" smtClean="0"/>
              <a:t>형사죄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err="1" smtClean="0"/>
              <a:t>비친고죄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종전 저작권법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영리를 위하여 상습으로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ko-KR" altLang="en-US" dirty="0" err="1" smtClean="0"/>
              <a:t>비친고죄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개정 저작권법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영리를 목적으로 또는 상습적으로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237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3200" b="1" dirty="0" smtClean="0"/>
              <a:t>상습범 형사처벌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253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법률의 규정과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상습성</a:t>
            </a:r>
            <a:r>
              <a:rPr lang="ko-KR" altLang="en-US" dirty="0" smtClean="0"/>
              <a:t> 판단기준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 dirty="0" smtClean="0"/>
              <a:t>저작권법 제</a:t>
            </a:r>
            <a:r>
              <a:rPr lang="en-US" dirty="0" smtClean="0"/>
              <a:t>140</a:t>
            </a:r>
            <a:r>
              <a:rPr lang="ko-KR" altLang="en-US" dirty="0" smtClean="0"/>
              <a:t>조 제</a:t>
            </a:r>
            <a:r>
              <a:rPr lang="en-US" dirty="0" smtClean="0"/>
              <a:t>1</a:t>
            </a:r>
            <a:r>
              <a:rPr lang="ko-KR" altLang="en-US" dirty="0" smtClean="0"/>
              <a:t>항 단서</a:t>
            </a:r>
            <a:r>
              <a:rPr lang="en-US" dirty="0" smtClean="0"/>
              <a:t>.</a:t>
            </a:r>
          </a:p>
          <a:p>
            <a:pPr lvl="1"/>
            <a:r>
              <a:rPr lang="ko-KR" altLang="en-US" sz="2000" dirty="0" smtClean="0"/>
              <a:t>영리를 위하여 상습으로 저작재산권 등을 침해한 자</a:t>
            </a:r>
            <a:endParaRPr lang="en-US" altLang="ko-KR" sz="2000" dirty="0" smtClean="0"/>
          </a:p>
          <a:p>
            <a:pPr lvl="1"/>
            <a:r>
              <a:rPr lang="ko-KR" altLang="en-US" sz="2400" dirty="0" smtClean="0"/>
              <a:t>고소가 없어도 공소를 제기할 수 있음</a:t>
            </a:r>
            <a:r>
              <a:rPr lang="en-US" sz="2400" dirty="0" smtClean="0"/>
              <a:t>.</a:t>
            </a:r>
          </a:p>
          <a:p>
            <a:pPr lvl="0"/>
            <a:r>
              <a:rPr lang="ko-KR" altLang="en-US" dirty="0" smtClean="0"/>
              <a:t>상습의 판단 기준</a:t>
            </a:r>
            <a:endParaRPr lang="en-US" altLang="ko-KR" dirty="0" smtClean="0"/>
          </a:p>
          <a:p>
            <a:pPr lvl="1"/>
            <a:r>
              <a:rPr lang="ko-KR" altLang="en-US" sz="2000" dirty="0" smtClean="0"/>
              <a:t>대법원</a:t>
            </a:r>
            <a:r>
              <a:rPr lang="en-US" sz="2000" dirty="0" smtClean="0"/>
              <a:t> 2011.9.8, </a:t>
            </a:r>
            <a:r>
              <a:rPr lang="ko-KR" altLang="en-US" sz="2000" dirty="0" smtClean="0"/>
              <a:t>선고</a:t>
            </a:r>
            <a:r>
              <a:rPr lang="en-US" sz="2000" dirty="0" smtClean="0"/>
              <a:t>, 2010</a:t>
            </a:r>
            <a:r>
              <a:rPr lang="ko-KR" altLang="en-US" sz="2000" dirty="0" smtClean="0"/>
              <a:t>도</a:t>
            </a:r>
            <a:r>
              <a:rPr lang="en-US" sz="2000" dirty="0" smtClean="0"/>
              <a:t>14475 </a:t>
            </a:r>
            <a:r>
              <a:rPr lang="ko-KR" altLang="en-US" sz="2000" dirty="0" smtClean="0"/>
              <a:t>판결</a:t>
            </a:r>
            <a:r>
              <a:rPr lang="en-US" sz="2000" dirty="0" smtClean="0"/>
              <a:t>. </a:t>
            </a:r>
          </a:p>
          <a:p>
            <a:r>
              <a:rPr lang="ko-KR" altLang="en-US" dirty="0" smtClean="0"/>
              <a:t>법인의 대표자나 대리인</a:t>
            </a:r>
            <a:r>
              <a:rPr lang="en-US" dirty="0" smtClean="0"/>
              <a:t>, </a:t>
            </a:r>
            <a:r>
              <a:rPr lang="ko-KR" altLang="en-US" dirty="0" smtClean="0"/>
              <a:t>사용인</a:t>
            </a:r>
            <a:r>
              <a:rPr lang="en-US" dirty="0" smtClean="0"/>
              <a:t>, </a:t>
            </a:r>
            <a:r>
              <a:rPr lang="ko-KR" altLang="en-US" dirty="0" smtClean="0"/>
              <a:t>종업원 등의 </a:t>
            </a:r>
            <a:r>
              <a:rPr lang="ko-KR" altLang="en-US" dirty="0" err="1" smtClean="0"/>
              <a:t>상습성</a:t>
            </a:r>
            <a:r>
              <a:rPr lang="ko-KR" altLang="en-US" dirty="0" smtClean="0"/>
              <a:t> 판단</a:t>
            </a:r>
            <a:endParaRPr lang="en-US" altLang="ko-KR" dirty="0" smtClean="0"/>
          </a:p>
          <a:p>
            <a:pPr lvl="1">
              <a:lnSpc>
                <a:spcPct val="170000"/>
              </a:lnSpc>
            </a:pPr>
            <a:r>
              <a:rPr lang="ko-KR" altLang="en-US" sz="2000" dirty="0" smtClean="0"/>
              <a:t>위 대법원</a:t>
            </a:r>
            <a:r>
              <a:rPr lang="en-US" sz="2000" dirty="0" smtClean="0"/>
              <a:t> 2011.9.8, </a:t>
            </a:r>
            <a:r>
              <a:rPr lang="ko-KR" altLang="en-US" sz="2000" dirty="0" smtClean="0"/>
              <a:t>선고</a:t>
            </a:r>
            <a:r>
              <a:rPr lang="en-US" sz="2000" dirty="0" smtClean="0"/>
              <a:t>, 2010</a:t>
            </a:r>
            <a:r>
              <a:rPr lang="ko-KR" altLang="en-US" sz="2000" dirty="0" smtClean="0"/>
              <a:t>도</a:t>
            </a:r>
            <a:r>
              <a:rPr lang="en-US" sz="2000" dirty="0" smtClean="0"/>
              <a:t>14475 </a:t>
            </a:r>
            <a:r>
              <a:rPr lang="ko-KR" altLang="en-US" sz="2000" dirty="0" smtClean="0"/>
              <a:t>판결</a:t>
            </a:r>
            <a:r>
              <a:rPr lang="en-US" sz="2000" dirty="0" smtClean="0"/>
              <a:t>. </a:t>
            </a:r>
            <a:endParaRPr lang="ko-KR" altLang="en-US" sz="2000" dirty="0" smtClean="0"/>
          </a:p>
          <a:p>
            <a:endParaRPr lang="ko-KR" altLang="en-US" sz="2600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324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상습성</a:t>
            </a:r>
            <a:r>
              <a:rPr lang="ko-KR" altLang="en-US" dirty="0" smtClean="0"/>
              <a:t> 판단기준의 구체적 사례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ko-KR" altLang="en-US" dirty="0" smtClean="0"/>
              <a:t>구체적 사례</a:t>
            </a:r>
            <a:endParaRPr lang="en-US" altLang="ko-KR" dirty="0" smtClean="0"/>
          </a:p>
          <a:p>
            <a:pPr lvl="1">
              <a:lnSpc>
                <a:spcPct val="170000"/>
              </a:lnSpc>
            </a:pPr>
            <a:r>
              <a:rPr lang="en-US" dirty="0" smtClean="0"/>
              <a:t>P2P(Peer-To-Peer) </a:t>
            </a:r>
            <a:r>
              <a:rPr lang="ko-KR" altLang="en-US" dirty="0" smtClean="0"/>
              <a:t>방식으로 </a:t>
            </a:r>
            <a:r>
              <a:rPr lang="ko-KR" altLang="en-US" dirty="0" err="1" smtClean="0"/>
              <a:t>디지털콘텐츠</a:t>
            </a:r>
            <a:r>
              <a:rPr lang="ko-KR" altLang="en-US" dirty="0" smtClean="0"/>
              <a:t> 거래가 이루어지는 웹사이트를 운영</a:t>
            </a:r>
          </a:p>
          <a:p>
            <a:pPr lvl="1">
              <a:lnSpc>
                <a:spcPct val="170000"/>
              </a:lnSpc>
            </a:pPr>
            <a:r>
              <a:rPr lang="ko-KR" altLang="en-US" dirty="0" smtClean="0"/>
              <a:t>회원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회사의 자체 프로그램을 통해 공유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웹사이트를 개설하여 약</a:t>
            </a:r>
            <a:r>
              <a:rPr lang="en-US" dirty="0" smtClean="0"/>
              <a:t> 11</a:t>
            </a:r>
            <a:r>
              <a:rPr lang="ko-KR" altLang="en-US" dirty="0" smtClean="0"/>
              <a:t>개월에 걸쳐 영업으로 이를 운영</a:t>
            </a:r>
            <a:r>
              <a:rPr lang="en-US" dirty="0" smtClean="0"/>
              <a:t>, </a:t>
            </a:r>
            <a:r>
              <a:rPr lang="ko-KR" altLang="en-US" dirty="0" smtClean="0"/>
              <a:t>저작재산권의 침해 정도</a:t>
            </a:r>
            <a:r>
              <a:rPr lang="en-US" dirty="0" smtClean="0"/>
              <a:t>, </a:t>
            </a:r>
            <a:r>
              <a:rPr lang="ko-KR" altLang="en-US" dirty="0" smtClean="0"/>
              <a:t>회사의 영업 규모 및 매출액 등을 종합</a:t>
            </a:r>
            <a:endParaRPr lang="en-US" altLang="ko-KR" dirty="0" smtClean="0"/>
          </a:p>
          <a:p>
            <a:pPr lvl="1">
              <a:lnSpc>
                <a:spcPct val="170000"/>
              </a:lnSpc>
            </a:pPr>
            <a:r>
              <a:rPr lang="ko-KR" altLang="en-US" dirty="0" smtClean="0"/>
              <a:t>반복하여 저작권 침해행위를 하는 습벽이 있다고 보임</a:t>
            </a:r>
            <a:r>
              <a:rPr lang="en-US" dirty="0" smtClean="0"/>
              <a:t>(</a:t>
            </a:r>
            <a:r>
              <a:rPr lang="ko-KR" altLang="en-US" dirty="0" smtClean="0"/>
              <a:t>대법원</a:t>
            </a:r>
            <a:r>
              <a:rPr lang="en-US" dirty="0" smtClean="0"/>
              <a:t> 2011.9.8, </a:t>
            </a:r>
            <a:r>
              <a:rPr lang="ko-KR" altLang="en-US" dirty="0" smtClean="0"/>
              <a:t>선고</a:t>
            </a:r>
            <a:r>
              <a:rPr lang="en-US" dirty="0" smtClean="0"/>
              <a:t>, 2010</a:t>
            </a:r>
            <a:r>
              <a:rPr lang="ko-KR" altLang="en-US" dirty="0" smtClean="0"/>
              <a:t>도</a:t>
            </a:r>
            <a:r>
              <a:rPr lang="en-US" dirty="0" smtClean="0"/>
              <a:t>14475, </a:t>
            </a:r>
            <a:r>
              <a:rPr lang="ko-KR" altLang="en-US" dirty="0" smtClean="0"/>
              <a:t>판결</a:t>
            </a:r>
            <a:r>
              <a:rPr lang="en-US" dirty="0" smtClean="0"/>
              <a:t>).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002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상습성이</a:t>
            </a:r>
            <a:r>
              <a:rPr lang="ko-KR" altLang="en-US" dirty="0" smtClean="0"/>
              <a:t> 인정될 경우의 죄수와 처벌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ko-KR" altLang="en-US" dirty="0" smtClean="0"/>
              <a:t>수죄가 아닌 </a:t>
            </a:r>
            <a:r>
              <a:rPr lang="ko-KR" altLang="en-US" dirty="0" err="1" smtClean="0"/>
              <a:t>일죄</a:t>
            </a:r>
            <a:r>
              <a:rPr lang="en-US" dirty="0" smtClean="0"/>
              <a:t>(</a:t>
            </a:r>
            <a:r>
              <a:rPr lang="ko-KR" altLang="en-US" dirty="0" err="1" smtClean="0"/>
              <a:t>경합범이</a:t>
            </a:r>
            <a:r>
              <a:rPr lang="ko-KR" altLang="en-US" dirty="0" smtClean="0"/>
              <a:t> 아닌 </a:t>
            </a:r>
            <a:r>
              <a:rPr lang="ko-KR" altLang="en-US" dirty="0" err="1" smtClean="0"/>
              <a:t>포괄일죄</a:t>
            </a:r>
            <a:r>
              <a:rPr lang="en-US" dirty="0" smtClean="0"/>
              <a:t>)</a:t>
            </a:r>
            <a:endParaRPr lang="ko-KR" altLang="en-US" dirty="0" smtClean="0"/>
          </a:p>
          <a:p>
            <a:pPr lvl="1">
              <a:lnSpc>
                <a:spcPct val="170000"/>
              </a:lnSpc>
            </a:pPr>
            <a:r>
              <a:rPr lang="ko-KR" altLang="en-US" dirty="0" smtClean="0"/>
              <a:t>상습적 습벽의 발현으로 볼 수 있는 모든 침해행위를 </a:t>
            </a:r>
            <a:r>
              <a:rPr lang="ko-KR" altLang="en-US" dirty="0" err="1" smtClean="0"/>
              <a:t>포괄일죄</a:t>
            </a:r>
            <a:endParaRPr lang="en-US" altLang="ko-KR" dirty="0" smtClean="0"/>
          </a:p>
          <a:p>
            <a:pPr lvl="1">
              <a:lnSpc>
                <a:spcPct val="170000"/>
              </a:lnSpc>
            </a:pPr>
            <a:r>
              <a:rPr lang="en-US" dirty="0" smtClean="0"/>
              <a:t> </a:t>
            </a:r>
            <a:r>
              <a:rPr lang="ko-KR" altLang="en-US" dirty="0" err="1" smtClean="0"/>
              <a:t>경합범으로</a:t>
            </a:r>
            <a:r>
              <a:rPr lang="ko-KR" altLang="en-US" dirty="0" smtClean="0"/>
              <a:t> 처벌해서는 안됨</a:t>
            </a:r>
            <a:r>
              <a:rPr lang="en-US" dirty="0" smtClean="0"/>
              <a:t>. </a:t>
            </a:r>
            <a:endParaRPr lang="ko-KR" altLang="en-US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유사한 사례 </a:t>
            </a:r>
            <a:endParaRPr lang="en-US" altLang="ko-KR" dirty="0" smtClean="0"/>
          </a:p>
          <a:p>
            <a:pPr lvl="1">
              <a:lnSpc>
                <a:spcPct val="170000"/>
              </a:lnSpc>
            </a:pPr>
            <a:r>
              <a:rPr lang="ko-KR" altLang="en-US" dirty="0" smtClean="0"/>
              <a:t>의료법 위반</a:t>
            </a:r>
            <a:r>
              <a:rPr lang="en-US" dirty="0" smtClean="0"/>
              <a:t>(</a:t>
            </a:r>
            <a:r>
              <a:rPr lang="ko-KR" altLang="en-US" dirty="0" smtClean="0"/>
              <a:t>대법원</a:t>
            </a:r>
            <a:r>
              <a:rPr lang="en-US" dirty="0" smtClean="0"/>
              <a:t> 1998.5.29, </a:t>
            </a:r>
            <a:r>
              <a:rPr lang="ko-KR" altLang="en-US" dirty="0" smtClean="0"/>
              <a:t>선고</a:t>
            </a:r>
            <a:r>
              <a:rPr lang="en-US" dirty="0" smtClean="0"/>
              <a:t>, 97</a:t>
            </a:r>
            <a:r>
              <a:rPr lang="ko-KR" altLang="en-US" dirty="0" smtClean="0"/>
              <a:t>도</a:t>
            </a:r>
            <a:r>
              <a:rPr lang="en-US" dirty="0" smtClean="0"/>
              <a:t>1126, </a:t>
            </a:r>
            <a:r>
              <a:rPr lang="ko-KR" altLang="en-US" dirty="0" smtClean="0"/>
              <a:t>판결</a:t>
            </a:r>
            <a:r>
              <a:rPr lang="en-US" dirty="0" smtClean="0"/>
              <a:t>)</a:t>
            </a:r>
          </a:p>
          <a:p>
            <a:pPr lvl="1">
              <a:lnSpc>
                <a:spcPct val="170000"/>
              </a:lnSpc>
            </a:pPr>
            <a:r>
              <a:rPr lang="ko-KR" altLang="en-US" dirty="0" smtClean="0"/>
              <a:t>약사법 위반</a:t>
            </a:r>
            <a:r>
              <a:rPr lang="en-US" dirty="0" smtClean="0"/>
              <a:t>(</a:t>
            </a:r>
            <a:r>
              <a:rPr lang="ko-KR" altLang="en-US" dirty="0" smtClean="0"/>
              <a:t>대법원</a:t>
            </a:r>
            <a:r>
              <a:rPr lang="en-US" dirty="0" smtClean="0"/>
              <a:t> 1996. 4. 23. </a:t>
            </a:r>
            <a:r>
              <a:rPr lang="ko-KR" altLang="en-US" dirty="0" smtClean="0"/>
              <a:t>선고</a:t>
            </a:r>
            <a:r>
              <a:rPr lang="en-US" dirty="0" smtClean="0"/>
              <a:t> 96</a:t>
            </a:r>
            <a:r>
              <a:rPr lang="ko-KR" altLang="en-US" dirty="0" smtClean="0"/>
              <a:t>도</a:t>
            </a:r>
            <a:r>
              <a:rPr lang="en-US" dirty="0" smtClean="0"/>
              <a:t>417 </a:t>
            </a:r>
            <a:r>
              <a:rPr lang="ko-KR" altLang="en-US" dirty="0" smtClean="0"/>
              <a:t>판결</a:t>
            </a:r>
            <a:r>
              <a:rPr lang="en-US" dirty="0" smtClean="0"/>
              <a:t>, 1998. 5. 29. </a:t>
            </a:r>
            <a:r>
              <a:rPr lang="ko-KR" altLang="en-US" dirty="0" smtClean="0"/>
              <a:t>선고</a:t>
            </a:r>
            <a:r>
              <a:rPr lang="en-US" dirty="0" smtClean="0"/>
              <a:t> 97</a:t>
            </a:r>
            <a:r>
              <a:rPr lang="ko-KR" altLang="en-US" dirty="0" smtClean="0"/>
              <a:t>도</a:t>
            </a:r>
            <a:r>
              <a:rPr lang="en-US" dirty="0" smtClean="0"/>
              <a:t>1126 </a:t>
            </a:r>
            <a:r>
              <a:rPr lang="ko-KR" altLang="en-US" dirty="0" smtClean="0"/>
              <a:t>판결 등</a:t>
            </a:r>
            <a:r>
              <a:rPr lang="en-US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984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OSP</a:t>
            </a:r>
            <a:r>
              <a:rPr lang="ko-KR" altLang="en-US" dirty="0"/>
              <a:t> </a:t>
            </a:r>
            <a:r>
              <a:rPr lang="ko-KR" altLang="en-US" dirty="0" smtClean="0"/>
              <a:t>면책 요건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임의적 감면 </a:t>
            </a:r>
            <a:r>
              <a:rPr lang="en-US" altLang="ko-KR" dirty="0" smtClean="0">
                <a:sym typeface="Wingdings" pitchFamily="2" charset="2"/>
              </a:rPr>
              <a:t> </a:t>
            </a:r>
            <a:r>
              <a:rPr lang="ko-KR" altLang="en-US" dirty="0" smtClean="0">
                <a:sym typeface="Wingdings" pitchFamily="2" charset="2"/>
              </a:rPr>
              <a:t>필요적 면책</a:t>
            </a:r>
            <a:endParaRPr lang="en-US" altLang="ko-KR" dirty="0" smtClean="0">
              <a:sym typeface="Wingdings" pitchFamily="2" charset="2"/>
            </a:endParaRPr>
          </a:p>
          <a:p>
            <a:endParaRPr lang="en-US" altLang="ko-KR" dirty="0" smtClean="0">
              <a:sym typeface="Wingdings" pitchFamily="2" charset="2"/>
            </a:endParaRPr>
          </a:p>
          <a:p>
            <a:r>
              <a:rPr lang="ko-KR" altLang="en-US" dirty="0" smtClean="0">
                <a:sym typeface="Wingdings" pitchFamily="2" charset="2"/>
              </a:rPr>
              <a:t>면책 요건만 충족하면 </a:t>
            </a:r>
            <a:r>
              <a:rPr lang="en-US" altLang="ko-KR" dirty="0" smtClean="0">
                <a:sym typeface="Wingdings" pitchFamily="2" charset="2"/>
              </a:rPr>
              <a:t>OSP</a:t>
            </a:r>
            <a:r>
              <a:rPr lang="ko-KR" altLang="en-US" dirty="0" smtClean="0">
                <a:sym typeface="Wingdings" pitchFamily="2" charset="2"/>
              </a:rPr>
              <a:t>는 </a:t>
            </a:r>
            <a:r>
              <a:rPr lang="ko-KR" altLang="en-US" dirty="0" err="1" smtClean="0">
                <a:sym typeface="Wingdings" pitchFamily="2" charset="2"/>
              </a:rPr>
              <a:t>민형사</a:t>
            </a:r>
            <a:r>
              <a:rPr lang="ko-KR" altLang="en-US" dirty="0" smtClean="0">
                <a:sym typeface="Wingdings" pitchFamily="2" charset="2"/>
              </a:rPr>
              <a:t> 책임에서 완전 면책됨</a:t>
            </a:r>
            <a:endParaRPr lang="en-US" altLang="ko-KR" dirty="0" smtClean="0">
              <a:sym typeface="Wingdings" pitchFamily="2" charset="2"/>
            </a:endParaRPr>
          </a:p>
          <a:p>
            <a:pPr marL="0" indent="0">
              <a:buNone/>
            </a:pPr>
            <a:endParaRPr lang="en-US" altLang="ko-KR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74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수죄가 아닌 </a:t>
            </a:r>
            <a:r>
              <a:rPr lang="ko-KR" altLang="en-US" dirty="0" err="1" smtClean="0"/>
              <a:t>일죄</a:t>
            </a:r>
            <a:r>
              <a:rPr lang="en-US" dirty="0" smtClean="0"/>
              <a:t>(</a:t>
            </a:r>
            <a:r>
              <a:rPr lang="ko-KR" altLang="en-US" dirty="0" err="1" smtClean="0"/>
              <a:t>경합범이</a:t>
            </a:r>
            <a:r>
              <a:rPr lang="ko-KR" altLang="en-US" dirty="0" smtClean="0"/>
              <a:t> 아닌 </a:t>
            </a:r>
            <a:r>
              <a:rPr lang="ko-KR" altLang="en-US" dirty="0" err="1" smtClean="0"/>
              <a:t>포괄일죄</a:t>
            </a:r>
            <a:r>
              <a:rPr lang="en-US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ko-KR" altLang="en-US" dirty="0" err="1" smtClean="0"/>
              <a:t>상습성이</a:t>
            </a:r>
            <a:r>
              <a:rPr lang="ko-KR" altLang="en-US" dirty="0" smtClean="0"/>
              <a:t> 인정될 경우 확정판결의 </a:t>
            </a:r>
            <a:r>
              <a:rPr lang="ko-KR" altLang="en-US" dirty="0" err="1" smtClean="0"/>
              <a:t>기판력의</a:t>
            </a:r>
            <a:r>
              <a:rPr lang="ko-KR" altLang="en-US" dirty="0" smtClean="0"/>
              <a:t> 범위</a:t>
            </a:r>
          </a:p>
          <a:p>
            <a:pPr lvl="1">
              <a:lnSpc>
                <a:spcPct val="170000"/>
              </a:lnSpc>
            </a:pPr>
            <a:r>
              <a:rPr lang="ko-KR" altLang="en-US" dirty="0" err="1" smtClean="0"/>
              <a:t>상습성이</a:t>
            </a:r>
            <a:r>
              <a:rPr lang="ko-KR" altLang="en-US" dirty="0" smtClean="0"/>
              <a:t> 인정되면 확정판결이 있는 경우 사실심 </a:t>
            </a:r>
            <a:r>
              <a:rPr lang="ko-KR" altLang="en-US" dirty="0" err="1" smtClean="0"/>
              <a:t>판결선고시까지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기판력이</a:t>
            </a:r>
            <a:r>
              <a:rPr lang="ko-KR" altLang="en-US" dirty="0" smtClean="0"/>
              <a:t> 미침</a:t>
            </a:r>
            <a:r>
              <a:rPr lang="en-US" dirty="0" smtClean="0"/>
              <a:t>.</a:t>
            </a:r>
            <a:endParaRPr lang="ko-KR" altLang="en-US" dirty="0" smtClean="0"/>
          </a:p>
          <a:p>
            <a:pPr lvl="1">
              <a:lnSpc>
                <a:spcPct val="170000"/>
              </a:lnSpc>
            </a:pPr>
            <a:r>
              <a:rPr lang="ko-KR" altLang="en-US" dirty="0" smtClean="0"/>
              <a:t>면소판결</a:t>
            </a:r>
            <a:r>
              <a:rPr lang="en-US" dirty="0" smtClean="0"/>
              <a:t>.</a:t>
            </a:r>
            <a:endParaRPr lang="ko-KR" altLang="en-US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판례</a:t>
            </a:r>
            <a:r>
              <a:rPr lang="en-US" dirty="0" smtClean="0"/>
              <a:t> </a:t>
            </a:r>
          </a:p>
          <a:p>
            <a:pPr lvl="1">
              <a:lnSpc>
                <a:spcPct val="170000"/>
              </a:lnSpc>
            </a:pPr>
            <a:r>
              <a:rPr lang="ko-KR" altLang="en-US" dirty="0" smtClean="0"/>
              <a:t>폭력행위 등의 상습범에 관한 확정판결</a:t>
            </a:r>
            <a:r>
              <a:rPr lang="en-US" altLang="ko-KR" dirty="0" smtClean="0"/>
              <a:t>. </a:t>
            </a:r>
            <a:r>
              <a:rPr lang="ko-KR" altLang="en-US" dirty="0" smtClean="0"/>
              <a:t>확정판결 전의 공갈죄에도 미침</a:t>
            </a:r>
            <a:r>
              <a:rPr lang="en-US" dirty="0" smtClean="0"/>
              <a:t>(</a:t>
            </a:r>
            <a:r>
              <a:rPr lang="ko-KR" altLang="en-US" dirty="0" smtClean="0"/>
              <a:t>대법원</a:t>
            </a:r>
            <a:r>
              <a:rPr lang="en-US" dirty="0" smtClean="0"/>
              <a:t> 1983.4.12, </a:t>
            </a:r>
            <a:r>
              <a:rPr lang="ko-KR" altLang="en-US" dirty="0" smtClean="0"/>
              <a:t>선고</a:t>
            </a:r>
            <a:r>
              <a:rPr lang="en-US" dirty="0" smtClean="0"/>
              <a:t>, 83</a:t>
            </a:r>
            <a:r>
              <a:rPr lang="ko-KR" altLang="en-US" dirty="0" smtClean="0"/>
              <a:t>도</a:t>
            </a:r>
            <a:r>
              <a:rPr lang="en-US" dirty="0" smtClean="0"/>
              <a:t>412, </a:t>
            </a:r>
            <a:r>
              <a:rPr lang="ko-KR" altLang="en-US" dirty="0" smtClean="0"/>
              <a:t>판결</a:t>
            </a:r>
            <a:r>
              <a:rPr lang="en-US" dirty="0" smtClean="0"/>
              <a:t>). </a:t>
            </a:r>
            <a:endParaRPr lang="ko-KR" altLang="en-US" dirty="0" smtClean="0"/>
          </a:p>
          <a:p>
            <a:pPr lvl="1">
              <a:lnSpc>
                <a:spcPct val="170000"/>
              </a:lnSpc>
            </a:pPr>
            <a:r>
              <a:rPr lang="ko-KR" altLang="en-US" dirty="0" smtClean="0"/>
              <a:t>단</a:t>
            </a:r>
            <a:r>
              <a:rPr lang="en-US" dirty="0" smtClean="0"/>
              <a:t>, </a:t>
            </a:r>
            <a:r>
              <a:rPr lang="ko-KR" altLang="en-US" dirty="0" smtClean="0"/>
              <a:t>전의 확정판결에서 상습범 아닌 기본 구성요건의 범죄로 처단되는 데 그친 경우에는</a:t>
            </a:r>
            <a:r>
              <a:rPr lang="en-US" dirty="0" smtClean="0"/>
              <a:t> </a:t>
            </a:r>
            <a:r>
              <a:rPr lang="ko-KR" altLang="en-US" dirty="0" smtClean="0"/>
              <a:t>그 </a:t>
            </a:r>
            <a:r>
              <a:rPr lang="ko-KR" altLang="en-US" dirty="0" err="1" smtClean="0"/>
              <a:t>기판력이</a:t>
            </a:r>
            <a:r>
              <a:rPr lang="ko-KR" altLang="en-US" dirty="0" smtClean="0"/>
              <a:t> 그 사실심판결 선고 전의 나머지 범죄에 미친다고 보아서는 아니 된다</a:t>
            </a:r>
            <a:r>
              <a:rPr lang="en-US" dirty="0" smtClean="0"/>
              <a:t>(</a:t>
            </a:r>
            <a:r>
              <a:rPr lang="ko-KR" altLang="en-US" dirty="0" smtClean="0"/>
              <a:t>대법원</a:t>
            </a:r>
            <a:r>
              <a:rPr lang="en-US" dirty="0" smtClean="0"/>
              <a:t> 2004.9.16, </a:t>
            </a:r>
            <a:r>
              <a:rPr lang="ko-KR" altLang="en-US" dirty="0" smtClean="0"/>
              <a:t>선고</a:t>
            </a:r>
            <a:r>
              <a:rPr lang="en-US" dirty="0" smtClean="0"/>
              <a:t>, 2001</a:t>
            </a:r>
            <a:r>
              <a:rPr lang="ko-KR" altLang="en-US" dirty="0" smtClean="0"/>
              <a:t>도</a:t>
            </a:r>
            <a:r>
              <a:rPr lang="en-US" dirty="0" smtClean="0"/>
              <a:t>3206, </a:t>
            </a:r>
            <a:r>
              <a:rPr lang="ko-KR" altLang="en-US" dirty="0" smtClean="0"/>
              <a:t>전원합의체 판결</a:t>
            </a:r>
            <a:r>
              <a:rPr lang="en-US" dirty="0" smtClean="0"/>
              <a:t>)</a:t>
            </a:r>
            <a:endParaRPr lang="ko-KR" altLang="en-US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429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구체적 적용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60000"/>
              </a:lnSpc>
            </a:pPr>
            <a:r>
              <a:rPr lang="ko-KR" altLang="en-US" sz="2500" dirty="0" smtClean="0"/>
              <a:t>만약</a:t>
            </a:r>
            <a:r>
              <a:rPr lang="en-US" altLang="ko-KR" sz="2500" dirty="0" smtClean="0"/>
              <a:t>,</a:t>
            </a:r>
          </a:p>
          <a:p>
            <a:pPr lvl="1">
              <a:lnSpc>
                <a:spcPct val="160000"/>
              </a:lnSpc>
            </a:pPr>
            <a:r>
              <a:rPr lang="en-US" sz="2500" dirty="0" smtClean="0"/>
              <a:t>11</a:t>
            </a:r>
            <a:r>
              <a:rPr lang="ko-KR" altLang="en-US" sz="2500" dirty="0" smtClean="0"/>
              <a:t>개월간</a:t>
            </a:r>
            <a:r>
              <a:rPr lang="en-US" sz="2500" dirty="0" smtClean="0"/>
              <a:t> P2P </a:t>
            </a:r>
            <a:r>
              <a:rPr lang="ko-KR" altLang="en-US" sz="2500" dirty="0" smtClean="0"/>
              <a:t>사이트를 운영하면서 저작권 침해행위를 한 것을 상습적으로 저작권 침해행위를 한 것으로 보고 처벌을 하고</a:t>
            </a:r>
            <a:r>
              <a:rPr lang="en-US" sz="2500" dirty="0" smtClean="0"/>
              <a:t>, </a:t>
            </a:r>
            <a:r>
              <a:rPr lang="ko-KR" altLang="en-US" sz="2500" dirty="0" smtClean="0"/>
              <a:t>그 판결이</a:t>
            </a:r>
            <a:r>
              <a:rPr lang="en-US" sz="2500" dirty="0" smtClean="0"/>
              <a:t> 2011</a:t>
            </a:r>
            <a:r>
              <a:rPr lang="ko-KR" altLang="en-US" sz="2500" dirty="0" smtClean="0"/>
              <a:t>년</a:t>
            </a:r>
            <a:r>
              <a:rPr lang="en-US" sz="2500" dirty="0" smtClean="0"/>
              <a:t> 7</a:t>
            </a:r>
            <a:r>
              <a:rPr lang="ko-KR" altLang="en-US" sz="2500" dirty="0" smtClean="0"/>
              <a:t>월에</a:t>
            </a:r>
            <a:r>
              <a:rPr lang="en-US" sz="2500" dirty="0" smtClean="0"/>
              <a:t> 1</a:t>
            </a:r>
            <a:r>
              <a:rPr lang="ko-KR" altLang="en-US" sz="2500" dirty="0" smtClean="0"/>
              <a:t>심</a:t>
            </a:r>
            <a:r>
              <a:rPr lang="en-US" sz="2500" dirty="0" smtClean="0"/>
              <a:t>, 2011</a:t>
            </a:r>
            <a:r>
              <a:rPr lang="ko-KR" altLang="en-US" sz="2500" dirty="0" smtClean="0"/>
              <a:t>년 </a:t>
            </a:r>
            <a:r>
              <a:rPr lang="en-US" sz="2500" dirty="0" smtClean="0"/>
              <a:t>10</a:t>
            </a:r>
            <a:r>
              <a:rPr lang="ko-KR" altLang="en-US" sz="2500" dirty="0" smtClean="0"/>
              <a:t>월에</a:t>
            </a:r>
            <a:r>
              <a:rPr lang="en-US" sz="2500" dirty="0" smtClean="0"/>
              <a:t> 2</a:t>
            </a:r>
            <a:r>
              <a:rPr lang="ko-KR" altLang="en-US" sz="2500" dirty="0" smtClean="0"/>
              <a:t>심</a:t>
            </a:r>
            <a:r>
              <a:rPr lang="en-US" sz="2500" dirty="0" smtClean="0"/>
              <a:t>, 2012</a:t>
            </a:r>
            <a:r>
              <a:rPr lang="ko-KR" altLang="en-US" sz="2500" dirty="0" smtClean="0"/>
              <a:t>년</a:t>
            </a:r>
            <a:r>
              <a:rPr lang="en-US" sz="2500" dirty="0" smtClean="0"/>
              <a:t> 1</a:t>
            </a:r>
            <a:r>
              <a:rPr lang="ko-KR" altLang="en-US" sz="2500" dirty="0" smtClean="0"/>
              <a:t>월에 대법원 판결이 확정된 경우</a:t>
            </a:r>
          </a:p>
          <a:p>
            <a:pPr lvl="0">
              <a:lnSpc>
                <a:spcPct val="160000"/>
              </a:lnSpc>
            </a:pPr>
            <a:r>
              <a:rPr lang="en-US" sz="2500" dirty="0" smtClean="0"/>
              <a:t>2011</a:t>
            </a:r>
            <a:r>
              <a:rPr lang="ko-KR" altLang="en-US" sz="2500" dirty="0" smtClean="0"/>
              <a:t>년</a:t>
            </a:r>
            <a:r>
              <a:rPr lang="en-US" sz="2500" dirty="0" smtClean="0"/>
              <a:t> 10</a:t>
            </a:r>
            <a:r>
              <a:rPr lang="ko-KR" altLang="en-US" sz="2500" dirty="0" smtClean="0"/>
              <a:t>월 이전의 저작권 침해행위</a:t>
            </a:r>
            <a:endParaRPr lang="en-US" altLang="ko-KR" sz="2500" dirty="0" smtClean="0"/>
          </a:p>
          <a:p>
            <a:pPr lvl="1">
              <a:lnSpc>
                <a:spcPct val="160000"/>
              </a:lnSpc>
            </a:pPr>
            <a:r>
              <a:rPr lang="ko-KR" altLang="en-US" sz="2500" dirty="0" smtClean="0"/>
              <a:t>판결 확정 후에는 공소기각</a:t>
            </a:r>
            <a:r>
              <a:rPr lang="en-US" altLang="ko-KR" sz="2500" dirty="0" smtClean="0"/>
              <a:t>, </a:t>
            </a:r>
            <a:r>
              <a:rPr lang="ko-KR" altLang="en-US" sz="2500" dirty="0" smtClean="0"/>
              <a:t>기소를 해도 면소판결이 내려지게 됨</a:t>
            </a:r>
            <a:r>
              <a:rPr lang="en-US" sz="2500" dirty="0" smtClean="0"/>
              <a:t>.</a:t>
            </a:r>
          </a:p>
          <a:p>
            <a:pPr lvl="0">
              <a:lnSpc>
                <a:spcPct val="160000"/>
              </a:lnSpc>
            </a:pPr>
            <a:r>
              <a:rPr lang="ko-KR" altLang="en-US" sz="2500" dirty="0" smtClean="0"/>
              <a:t>이런 경우는</a:t>
            </a:r>
            <a:endParaRPr lang="en-US" altLang="ko-KR" sz="2500" dirty="0" smtClean="0"/>
          </a:p>
          <a:p>
            <a:pPr lvl="1">
              <a:lnSpc>
                <a:spcPct val="160000"/>
              </a:lnSpc>
            </a:pPr>
            <a:r>
              <a:rPr lang="ko-KR" altLang="en-US" sz="2500" dirty="0" smtClean="0"/>
              <a:t>저작물의 유형과 </a:t>
            </a:r>
            <a:r>
              <a:rPr lang="ko-KR" altLang="en-US" sz="2500" dirty="0" err="1" smtClean="0"/>
              <a:t>상습성</a:t>
            </a:r>
            <a:endParaRPr lang="en-US" altLang="ko-KR" sz="2500" dirty="0" smtClean="0"/>
          </a:p>
          <a:p>
            <a:pPr lvl="1">
              <a:lnSpc>
                <a:spcPct val="160000"/>
              </a:lnSpc>
            </a:pPr>
            <a:r>
              <a:rPr lang="ko-KR" altLang="en-US" sz="2500" dirty="0" smtClean="0"/>
              <a:t>별도의 웹사이트</a:t>
            </a:r>
            <a:endParaRPr lang="en-US" altLang="ko-KR" sz="2500" dirty="0" smtClean="0"/>
          </a:p>
          <a:p>
            <a:pPr lvl="0">
              <a:lnSpc>
                <a:spcPct val="160000"/>
              </a:lnSpc>
            </a:pPr>
            <a:r>
              <a:rPr lang="ko-KR" altLang="en-US" sz="2500" dirty="0" smtClean="0"/>
              <a:t>어떻게 대응해야 할지</a:t>
            </a:r>
            <a:r>
              <a:rPr lang="en-US" altLang="ko-KR" sz="2500" dirty="0" smtClean="0"/>
              <a:t>?</a:t>
            </a:r>
          </a:p>
          <a:p>
            <a:pPr lvl="1">
              <a:lnSpc>
                <a:spcPct val="160000"/>
              </a:lnSpc>
            </a:pPr>
            <a:r>
              <a:rPr lang="ko-KR" altLang="en-US" sz="2500" dirty="0" smtClean="0"/>
              <a:t>상습성에 의한 처벌인지 여부가 중요함 </a:t>
            </a:r>
            <a:r>
              <a:rPr lang="en-US" altLang="ko-KR" sz="2500" dirty="0" smtClean="0"/>
              <a:t>– </a:t>
            </a:r>
            <a:r>
              <a:rPr lang="ko-KR" altLang="en-US" sz="2500" dirty="0" smtClean="0"/>
              <a:t>고소요건</a:t>
            </a:r>
            <a:endParaRPr lang="en-US" altLang="ko-KR" sz="2500" dirty="0" smtClean="0"/>
          </a:p>
          <a:p>
            <a:pPr lvl="1">
              <a:lnSpc>
                <a:spcPct val="160000"/>
              </a:lnSpc>
            </a:pPr>
            <a:r>
              <a:rPr lang="ko-KR" altLang="en-US" sz="2500" dirty="0" smtClean="0"/>
              <a:t>수사단계</a:t>
            </a:r>
            <a:r>
              <a:rPr lang="en-US" altLang="ko-KR" sz="2500" dirty="0" smtClean="0"/>
              <a:t>, </a:t>
            </a:r>
            <a:r>
              <a:rPr lang="ko-KR" altLang="en-US" sz="2500" dirty="0" smtClean="0"/>
              <a:t>재판단계</a:t>
            </a:r>
            <a:endParaRPr lang="en-US" altLang="ko-KR" sz="2500" dirty="0" smtClean="0"/>
          </a:p>
          <a:p>
            <a:pPr lvl="0"/>
            <a:endParaRPr lang="ko-KR" altLang="en-US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319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3200" b="1" dirty="0" err="1" smtClean="0"/>
              <a:t>코덱</a:t>
            </a:r>
            <a:r>
              <a:rPr lang="ko-KR" altLang="en-US" sz="3200" b="1" dirty="0" smtClean="0"/>
              <a:t> 특허권 침해</a:t>
            </a:r>
            <a:r>
              <a:rPr lang="en-US" altLang="ko-KR" sz="3200" b="1" dirty="0"/>
              <a:t> </a:t>
            </a:r>
            <a:r>
              <a:rPr lang="ko-KR" altLang="en-US" sz="3200" b="1" dirty="0" smtClean="0"/>
              <a:t>주장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0352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특허권의 침해 행위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특허 </a:t>
            </a:r>
            <a:r>
              <a:rPr lang="ko-KR" altLang="en-US" dirty="0" err="1" smtClean="0"/>
              <a:t>코덱으로</a:t>
            </a:r>
            <a:r>
              <a:rPr lang="ko-KR" altLang="en-US" dirty="0" smtClean="0"/>
              <a:t> 제작된 동영상을 이용자에게 제공하는 행위 </a:t>
            </a:r>
            <a:r>
              <a:rPr lang="en-US" altLang="ko-KR" dirty="0" smtClean="0">
                <a:solidFill>
                  <a:srgbClr val="92D050"/>
                </a:solidFill>
                <a:sym typeface="Wingdings" pitchFamily="2" charset="2"/>
              </a:rPr>
              <a:t> </a:t>
            </a:r>
            <a:r>
              <a:rPr lang="ko-KR" altLang="en-US" dirty="0" err="1" smtClean="0">
                <a:solidFill>
                  <a:srgbClr val="92D050"/>
                </a:solidFill>
                <a:sym typeface="Wingdings" pitchFamily="2" charset="2"/>
              </a:rPr>
              <a:t>비침해</a:t>
            </a:r>
            <a:r>
              <a:rPr lang="en-US" altLang="ko-KR" dirty="0" smtClean="0">
                <a:solidFill>
                  <a:srgbClr val="92D050"/>
                </a:solidFill>
                <a:sym typeface="Wingdings" pitchFamily="2" charset="2"/>
              </a:rPr>
              <a:t>(</a:t>
            </a:r>
            <a:r>
              <a:rPr lang="ko-KR" altLang="en-US" dirty="0" smtClean="0">
                <a:solidFill>
                  <a:srgbClr val="92D050"/>
                </a:solidFill>
                <a:sym typeface="Wingdings" pitchFamily="2" charset="2"/>
              </a:rPr>
              <a:t>동영상 ≠ 특허 물건</a:t>
            </a:r>
            <a:r>
              <a:rPr lang="en-US" altLang="ko-KR" dirty="0" smtClean="0">
                <a:solidFill>
                  <a:srgbClr val="92D050"/>
                </a:solidFill>
                <a:sym typeface="Wingdings" pitchFamily="2" charset="2"/>
              </a:rPr>
              <a:t>)</a:t>
            </a:r>
          </a:p>
          <a:p>
            <a:r>
              <a:rPr lang="ko-KR" altLang="en-US" dirty="0" smtClean="0">
                <a:sym typeface="Wingdings" pitchFamily="2" charset="2"/>
              </a:rPr>
              <a:t>특허 </a:t>
            </a:r>
            <a:r>
              <a:rPr lang="ko-KR" altLang="en-US" dirty="0" err="1" smtClean="0">
                <a:sym typeface="Wingdings" pitchFamily="2" charset="2"/>
              </a:rPr>
              <a:t>코덱을</a:t>
            </a:r>
            <a:r>
              <a:rPr lang="ko-KR" altLang="en-US" dirty="0" smtClean="0">
                <a:sym typeface="Wingdings" pitchFamily="2" charset="2"/>
              </a:rPr>
              <a:t> 이용자에게 제공하는 행위 </a:t>
            </a:r>
            <a:r>
              <a:rPr lang="en-US" altLang="ko-KR" dirty="0" smtClean="0">
                <a:solidFill>
                  <a:srgbClr val="92D050"/>
                </a:solidFill>
                <a:sym typeface="Wingdings" pitchFamily="2" charset="2"/>
              </a:rPr>
              <a:t> </a:t>
            </a:r>
            <a:r>
              <a:rPr lang="ko-KR" altLang="en-US" dirty="0" err="1" smtClean="0">
                <a:solidFill>
                  <a:srgbClr val="92D050"/>
                </a:solidFill>
                <a:sym typeface="Wingdings" pitchFamily="2" charset="2"/>
              </a:rPr>
              <a:t>비침해</a:t>
            </a:r>
            <a:r>
              <a:rPr lang="en-US" altLang="ko-KR" dirty="0" smtClean="0">
                <a:solidFill>
                  <a:srgbClr val="92D050"/>
                </a:solidFill>
                <a:sym typeface="Wingdings" pitchFamily="2" charset="2"/>
              </a:rPr>
              <a:t>(</a:t>
            </a:r>
            <a:r>
              <a:rPr lang="ko-KR" altLang="en-US" dirty="0" smtClean="0">
                <a:solidFill>
                  <a:srgbClr val="92D050"/>
                </a:solidFill>
                <a:sym typeface="Wingdings" pitchFamily="2" charset="2"/>
              </a:rPr>
              <a:t>특허 </a:t>
            </a:r>
            <a:r>
              <a:rPr lang="ko-KR" altLang="en-US" dirty="0" err="1" smtClean="0">
                <a:solidFill>
                  <a:srgbClr val="92D050"/>
                </a:solidFill>
                <a:sym typeface="Wingdings" pitchFamily="2" charset="2"/>
              </a:rPr>
              <a:t>코덱의</a:t>
            </a:r>
            <a:r>
              <a:rPr lang="ko-KR" altLang="en-US" dirty="0" smtClean="0">
                <a:solidFill>
                  <a:srgbClr val="92D050"/>
                </a:solidFill>
                <a:sym typeface="Wingdings" pitchFamily="2" charset="2"/>
              </a:rPr>
              <a:t> 전송 ≠ 특허 물건의 양도</a:t>
            </a:r>
            <a:r>
              <a:rPr lang="en-US" altLang="ko-KR" dirty="0" smtClean="0">
                <a:solidFill>
                  <a:srgbClr val="92D050"/>
                </a:solidFill>
                <a:sym typeface="Wingdings" pitchFamily="2" charset="2"/>
              </a:rPr>
              <a:t>)</a:t>
            </a:r>
          </a:p>
          <a:p>
            <a:r>
              <a:rPr lang="ko-KR" altLang="en-US" dirty="0" smtClean="0">
                <a:sym typeface="Wingdings" pitchFamily="2" charset="2"/>
              </a:rPr>
              <a:t>동영상 </a:t>
            </a:r>
            <a:r>
              <a:rPr lang="ko-KR" altLang="en-US" dirty="0" err="1" smtClean="0">
                <a:sym typeface="Wingdings" pitchFamily="2" charset="2"/>
              </a:rPr>
              <a:t>스트리밍</a:t>
            </a:r>
            <a:r>
              <a:rPr lang="ko-KR" altLang="en-US" dirty="0" smtClean="0">
                <a:sym typeface="Wingdings" pitchFamily="2" charset="2"/>
              </a:rPr>
              <a:t> 서비스 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 </a:t>
            </a:r>
            <a:r>
              <a:rPr lang="ko-KR" altLang="en-US" dirty="0" smtClean="0">
                <a:solidFill>
                  <a:srgbClr val="C00000"/>
                </a:solidFill>
                <a:sym typeface="Wingdings" pitchFamily="2" charset="2"/>
              </a:rPr>
              <a:t>침해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(</a:t>
            </a:r>
            <a:r>
              <a:rPr lang="ko-KR" altLang="en-US" dirty="0" smtClean="0">
                <a:solidFill>
                  <a:srgbClr val="C00000"/>
                </a:solidFill>
                <a:sym typeface="Wingdings" pitchFamily="2" charset="2"/>
              </a:rPr>
              <a:t>특허 물건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/</a:t>
            </a:r>
            <a:r>
              <a:rPr lang="ko-KR" altLang="en-US" dirty="0" smtClean="0">
                <a:solidFill>
                  <a:srgbClr val="C00000"/>
                </a:solidFill>
                <a:sym typeface="Wingdings" pitchFamily="2" charset="2"/>
              </a:rPr>
              <a:t>방법의 사용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)</a:t>
            </a:r>
          </a:p>
          <a:p>
            <a:r>
              <a:rPr lang="ko-KR" altLang="en-US" dirty="0" smtClean="0">
                <a:sym typeface="Wingdings" pitchFamily="2" charset="2"/>
              </a:rPr>
              <a:t>동영상 플레이어 제공 </a:t>
            </a:r>
            <a:r>
              <a:rPr lang="en-US" altLang="ko-KR" dirty="0" smtClean="0">
                <a:solidFill>
                  <a:srgbClr val="92D050"/>
                </a:solidFill>
                <a:sym typeface="Wingdings" pitchFamily="2" charset="2"/>
              </a:rPr>
              <a:t> </a:t>
            </a:r>
            <a:r>
              <a:rPr lang="ko-KR" altLang="en-US" dirty="0" err="1" smtClean="0">
                <a:solidFill>
                  <a:srgbClr val="92D050"/>
                </a:solidFill>
                <a:sym typeface="Wingdings" pitchFamily="2" charset="2"/>
              </a:rPr>
              <a:t>비침해</a:t>
            </a:r>
            <a:r>
              <a:rPr lang="en-US" altLang="ko-KR" dirty="0" smtClean="0">
                <a:solidFill>
                  <a:srgbClr val="92D050"/>
                </a:solidFill>
                <a:sym typeface="Wingdings" pitchFamily="2" charset="2"/>
              </a:rPr>
              <a:t>(</a:t>
            </a:r>
            <a:r>
              <a:rPr lang="ko-KR" altLang="en-US" dirty="0">
                <a:solidFill>
                  <a:srgbClr val="92D050"/>
                </a:solidFill>
                <a:sym typeface="Wingdings" pitchFamily="2" charset="2"/>
              </a:rPr>
              <a:t>≠ 특허 물건의 양도</a:t>
            </a:r>
            <a:r>
              <a:rPr lang="en-US" altLang="ko-KR" dirty="0">
                <a:solidFill>
                  <a:srgbClr val="92D050"/>
                </a:solidFill>
                <a:sym typeface="Wingdings" pitchFamily="2" charset="2"/>
              </a:rPr>
              <a:t>)</a:t>
            </a:r>
            <a:endParaRPr lang="ko-KR" altLang="en-US" dirty="0">
              <a:solidFill>
                <a:srgbClr val="92D050"/>
              </a:solidFill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963587"/>
              </p:ext>
            </p:extLst>
          </p:nvPr>
        </p:nvGraphicFramePr>
        <p:xfrm>
          <a:off x="755576" y="1412776"/>
          <a:ext cx="7776864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1224136">
                <a:tc>
                  <a:txBody>
                    <a:bodyPr/>
                    <a:lstStyle/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ko-KR" altLang="en-US" sz="2400" dirty="0" smtClean="0"/>
                        <a:t>물건 특허</a:t>
                      </a:r>
                      <a:r>
                        <a:rPr lang="en-US" altLang="ko-KR" sz="2400" dirty="0" smtClean="0"/>
                        <a:t>: </a:t>
                      </a:r>
                      <a:r>
                        <a:rPr lang="ko-KR" altLang="en-US" sz="2400" dirty="0" smtClean="0"/>
                        <a:t>물건을 업으로서 생산</a:t>
                      </a:r>
                      <a:r>
                        <a:rPr lang="en-US" altLang="ko-KR" sz="2400" dirty="0" smtClean="0"/>
                        <a:t>, </a:t>
                      </a:r>
                      <a:r>
                        <a:rPr lang="ko-KR" altLang="en-US" sz="2400" dirty="0" smtClean="0"/>
                        <a:t>사용</a:t>
                      </a:r>
                      <a:r>
                        <a:rPr lang="en-US" altLang="ko-KR" sz="2400" dirty="0" smtClean="0"/>
                        <a:t>, </a:t>
                      </a:r>
                      <a:r>
                        <a:rPr lang="ko-KR" altLang="en-US" sz="2400" dirty="0" smtClean="0"/>
                        <a:t>양도</a:t>
                      </a:r>
                      <a:r>
                        <a:rPr lang="en-US" altLang="ko-KR" sz="2400" dirty="0" smtClean="0"/>
                        <a:t>, </a:t>
                      </a:r>
                      <a:r>
                        <a:rPr lang="ko-KR" altLang="en-US" sz="2400" dirty="0" smtClean="0"/>
                        <a:t>대여 또는 수입하는 행위</a:t>
                      </a:r>
                      <a:endParaRPr lang="en-US" altLang="ko-KR" sz="2400" dirty="0" smtClean="0"/>
                    </a:p>
                    <a:p>
                      <a:pPr marL="342900" indent="-342900">
                        <a:buFont typeface="Wingdings" pitchFamily="2" charset="2"/>
                        <a:buChar char="Ø"/>
                      </a:pPr>
                      <a:r>
                        <a:rPr lang="ko-KR" altLang="en-US" sz="2400" dirty="0" smtClean="0"/>
                        <a:t>방법 특허</a:t>
                      </a:r>
                      <a:r>
                        <a:rPr lang="en-US" altLang="ko-KR" sz="2400" dirty="0" smtClean="0"/>
                        <a:t>: </a:t>
                      </a:r>
                      <a:r>
                        <a:rPr lang="ko-KR" altLang="en-US" sz="2400" dirty="0" smtClean="0"/>
                        <a:t>방법을 사용하는 행위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71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3200" b="1" dirty="0" smtClean="0"/>
              <a:t>특수 </a:t>
            </a:r>
            <a:r>
              <a:rPr lang="en-US" altLang="ko-KR" sz="3200" b="1" dirty="0" smtClean="0"/>
              <a:t>OSP </a:t>
            </a:r>
            <a:r>
              <a:rPr lang="ko-KR" altLang="en-US" sz="3200" b="1" dirty="0" smtClean="0"/>
              <a:t>과태료 부과에 대한 대응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253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과태료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ko-KR" altLang="en-US" dirty="0" smtClean="0"/>
              <a:t>저작권법 제</a:t>
            </a:r>
            <a:r>
              <a:rPr lang="en-US" altLang="ko-KR" dirty="0" smtClean="0"/>
              <a:t>142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</a:t>
            </a:r>
            <a:endParaRPr lang="en-US" altLang="ko-KR" dirty="0" smtClean="0"/>
          </a:p>
          <a:p>
            <a:pPr lvl="1">
              <a:lnSpc>
                <a:spcPct val="160000"/>
              </a:lnSpc>
            </a:pPr>
            <a:r>
              <a:rPr lang="ko-KR" altLang="en-US" b="1" dirty="0" smtClean="0"/>
              <a:t>제</a:t>
            </a:r>
            <a:r>
              <a:rPr lang="en-US" altLang="ko-KR" b="1" dirty="0" smtClean="0"/>
              <a:t>142</a:t>
            </a:r>
            <a:r>
              <a:rPr lang="ko-KR" altLang="en-US" b="1" dirty="0" smtClean="0"/>
              <a:t>조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과태료</a:t>
            </a:r>
            <a:r>
              <a:rPr lang="en-US" altLang="ko-KR" b="1" dirty="0" smtClean="0"/>
              <a:t>)</a:t>
            </a:r>
            <a:r>
              <a:rPr lang="ko-KR" altLang="en-US" dirty="0" smtClean="0"/>
              <a:t> ① 제</a:t>
            </a:r>
            <a:r>
              <a:rPr lang="en-US" altLang="ko-KR" dirty="0" smtClean="0"/>
              <a:t>104</a:t>
            </a:r>
            <a:r>
              <a:rPr lang="ko-KR" altLang="en-US" dirty="0" smtClean="0"/>
              <a:t>조제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항에 따른 필요한 조치를 하지 아니한 자에게는 </a:t>
            </a:r>
            <a:r>
              <a:rPr lang="en-US" altLang="ko-KR" dirty="0" smtClean="0"/>
              <a:t>3</a:t>
            </a:r>
            <a:r>
              <a:rPr lang="ko-KR" altLang="en-US" dirty="0" err="1" smtClean="0"/>
              <a:t>천만원</a:t>
            </a:r>
            <a:r>
              <a:rPr lang="ko-KR" altLang="en-US" dirty="0" smtClean="0"/>
              <a:t> 이하의 과태료를 부과한다</a:t>
            </a:r>
            <a:r>
              <a:rPr lang="en-US" altLang="ko-KR" dirty="0" smtClean="0"/>
              <a:t>. </a:t>
            </a:r>
          </a:p>
          <a:p>
            <a:pPr>
              <a:lnSpc>
                <a:spcPct val="160000"/>
              </a:lnSpc>
            </a:pPr>
            <a:r>
              <a:rPr lang="ko-KR" altLang="en-US" dirty="0" smtClean="0"/>
              <a:t>불복절차</a:t>
            </a:r>
            <a:endParaRPr lang="en-US" altLang="ko-KR" dirty="0" smtClean="0"/>
          </a:p>
          <a:p>
            <a:pPr lvl="1">
              <a:lnSpc>
                <a:spcPct val="160000"/>
              </a:lnSpc>
            </a:pPr>
            <a:r>
              <a:rPr lang="ko-KR" altLang="en-US" dirty="0" smtClean="0"/>
              <a:t>이의제기</a:t>
            </a:r>
            <a:endParaRPr lang="en-US" altLang="ko-KR" dirty="0" smtClean="0"/>
          </a:p>
          <a:p>
            <a:pPr lvl="2">
              <a:lnSpc>
                <a:spcPct val="160000"/>
              </a:lnSpc>
            </a:pPr>
            <a:r>
              <a:rPr lang="ko-KR" altLang="en-US" dirty="0" smtClean="0"/>
              <a:t>행정청의 과태료 부과에 불복하는 당사자는 과태료 부과 통지를 받은 날부터 </a:t>
            </a:r>
            <a:r>
              <a:rPr lang="en-US" altLang="ko-KR" dirty="0" smtClean="0"/>
              <a:t>60</a:t>
            </a:r>
            <a:r>
              <a:rPr lang="ko-KR" altLang="en-US" dirty="0" smtClean="0"/>
              <a:t>일 이내에 해당 행정청에 서면으로 이의제기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질서위반행위규제법 제</a:t>
            </a:r>
            <a:r>
              <a:rPr lang="en-US" altLang="ko-KR" dirty="0" smtClean="0"/>
              <a:t>20</a:t>
            </a:r>
            <a:r>
              <a:rPr lang="ko-KR" altLang="en-US" dirty="0" smtClean="0"/>
              <a:t>조</a:t>
            </a:r>
            <a:r>
              <a:rPr lang="en-US" altLang="ko-KR" dirty="0" smtClean="0"/>
              <a:t>)</a:t>
            </a:r>
          </a:p>
          <a:p>
            <a:pPr lvl="2">
              <a:lnSpc>
                <a:spcPct val="160000"/>
              </a:lnSpc>
            </a:pPr>
            <a:r>
              <a:rPr lang="ko-KR" altLang="en-US" dirty="0" smtClean="0"/>
              <a:t>이의제기가 있는 경우에는 행정청의 과태료 부과처분은 그 효력을 상실</a:t>
            </a:r>
          </a:p>
          <a:p>
            <a:pPr lvl="1">
              <a:lnSpc>
                <a:spcPct val="160000"/>
              </a:lnSpc>
            </a:pPr>
            <a:r>
              <a:rPr lang="ko-KR" altLang="en-US" dirty="0" smtClean="0"/>
              <a:t>과태료 재판 절차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심문기일</a:t>
            </a:r>
            <a:r>
              <a:rPr lang="en-US" altLang="ko-KR" dirty="0" smtClean="0"/>
              <a:t>)</a:t>
            </a:r>
          </a:p>
          <a:p>
            <a:pPr lvl="1">
              <a:lnSpc>
                <a:spcPct val="160000"/>
              </a:lnSpc>
            </a:pPr>
            <a:r>
              <a:rPr lang="ko-KR" altLang="en-US" dirty="0" smtClean="0"/>
              <a:t>결정</a:t>
            </a:r>
            <a:endParaRPr lang="en-US" altLang="ko-KR" dirty="0" smtClean="0"/>
          </a:p>
          <a:p>
            <a:pPr lvl="1">
              <a:lnSpc>
                <a:spcPct val="160000"/>
              </a:lnSpc>
            </a:pPr>
            <a:r>
              <a:rPr lang="ko-KR" altLang="en-US" dirty="0" smtClean="0"/>
              <a:t>즉시항고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417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과태료 부과절차</a:t>
            </a:r>
            <a:r>
              <a:rPr lang="en-US" altLang="ko-KR" dirty="0" smtClean="0"/>
              <a:t>(</a:t>
            </a:r>
            <a:r>
              <a:rPr lang="ko-KR" altLang="en-US" dirty="0" smtClean="0"/>
              <a:t>저작권보호센터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4" name="내용 개체 틀 3" descr="저작권보호센터 → 권리 위엄(음악, 영상, 출판) → 요청서 발송 → 검색 및 전송 제한 조치 → 모니터링(3회 이상) → 결과보고 → 상의 → 결과 서면 통보 → 의견 진술 → 최종 과태료 부과 ← 문화체육관광부"/>
          <p:cNvPicPr>
            <a:picLocks noGrp="1"/>
          </p:cNvPicPr>
          <p:nvPr>
            <p:ph sz="quarter" idx="13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14414" y="2071678"/>
            <a:ext cx="69627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77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3200" b="1" dirty="0" smtClean="0"/>
              <a:t>입법적 대응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253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저작권법 제</a:t>
            </a:r>
            <a:r>
              <a:rPr lang="en-US" altLang="ko-KR" dirty="0" smtClean="0"/>
              <a:t>104</a:t>
            </a:r>
            <a:r>
              <a:rPr lang="ko-KR" altLang="en-US" dirty="0" smtClean="0"/>
              <a:t>조 삭제</a:t>
            </a:r>
            <a:r>
              <a:rPr lang="en-US" altLang="ko-KR" dirty="0" smtClean="0"/>
              <a:t>/</a:t>
            </a:r>
            <a:r>
              <a:rPr lang="ko-KR" altLang="en-US" dirty="0" smtClean="0"/>
              <a:t>개정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삭제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한</a:t>
            </a:r>
            <a:r>
              <a:rPr lang="en-US" altLang="ko-KR" dirty="0" smtClean="0"/>
              <a:t>-EU FTA §10.66</a:t>
            </a:r>
            <a:r>
              <a:rPr lang="ko-KR" altLang="en-US" dirty="0" smtClean="0"/>
              <a:t>에서 금지하는 일반적 감시 의무 부과 위반</a:t>
            </a:r>
            <a:r>
              <a:rPr lang="en-US" altLang="ko-KR" dirty="0" smtClean="0"/>
              <a:t>, </a:t>
            </a:r>
            <a:r>
              <a:rPr lang="ko-KR" altLang="en-US" dirty="0"/>
              <a:t>한</a:t>
            </a:r>
            <a:r>
              <a:rPr lang="en-US" altLang="ko-KR" dirty="0"/>
              <a:t>-EU FTA §</a:t>
            </a:r>
            <a:r>
              <a:rPr lang="en-US" altLang="ko-KR" dirty="0" smtClean="0"/>
              <a:t>10.41</a:t>
            </a:r>
            <a:r>
              <a:rPr lang="ko-KR" altLang="en-US" dirty="0" smtClean="0"/>
              <a:t>의 비례원칙 위반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한미</a:t>
            </a:r>
            <a:r>
              <a:rPr lang="en-US" altLang="ko-KR" dirty="0"/>
              <a:t> </a:t>
            </a:r>
            <a:r>
              <a:rPr lang="en-US" altLang="ko-KR" dirty="0" smtClean="0"/>
              <a:t>FTA </a:t>
            </a:r>
            <a:r>
              <a:rPr lang="en-US" altLang="ko-KR" dirty="0"/>
              <a:t>§</a:t>
            </a:r>
            <a:r>
              <a:rPr lang="en-US" altLang="ko-KR" dirty="0" smtClean="0"/>
              <a:t>10.18.10:30</a:t>
            </a:r>
            <a:r>
              <a:rPr lang="ko-KR" altLang="en-US" dirty="0" smtClean="0"/>
              <a:t>의 법원 명령 제한의 범위 위반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저작권법 제</a:t>
            </a:r>
            <a:r>
              <a:rPr lang="en-US" altLang="ko-KR" dirty="0" smtClean="0"/>
              <a:t>142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항의 과태료 부과도 개정</a:t>
            </a:r>
            <a:endParaRPr lang="en-US" altLang="ko-KR" dirty="0" smtClean="0"/>
          </a:p>
          <a:p>
            <a:r>
              <a:rPr lang="ko-KR" altLang="en-US" dirty="0" smtClean="0"/>
              <a:t>개정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필터링은</a:t>
            </a:r>
            <a:r>
              <a:rPr lang="ko-KR" altLang="en-US" dirty="0" smtClean="0"/>
              <a:t> 시행령으로 위임되어 있으므로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위임 범위를 일반적 감시 의무 부과 금지로 제한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88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전기통신사업법 개정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등록제 자체의 폐지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서비스 협정문의 시장접근 제한 금지 의무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내국민 대우 의무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투자 협정문의 내국민 대우 의무 위반 등을 근거로 폐지</a:t>
            </a:r>
            <a:endParaRPr lang="en-US" altLang="ko-KR" dirty="0" smtClean="0"/>
          </a:p>
          <a:p>
            <a:r>
              <a:rPr lang="ko-KR" altLang="en-US" dirty="0" smtClean="0"/>
              <a:t>등록제는 유지하되 기술조치 요건을 완화하는 개정</a:t>
            </a:r>
            <a:endParaRPr lang="en-US" altLang="ko-KR" dirty="0" smtClean="0"/>
          </a:p>
          <a:p>
            <a:pPr lvl="1"/>
            <a:r>
              <a:rPr lang="ko-KR" altLang="en-US" dirty="0" smtClean="0">
                <a:sym typeface="Wingdings" pitchFamily="2" charset="2"/>
              </a:rPr>
              <a:t>시행령 별표 </a:t>
            </a:r>
            <a:r>
              <a:rPr lang="en-US" altLang="ko-KR" dirty="0" smtClean="0">
                <a:sym typeface="Wingdings" pitchFamily="2" charset="2"/>
              </a:rPr>
              <a:t>3</a:t>
            </a:r>
            <a:r>
              <a:rPr lang="ko-KR" altLang="en-US" dirty="0" smtClean="0">
                <a:sym typeface="Wingdings" pitchFamily="2" charset="2"/>
              </a:rPr>
              <a:t>의 등록요건에 일반적 감시 의무를 부과하지 못하도록 전기통신사업법 제</a:t>
            </a:r>
            <a:r>
              <a:rPr lang="en-US" altLang="ko-KR" dirty="0" smtClean="0">
                <a:sym typeface="Wingdings" pitchFamily="2" charset="2"/>
              </a:rPr>
              <a:t>22</a:t>
            </a:r>
            <a:r>
              <a:rPr lang="ko-KR" altLang="en-US" dirty="0" smtClean="0">
                <a:sym typeface="Wingdings" pitchFamily="2" charset="2"/>
              </a:rPr>
              <a:t>조에 제한을 두는 방안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291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OSP </a:t>
            </a:r>
            <a:r>
              <a:rPr lang="ko-KR" altLang="en-US" dirty="0" smtClean="0"/>
              <a:t>면책 요건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b="1" dirty="0" err="1" smtClean="0">
                <a:solidFill>
                  <a:srgbClr val="FF0000"/>
                </a:solidFill>
              </a:rPr>
              <a:t>호스팅</a:t>
            </a:r>
            <a:r>
              <a:rPr lang="ko-KR" altLang="en-US" b="1" dirty="0" smtClean="0">
                <a:solidFill>
                  <a:srgbClr val="FF0000"/>
                </a:solidFill>
              </a:rPr>
              <a:t> 서비스 제공자의 면책 요건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dirty="0" smtClean="0"/>
              <a:t>저작물의 송신을 시작하지 않을 것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DMCA</a:t>
            </a:r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에는 없는 요건</a:t>
            </a:r>
            <a:endParaRPr lang="en-US" altLang="ko-K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한미 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FTA: </a:t>
            </a:r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저작물의 전송 체인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(chain of transmission)</a:t>
            </a:r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을 개시하지 아니할 것</a:t>
            </a:r>
            <a:endParaRPr lang="en-US" altLang="ko-KR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입법의 불비</a:t>
            </a:r>
            <a:endParaRPr lang="en-US" altLang="ko-K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ko-KR" altLang="en-US" dirty="0" smtClean="0"/>
              <a:t>저작물의 수신자를 지정하지 않을 것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 </a:t>
            </a:r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문제 없음</a:t>
            </a:r>
            <a:endParaRPr lang="en-US" altLang="ko-K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ko-KR" altLang="en-US" dirty="0" smtClean="0"/>
              <a:t>반복 침해자의 계정 해지 방침을 채택하고 합리적으로 이행할 것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r>
              <a:rPr lang="en-US" altLang="ko-KR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 </a:t>
            </a:r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itchFamily="2" charset="2"/>
              </a:rPr>
              <a:t>큰 문제 없음</a:t>
            </a:r>
            <a:endParaRPr lang="en-US" altLang="ko-K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ko-KR" altLang="en-US" dirty="0" smtClean="0"/>
              <a:t>표준적 기술조치를 수용하고 방해하지 아니할 것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2335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저작권법 제</a:t>
            </a:r>
            <a:r>
              <a:rPr lang="en-US" altLang="ko-KR" dirty="0" smtClean="0"/>
              <a:t>102</a:t>
            </a:r>
            <a:r>
              <a:rPr lang="ko-KR" altLang="en-US" dirty="0" smtClean="0"/>
              <a:t>조 개정</a:t>
            </a:r>
            <a:r>
              <a:rPr lang="en-US" altLang="ko-KR" dirty="0" smtClean="0"/>
              <a:t>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한</a:t>
            </a:r>
            <a:r>
              <a:rPr lang="en-US" altLang="ko-KR" dirty="0" smtClean="0"/>
              <a:t>-EU FTA §10.41</a:t>
            </a:r>
          </a:p>
          <a:p>
            <a:pPr lvl="1"/>
            <a:r>
              <a:rPr lang="en-US" altLang="ko-KR" dirty="0" smtClean="0"/>
              <a:t>OSP</a:t>
            </a:r>
            <a:r>
              <a:rPr lang="ko-KR" altLang="en-US" dirty="0" smtClean="0"/>
              <a:t>를 상대로 한 권리자의 구제조치는 공정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공평하며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불필요하게 복잡하거나 비용이 많이 들지 않아야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비례적이어야 한다는 내용 추가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ko-KR" altLang="en-US" dirty="0" smtClean="0"/>
              <a:t>한미 </a:t>
            </a:r>
            <a:r>
              <a:rPr lang="en-US" altLang="ko-KR" dirty="0" smtClean="0"/>
              <a:t>FTA §18.10:30</a:t>
            </a:r>
            <a:r>
              <a:rPr lang="ko-KR" altLang="en-US" dirty="0" smtClean="0"/>
              <a:t>나</a:t>
            </a:r>
            <a:r>
              <a:rPr lang="en-US" altLang="ko-KR" dirty="0" smtClean="0"/>
              <a:t>(8)</a:t>
            </a:r>
          </a:p>
          <a:p>
            <a:pPr lvl="1"/>
            <a:r>
              <a:rPr lang="ko-KR" altLang="en-US" dirty="0" smtClean="0"/>
              <a:t>법원의 구제명령은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서비스 제공자에 대한 상대적인 부담과 저작권자에 대한 피해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기술적 실행가능성과 구제의 실효성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부담이 보다 적고 비슷하게 효과적인 집행 방법이 이용가능한지 여부를 적절히 고려</a:t>
            </a:r>
            <a:r>
              <a:rPr lang="en-US" altLang="ko-KR" dirty="0" smtClean="0"/>
              <a:t>”</a:t>
            </a:r>
          </a:p>
          <a:p>
            <a:pPr lvl="1"/>
            <a:r>
              <a:rPr lang="en-US" altLang="ko-KR" dirty="0" smtClean="0"/>
              <a:t>OSP</a:t>
            </a:r>
            <a:r>
              <a:rPr lang="ko-KR" altLang="en-US" dirty="0" smtClean="0"/>
              <a:t>가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사법당국에 출두할 기회를 가진 경우에만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51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저작권법 제</a:t>
            </a:r>
            <a:r>
              <a:rPr lang="en-US" altLang="ko-KR" dirty="0"/>
              <a:t>102</a:t>
            </a:r>
            <a:r>
              <a:rPr lang="ko-KR" altLang="en-US" dirty="0"/>
              <a:t>조 </a:t>
            </a:r>
            <a:r>
              <a:rPr lang="ko-KR" altLang="en-US" dirty="0" smtClean="0"/>
              <a:t>개정</a:t>
            </a:r>
            <a:r>
              <a:rPr lang="en-US" altLang="ko-KR" dirty="0" smtClean="0"/>
              <a:t>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저작권법 제</a:t>
            </a:r>
            <a:r>
              <a:rPr lang="en-US" altLang="ko-KR" dirty="0" smtClean="0"/>
              <a:t>103</a:t>
            </a:r>
            <a:r>
              <a:rPr lang="ko-KR" altLang="en-US" dirty="0" smtClean="0"/>
              <a:t>조의</a:t>
            </a:r>
            <a:r>
              <a:rPr lang="en-US" altLang="ko-KR" dirty="0" smtClean="0"/>
              <a:t>2</a:t>
            </a:r>
          </a:p>
          <a:p>
            <a:pPr lvl="1"/>
            <a:r>
              <a:rPr lang="ko-KR" altLang="en-US" dirty="0" smtClean="0"/>
              <a:t>제</a:t>
            </a:r>
            <a:r>
              <a:rPr lang="en-US" altLang="ko-KR" dirty="0" smtClean="0"/>
              <a:t>123</a:t>
            </a:r>
            <a:r>
              <a:rPr lang="ko-KR" altLang="en-US" dirty="0" smtClean="0"/>
              <a:t>조 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항만 인용한 것 수정</a:t>
            </a:r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065931"/>
              </p:ext>
            </p:extLst>
          </p:nvPr>
        </p:nvGraphicFramePr>
        <p:xfrm>
          <a:off x="107504" y="2535128"/>
          <a:ext cx="889248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2480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dirty="0" smtClean="0">
                          <a:effectLst/>
                        </a:rPr>
                        <a:t>제</a:t>
                      </a:r>
                      <a:r>
                        <a:rPr lang="en-US" altLang="ko-KR" dirty="0" smtClean="0">
                          <a:effectLst/>
                        </a:rPr>
                        <a:t>123</a:t>
                      </a:r>
                      <a:r>
                        <a:rPr lang="ko-KR" altLang="en-US" dirty="0" smtClean="0">
                          <a:effectLst/>
                        </a:rPr>
                        <a:t>조</a:t>
                      </a:r>
                      <a:r>
                        <a:rPr lang="en-US" altLang="ko-KR" dirty="0" smtClean="0">
                          <a:effectLst/>
                        </a:rPr>
                        <a:t>(</a:t>
                      </a:r>
                      <a:r>
                        <a:rPr lang="ko-KR" altLang="en-US" dirty="0" smtClean="0">
                          <a:effectLst/>
                        </a:rPr>
                        <a:t>침해의 정지 등 청구</a:t>
                      </a:r>
                      <a:r>
                        <a:rPr lang="en-US" altLang="ko-KR" dirty="0" smtClean="0">
                          <a:effectLst/>
                        </a:rPr>
                        <a:t>) ① </a:t>
                      </a:r>
                      <a:r>
                        <a:rPr lang="ko-KR" altLang="en-US" dirty="0" smtClean="0">
                          <a:effectLst/>
                        </a:rPr>
                        <a:t>저작권 그 밖에 이 법에 따라 보호되는 권리</a:t>
                      </a:r>
                      <a:r>
                        <a:rPr lang="en-US" altLang="ko-KR" dirty="0" smtClean="0">
                          <a:effectLst/>
                        </a:rPr>
                        <a:t>(</a:t>
                      </a:r>
                      <a:r>
                        <a:rPr lang="ko-KR" altLang="en-US" dirty="0" smtClean="0">
                          <a:effectLst/>
                        </a:rPr>
                        <a:t>제</a:t>
                      </a:r>
                      <a:r>
                        <a:rPr lang="en-US" altLang="ko-KR" dirty="0" smtClean="0">
                          <a:effectLst/>
                        </a:rPr>
                        <a:t>25</a:t>
                      </a:r>
                      <a:r>
                        <a:rPr lang="ko-KR" altLang="en-US" dirty="0" smtClean="0">
                          <a:effectLst/>
                        </a:rPr>
                        <a:t>조</a:t>
                      </a:r>
                      <a:r>
                        <a:rPr lang="en-US" altLang="ko-KR" dirty="0" smtClean="0">
                          <a:effectLst/>
                        </a:rPr>
                        <a:t>·</a:t>
                      </a:r>
                      <a:r>
                        <a:rPr lang="ko-KR" altLang="en-US" dirty="0" smtClean="0">
                          <a:effectLst/>
                        </a:rPr>
                        <a:t>제</a:t>
                      </a:r>
                      <a:r>
                        <a:rPr lang="en-US" altLang="ko-KR" dirty="0" smtClean="0">
                          <a:effectLst/>
                        </a:rPr>
                        <a:t>31</a:t>
                      </a:r>
                      <a:r>
                        <a:rPr lang="ko-KR" altLang="en-US" dirty="0" smtClean="0">
                          <a:effectLst/>
                        </a:rPr>
                        <a:t>조</a:t>
                      </a:r>
                      <a:r>
                        <a:rPr lang="en-US" altLang="ko-KR" dirty="0" smtClean="0">
                          <a:effectLst/>
                        </a:rPr>
                        <a:t>·</a:t>
                      </a:r>
                      <a:r>
                        <a:rPr lang="ko-KR" altLang="en-US" dirty="0" smtClean="0">
                          <a:effectLst/>
                        </a:rPr>
                        <a:t>제</a:t>
                      </a:r>
                      <a:r>
                        <a:rPr lang="en-US" altLang="ko-KR" dirty="0" smtClean="0">
                          <a:effectLst/>
                        </a:rPr>
                        <a:t>75</a:t>
                      </a:r>
                      <a:r>
                        <a:rPr lang="ko-KR" altLang="en-US" dirty="0" smtClean="0">
                          <a:effectLst/>
                        </a:rPr>
                        <a:t>조</a:t>
                      </a:r>
                      <a:r>
                        <a:rPr lang="en-US" altLang="ko-KR" dirty="0" smtClean="0">
                          <a:effectLst/>
                        </a:rPr>
                        <a:t>·</a:t>
                      </a:r>
                      <a:r>
                        <a:rPr lang="ko-KR" altLang="en-US" dirty="0" smtClean="0">
                          <a:effectLst/>
                        </a:rPr>
                        <a:t>제</a:t>
                      </a:r>
                      <a:r>
                        <a:rPr lang="en-US" altLang="ko-KR" dirty="0" smtClean="0">
                          <a:effectLst/>
                        </a:rPr>
                        <a:t>76</a:t>
                      </a:r>
                      <a:r>
                        <a:rPr lang="ko-KR" altLang="en-US" dirty="0" smtClean="0">
                          <a:effectLst/>
                        </a:rPr>
                        <a:t>조</a:t>
                      </a:r>
                      <a:r>
                        <a:rPr lang="en-US" altLang="ko-KR" dirty="0" smtClean="0">
                          <a:effectLst/>
                        </a:rPr>
                        <a:t>·</a:t>
                      </a:r>
                      <a:r>
                        <a:rPr lang="ko-KR" altLang="en-US" dirty="0" smtClean="0">
                          <a:effectLst/>
                        </a:rPr>
                        <a:t>제</a:t>
                      </a:r>
                      <a:r>
                        <a:rPr lang="en-US" altLang="ko-KR" dirty="0" smtClean="0">
                          <a:effectLst/>
                        </a:rPr>
                        <a:t>76</a:t>
                      </a:r>
                      <a:r>
                        <a:rPr lang="ko-KR" altLang="en-US" dirty="0" smtClean="0">
                          <a:effectLst/>
                        </a:rPr>
                        <a:t>조의</a:t>
                      </a:r>
                      <a:r>
                        <a:rPr lang="en-US" altLang="ko-KR" dirty="0" smtClean="0">
                          <a:effectLst/>
                        </a:rPr>
                        <a:t>2·</a:t>
                      </a:r>
                      <a:r>
                        <a:rPr lang="ko-KR" altLang="en-US" dirty="0" smtClean="0">
                          <a:effectLst/>
                        </a:rPr>
                        <a:t>제</a:t>
                      </a:r>
                      <a:r>
                        <a:rPr lang="en-US" altLang="ko-KR" dirty="0" smtClean="0">
                          <a:effectLst/>
                        </a:rPr>
                        <a:t>82</a:t>
                      </a:r>
                      <a:r>
                        <a:rPr lang="ko-KR" altLang="en-US" dirty="0" smtClean="0">
                          <a:effectLst/>
                        </a:rPr>
                        <a:t>조</a:t>
                      </a:r>
                      <a:r>
                        <a:rPr lang="en-US" altLang="ko-KR" dirty="0" smtClean="0">
                          <a:effectLst/>
                        </a:rPr>
                        <a:t>·</a:t>
                      </a:r>
                      <a:r>
                        <a:rPr lang="ko-KR" altLang="en-US" dirty="0" smtClean="0">
                          <a:effectLst/>
                        </a:rPr>
                        <a:t>제</a:t>
                      </a:r>
                      <a:r>
                        <a:rPr lang="en-US" altLang="ko-KR" dirty="0" smtClean="0">
                          <a:effectLst/>
                        </a:rPr>
                        <a:t>83</a:t>
                      </a:r>
                      <a:r>
                        <a:rPr lang="ko-KR" altLang="en-US" dirty="0" smtClean="0">
                          <a:effectLst/>
                        </a:rPr>
                        <a:t>조 및 제</a:t>
                      </a:r>
                      <a:r>
                        <a:rPr lang="en-US" altLang="ko-KR" dirty="0" smtClean="0">
                          <a:effectLst/>
                        </a:rPr>
                        <a:t>83</a:t>
                      </a:r>
                      <a:r>
                        <a:rPr lang="ko-KR" altLang="en-US" dirty="0" smtClean="0">
                          <a:effectLst/>
                        </a:rPr>
                        <a:t>조의</a:t>
                      </a:r>
                      <a:r>
                        <a:rPr lang="en-US" altLang="ko-KR" dirty="0" smtClean="0">
                          <a:effectLst/>
                        </a:rPr>
                        <a:t>2</a:t>
                      </a:r>
                      <a:r>
                        <a:rPr lang="ko-KR" altLang="en-US" dirty="0" smtClean="0">
                          <a:effectLst/>
                        </a:rPr>
                        <a:t>의 규정에 따른 보상을 받을 권리를 제외한다</a:t>
                      </a:r>
                      <a:r>
                        <a:rPr lang="en-US" altLang="ko-KR" dirty="0" smtClean="0">
                          <a:effectLst/>
                        </a:rPr>
                        <a:t>. </a:t>
                      </a:r>
                      <a:r>
                        <a:rPr lang="ko-KR" altLang="en-US" dirty="0" smtClean="0">
                          <a:effectLst/>
                        </a:rPr>
                        <a:t>이하 이 조에서 같다</a:t>
                      </a:r>
                      <a:r>
                        <a:rPr lang="en-US" altLang="ko-KR" dirty="0" smtClean="0">
                          <a:effectLst/>
                        </a:rPr>
                        <a:t>)</a:t>
                      </a:r>
                      <a:r>
                        <a:rPr lang="ko-KR" altLang="en-US" dirty="0" smtClean="0">
                          <a:effectLst/>
                        </a:rPr>
                        <a:t>를 가진 자는 그 권리를 침해하는 자에 대하여 침해의 정지를 청구할 수 있으며</a:t>
                      </a:r>
                      <a:r>
                        <a:rPr lang="en-US" altLang="ko-KR" dirty="0" smtClean="0">
                          <a:effectLst/>
                        </a:rPr>
                        <a:t>, </a:t>
                      </a:r>
                      <a:r>
                        <a:rPr lang="ko-KR" altLang="en-US" dirty="0" smtClean="0">
                          <a:effectLst/>
                        </a:rPr>
                        <a:t>그 권리를 침해할 우려가 있는 자에 대하여 침해의 예방 또는 손해배상의 담보를 청구할 수 있다</a:t>
                      </a:r>
                      <a:r>
                        <a:rPr lang="en-US" altLang="ko-KR" dirty="0" smtClean="0">
                          <a:effectLst/>
                        </a:rPr>
                        <a:t>.  &lt;</a:t>
                      </a:r>
                      <a:r>
                        <a:rPr lang="ko-KR" altLang="en-US" dirty="0" smtClean="0">
                          <a:effectLst/>
                        </a:rPr>
                        <a:t>개정 </a:t>
                      </a:r>
                      <a:r>
                        <a:rPr lang="en-US" altLang="ko-KR" dirty="0" smtClean="0">
                          <a:effectLst/>
                        </a:rPr>
                        <a:t>2009.3.25&gt;</a:t>
                      </a:r>
                    </a:p>
                    <a:p>
                      <a:r>
                        <a:rPr lang="ko-KR" altLang="en-US" dirty="0" smtClean="0"/>
                        <a:t>②저작권 그 밖에 이 법에 따라 보호되는 권리를 가진 자는 제</a:t>
                      </a:r>
                      <a:r>
                        <a:rPr lang="en-US" altLang="ko-KR" dirty="0" smtClean="0"/>
                        <a:t>1</a:t>
                      </a:r>
                      <a:r>
                        <a:rPr lang="ko-KR" altLang="en-US" dirty="0" smtClean="0"/>
                        <a:t>항의 규정에 따른 청구를 하는 경우에 침해행위에 의하여 만들어진 물건의 폐기나 그 밖의 필요한 조치를 청구할 수 있다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r>
                        <a:rPr lang="en-US" altLang="ko-KR" dirty="0" smtClean="0">
                          <a:solidFill>
                            <a:srgbClr val="FFFF00"/>
                          </a:solidFill>
                        </a:rPr>
                        <a:t>③</a:t>
                      </a:r>
                      <a:r>
                        <a:rPr lang="ko-KR" altLang="en-US" dirty="0" smtClean="0">
                          <a:solidFill>
                            <a:srgbClr val="FFFF00"/>
                          </a:solidFill>
                        </a:rPr>
                        <a:t>제</a:t>
                      </a:r>
                      <a:r>
                        <a:rPr lang="en-US" altLang="ko-KR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r>
                        <a:rPr lang="ko-KR" altLang="en-US" dirty="0" smtClean="0">
                          <a:solidFill>
                            <a:srgbClr val="FFFF00"/>
                          </a:solidFill>
                        </a:rPr>
                        <a:t>항 및 제</a:t>
                      </a:r>
                      <a:r>
                        <a:rPr lang="en-US" altLang="ko-KR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r>
                        <a:rPr lang="ko-KR" altLang="en-US" dirty="0" smtClean="0">
                          <a:solidFill>
                            <a:srgbClr val="FFFF00"/>
                          </a:solidFill>
                        </a:rPr>
                        <a:t>항의 경우 또는 이 법에 따른 형사의 기소가 있는 때에는 법원은 원고 또는 고소인의 신청에 따라 담보를 제공하거나 제공하지 아니하게 하고</a:t>
                      </a:r>
                      <a:r>
                        <a:rPr lang="en-US" altLang="ko-KR" dirty="0" smtClean="0">
                          <a:solidFill>
                            <a:srgbClr val="FFFF00"/>
                          </a:solidFill>
                        </a:rPr>
                        <a:t>, </a:t>
                      </a:r>
                      <a:r>
                        <a:rPr lang="ko-KR" altLang="en-US" dirty="0" smtClean="0">
                          <a:solidFill>
                            <a:srgbClr val="FFFF00"/>
                          </a:solidFill>
                        </a:rPr>
                        <a:t>임시로 침해행위의 정지 또는 침해행위로 말미암아 만들어진 물건의 압류 그 밖의 필요한 조치를 명할 수 있다</a:t>
                      </a:r>
                      <a:r>
                        <a:rPr lang="en-US" altLang="ko-KR" dirty="0" smtClean="0">
                          <a:solidFill>
                            <a:srgbClr val="FFFF00"/>
                          </a:solidFill>
                        </a:rPr>
                        <a:t>.</a:t>
                      </a:r>
                    </a:p>
                    <a:p>
                      <a:r>
                        <a:rPr lang="en-US" altLang="ko-KR" dirty="0" smtClean="0"/>
                        <a:t>④</a:t>
                      </a:r>
                      <a:r>
                        <a:rPr lang="ko-KR" altLang="en-US" dirty="0" smtClean="0"/>
                        <a:t>제</a:t>
                      </a:r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항의 경우에 저작권 그 밖에 이 법에 따라 보호되는 권리의 침해가 없다는 뜻의 판결이 확정된 때에는 신청자는 그 신청으로 인하여 발생한 손해를 배상하여야 한다</a:t>
                      </a:r>
                      <a:r>
                        <a:rPr lang="en-US" altLang="ko-KR" dirty="0" smtClean="0"/>
                        <a:t>.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167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저작권법 제</a:t>
            </a:r>
            <a:r>
              <a:rPr lang="en-US" altLang="ko-KR" dirty="0" smtClean="0"/>
              <a:t>102</a:t>
            </a:r>
            <a:r>
              <a:rPr lang="ko-KR" altLang="en-US" dirty="0" smtClean="0"/>
              <a:t>조 개정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ko-KR" altLang="en-US" dirty="0" smtClean="0"/>
              <a:t>송신을 시작하지 않을 것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삭제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“</a:t>
            </a:r>
            <a:r>
              <a:rPr lang="ko-KR" altLang="en-US" dirty="0" smtClean="0"/>
              <a:t>전송 체인을 개시하지 않을 것</a:t>
            </a:r>
            <a:r>
              <a:rPr lang="en-US" altLang="ko-KR" dirty="0" smtClean="0"/>
              <a:t>”</a:t>
            </a:r>
            <a:r>
              <a:rPr lang="ko-KR" altLang="en-US" dirty="0" smtClean="0"/>
              <a:t>으로 수정</a:t>
            </a:r>
            <a:endParaRPr lang="en-US" altLang="ko-KR" dirty="0" smtClean="0"/>
          </a:p>
          <a:p>
            <a:r>
              <a:rPr lang="en-US" altLang="ko-KR" dirty="0" smtClean="0"/>
              <a:t>OSP</a:t>
            </a:r>
            <a:r>
              <a:rPr lang="ko-KR" altLang="en-US" dirty="0" smtClean="0"/>
              <a:t>에 대한 통지의 형식적 요건</a:t>
            </a:r>
            <a:endParaRPr lang="en-US" altLang="ko-KR" dirty="0" smtClean="0"/>
          </a:p>
          <a:p>
            <a:r>
              <a:rPr lang="ko-KR" altLang="en-US" dirty="0" smtClean="0"/>
              <a:t>통지의 형식적 요건을 결여한 경우의 효과</a:t>
            </a:r>
            <a:endParaRPr lang="en-US" altLang="ko-KR" dirty="0" smtClean="0"/>
          </a:p>
          <a:p>
            <a:r>
              <a:rPr lang="ko-KR" altLang="en-US" dirty="0" smtClean="0"/>
              <a:t>일시적 저장</a:t>
            </a:r>
            <a:endParaRPr lang="en-US" altLang="ko-KR" dirty="0" smtClean="0"/>
          </a:p>
          <a:p>
            <a:r>
              <a:rPr lang="ko-KR" altLang="en-US" dirty="0" smtClean="0"/>
              <a:t>소멸된 저작인접권의 회복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69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0"/>
            <a:ext cx="7885113" cy="6858000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3200" b="1" dirty="0" smtClean="0"/>
              <a:t>끝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253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45855496" descr="DRW000008082d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612243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3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53" y="0"/>
            <a:ext cx="6921695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OSP </a:t>
            </a:r>
            <a:r>
              <a:rPr lang="ko-KR" altLang="en-US" dirty="0" smtClean="0"/>
              <a:t>면책 요건</a:t>
            </a:r>
            <a:r>
              <a:rPr lang="en-US" altLang="ko-KR" dirty="0" smtClean="0"/>
              <a:t>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b="1" dirty="0" err="1">
                <a:solidFill>
                  <a:srgbClr val="FF0000"/>
                </a:solidFill>
              </a:rPr>
              <a:t>호스팅</a:t>
            </a:r>
            <a:r>
              <a:rPr lang="ko-KR" altLang="en-US" b="1" dirty="0">
                <a:solidFill>
                  <a:srgbClr val="FF0000"/>
                </a:solidFill>
              </a:rPr>
              <a:t> 서비스 제공자의 면책 요건</a:t>
            </a:r>
            <a:endParaRPr lang="en-US" altLang="ko-KR" dirty="0" smtClean="0"/>
          </a:p>
          <a:p>
            <a:r>
              <a:rPr lang="ko-KR" altLang="en-US" dirty="0" smtClean="0"/>
              <a:t>침해행위의 통제권한이 있는 경우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직접적인 금전적 이익을 얻지 않을 것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침해 저작물의 삭제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접근 차단 ≠ 통제권한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직접적 금전적 이익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통제권한이 있는 경우에만 요구</a:t>
            </a:r>
            <a:endParaRPr lang="en-US" altLang="ko-KR" dirty="0" smtClean="0"/>
          </a:p>
          <a:p>
            <a:pPr lvl="2"/>
            <a:r>
              <a:rPr lang="ko-KR" altLang="en-US" dirty="0" err="1" smtClean="0"/>
              <a:t>월정액의</a:t>
            </a:r>
            <a:r>
              <a:rPr lang="ko-KR" altLang="en-US" dirty="0" smtClean="0"/>
              <a:t> 이용료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접속 시간이나 메시지 양에 따른 요금은 직접적인 금전적 이익이 아님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서비스의 가치가 </a:t>
            </a:r>
            <a:r>
              <a:rPr lang="ko-KR" altLang="en-US" dirty="0" err="1" smtClean="0"/>
              <a:t>침해물에</a:t>
            </a:r>
            <a:r>
              <a:rPr lang="ko-KR" altLang="en-US" dirty="0" smtClean="0"/>
              <a:t> 대한 접속 제공에 따라 정해진다면 직접적 금전적 이익</a:t>
            </a:r>
            <a:endParaRPr lang="en-US" altLang="ko-KR" dirty="0" smtClean="0"/>
          </a:p>
          <a:p>
            <a:pPr lvl="2"/>
            <a:r>
              <a:rPr lang="ko-KR" altLang="en-US" dirty="0" smtClean="0"/>
              <a:t>광고 수익</a:t>
            </a:r>
            <a:r>
              <a:rPr lang="en-US" altLang="ko-KR" dirty="0" smtClean="0"/>
              <a:t>: </a:t>
            </a:r>
            <a:r>
              <a:rPr lang="en-US" altLang="ko-KR" dirty="0" err="1" smtClean="0"/>
              <a:t>Kazza</a:t>
            </a:r>
            <a:r>
              <a:rPr lang="en-US" altLang="ko-KR" dirty="0" smtClean="0"/>
              <a:t> </a:t>
            </a:r>
            <a:r>
              <a:rPr lang="ko-KR" altLang="en-US" dirty="0" smtClean="0"/>
              <a:t>인정</a:t>
            </a:r>
            <a:r>
              <a:rPr lang="en-US" altLang="ko-KR" dirty="0" smtClean="0"/>
              <a:t>, Google, </a:t>
            </a:r>
            <a:r>
              <a:rPr lang="en-US" altLang="ko-KR" dirty="0" err="1" smtClean="0"/>
              <a:t>Youtube</a:t>
            </a:r>
            <a:r>
              <a:rPr lang="en-US" altLang="ko-KR" dirty="0" smtClean="0"/>
              <a:t> </a:t>
            </a:r>
            <a:r>
              <a:rPr lang="ko-KR" altLang="en-US" dirty="0" smtClean="0"/>
              <a:t>불인정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52903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OSP </a:t>
            </a:r>
            <a:r>
              <a:rPr lang="ko-KR" altLang="en-US" dirty="0" smtClean="0"/>
              <a:t>면책 요건</a:t>
            </a:r>
            <a:r>
              <a:rPr lang="en-US" altLang="ko-KR" dirty="0" smtClean="0"/>
              <a:t>(4)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o-KR" altLang="en-US" b="1" dirty="0" err="1">
                <a:solidFill>
                  <a:srgbClr val="FF0000"/>
                </a:solidFill>
              </a:rPr>
              <a:t>호스팅</a:t>
            </a:r>
            <a:r>
              <a:rPr lang="ko-KR" altLang="en-US" b="1" dirty="0">
                <a:solidFill>
                  <a:srgbClr val="FF0000"/>
                </a:solidFill>
              </a:rPr>
              <a:t> 서비스 제공자의 면책 요건</a:t>
            </a:r>
            <a:endParaRPr lang="en-US" altLang="ko-KR" dirty="0" smtClean="0"/>
          </a:p>
          <a:p>
            <a:r>
              <a:rPr lang="ko-KR" altLang="en-US" dirty="0" smtClean="0"/>
              <a:t>침해를 실제로 알거나 통지 등을 통해 침해가 명백하다는 사실 또는 정황을 알게 된 때에 즉시 해당 저작물의 복제</a:t>
            </a:r>
            <a:r>
              <a:rPr lang="en-US" altLang="ko-KR" dirty="0" smtClean="0"/>
              <a:t>·</a:t>
            </a:r>
            <a:r>
              <a:rPr lang="ko-KR" altLang="en-US" dirty="0" smtClean="0"/>
              <a:t>전송을 중단할 것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실제로 알았다 </a:t>
            </a:r>
            <a:r>
              <a:rPr lang="en-US" altLang="ko-KR" dirty="0" smtClean="0">
                <a:sym typeface="Wingdings" pitchFamily="2" charset="2"/>
              </a:rPr>
              <a:t> </a:t>
            </a:r>
            <a:r>
              <a:rPr lang="ko-KR" altLang="en-US" dirty="0" smtClean="0">
                <a:sym typeface="Wingdings" pitchFamily="2" charset="2"/>
              </a:rPr>
              <a:t>통지</a:t>
            </a:r>
            <a:endParaRPr lang="en-US" altLang="ko-KR" dirty="0" smtClean="0">
              <a:sym typeface="Wingdings" pitchFamily="2" charset="2"/>
            </a:endParaRPr>
          </a:p>
          <a:p>
            <a:pPr lvl="1"/>
            <a:r>
              <a:rPr lang="ko-KR" altLang="en-US" dirty="0" smtClean="0">
                <a:sym typeface="Wingdings" pitchFamily="2" charset="2"/>
              </a:rPr>
              <a:t>침해 사실 또는 정황 </a:t>
            </a:r>
            <a:endParaRPr lang="en-US" altLang="ko-KR" dirty="0" smtClean="0">
              <a:sym typeface="Wingdings" pitchFamily="2" charset="2"/>
            </a:endParaRPr>
          </a:p>
          <a:p>
            <a:pPr lvl="2"/>
            <a:r>
              <a:rPr lang="en-US" altLang="ko-KR" dirty="0" smtClean="0">
                <a:sym typeface="Wingdings" pitchFamily="2" charset="2"/>
              </a:rPr>
              <a:t>Red Flag Test</a:t>
            </a:r>
          </a:p>
          <a:p>
            <a:pPr lvl="2"/>
            <a:r>
              <a:rPr lang="en-US" altLang="ko-KR" dirty="0" smtClean="0">
                <a:sym typeface="Wingdings" pitchFamily="2" charset="2"/>
              </a:rPr>
              <a:t>OSP</a:t>
            </a:r>
            <a:r>
              <a:rPr lang="ko-KR" altLang="en-US" dirty="0" smtClean="0">
                <a:sym typeface="Wingdings" pitchFamily="2" charset="2"/>
              </a:rPr>
              <a:t>가 </a:t>
            </a:r>
            <a:r>
              <a:rPr lang="en-US" altLang="ko-KR" dirty="0" smtClean="0">
                <a:sym typeface="Wingdings" pitchFamily="2" charset="2"/>
              </a:rPr>
              <a:t>active bad faith</a:t>
            </a:r>
            <a:r>
              <a:rPr lang="ko-KR" altLang="en-US" dirty="0" smtClean="0">
                <a:sym typeface="Wingdings" pitchFamily="2" charset="2"/>
              </a:rPr>
              <a:t>인지 </a:t>
            </a:r>
            <a:r>
              <a:rPr lang="en-US" altLang="ko-KR" dirty="0" smtClean="0">
                <a:sym typeface="Wingdings" pitchFamily="2" charset="2"/>
              </a:rPr>
              <a:t>passive good faith</a:t>
            </a:r>
            <a:r>
              <a:rPr lang="ko-KR" altLang="en-US" dirty="0" smtClean="0">
                <a:sym typeface="Wingdings" pitchFamily="2" charset="2"/>
              </a:rPr>
              <a:t>인지에 따라 법원의 판단이 다름</a:t>
            </a:r>
            <a:r>
              <a:rPr lang="en-US" altLang="ko-KR" dirty="0" smtClean="0">
                <a:sym typeface="Wingdings" pitchFamily="2" charset="2"/>
              </a:rPr>
              <a:t>(Viacom v. </a:t>
            </a:r>
            <a:r>
              <a:rPr lang="en-US" altLang="ko-KR" dirty="0" err="1" smtClean="0">
                <a:sym typeface="Wingdings" pitchFamily="2" charset="2"/>
              </a:rPr>
              <a:t>Youtube</a:t>
            </a:r>
            <a:r>
              <a:rPr lang="en-US" altLang="ko-KR" dirty="0" smtClean="0">
                <a:sym typeface="Wingdings" pitchFamily="2" charset="2"/>
              </a:rPr>
              <a:t>, Hendrickson v. eBay, Columbia Pictures Industries v. Fung)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850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수평선">
  <a:themeElements>
    <a:clrScheme name="수평선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수평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1078</TotalTime>
  <Words>2497</Words>
  <Application>Microsoft Office PowerPoint</Application>
  <PresentationFormat>화면 슬라이드 쇼(4:3)</PresentationFormat>
  <Paragraphs>270</Paragraphs>
  <Slides>53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53</vt:i4>
      </vt:variant>
    </vt:vector>
  </HeadingPairs>
  <TitlesOfParts>
    <vt:vector size="54" baseType="lpstr">
      <vt:lpstr>수평선</vt:lpstr>
      <vt:lpstr>FTA로 인한 제도 변화와  대응 방안</vt:lpstr>
      <vt:lpstr>연구보고서 목차</vt:lpstr>
      <vt:lpstr>PowerPoint 프레젠테이션</vt:lpstr>
      <vt:lpstr>OSP 면책 요건(1)</vt:lpstr>
      <vt:lpstr>OSP 면책 요건(2)</vt:lpstr>
      <vt:lpstr>PowerPoint 프레젠테이션</vt:lpstr>
      <vt:lpstr>PowerPoint 프레젠테이션</vt:lpstr>
      <vt:lpstr>OSP 면책 요건(3)</vt:lpstr>
      <vt:lpstr>OSP 면책 요건(4)</vt:lpstr>
      <vt:lpstr>통지의 요건</vt:lpstr>
      <vt:lpstr>DMCA Notice of Copyright Infringement - Sample Template -</vt:lpstr>
      <vt:lpstr>PowerPoint 프레젠테이션</vt:lpstr>
      <vt:lpstr>PowerPoint 프레젠테이션</vt:lpstr>
      <vt:lpstr>한미 FTA 부속서한과 별지 40호의 차이점</vt:lpstr>
      <vt:lpstr>PowerPoint 프레젠테이션</vt:lpstr>
      <vt:lpstr>한미 FTA</vt:lpstr>
      <vt:lpstr>한EU FTA §10.66</vt:lpstr>
      <vt:lpstr>Scarlet v. SABAM (1)</vt:lpstr>
      <vt:lpstr>Scarlet v. SABAM (2)</vt:lpstr>
      <vt:lpstr>Scarlet v. SABAM (3)</vt:lpstr>
      <vt:lpstr>Scarlet v. SABAM (4)</vt:lpstr>
      <vt:lpstr>SABAM v. Netlog</vt:lpstr>
      <vt:lpstr>PowerPoint 프레젠테이션</vt:lpstr>
      <vt:lpstr>웹하드 등록제</vt:lpstr>
      <vt:lpstr>FTA 서비스 협정과 웹하드 등록제(1)</vt:lpstr>
      <vt:lpstr>FTA 서비스 협정과 웹하드 등록제(2)</vt:lpstr>
      <vt:lpstr>FTA 서비스 협정과 웹하드 등록제(3)</vt:lpstr>
      <vt:lpstr>FTA 서비스 협정과 웹하드 등록제(4)</vt:lpstr>
      <vt:lpstr>한미 FTA 통신 협정과 웹하드 등록제</vt:lpstr>
      <vt:lpstr>한미 FTA 투자 협정과 웹하드 등록제</vt:lpstr>
      <vt:lpstr>PowerPoint 프레젠테이션</vt:lpstr>
      <vt:lpstr>사이트 폐쇄</vt:lpstr>
      <vt:lpstr>일시적 저장</vt:lpstr>
      <vt:lpstr>법정손해배상제도</vt:lpstr>
      <vt:lpstr>저작권 침해 형사죄</vt:lpstr>
      <vt:lpstr>PowerPoint 프레젠테이션</vt:lpstr>
      <vt:lpstr>법률의 규정과 상습성 판단기준</vt:lpstr>
      <vt:lpstr>상습성 판단기준의 구체적 사례</vt:lpstr>
      <vt:lpstr>상습성이 인정될 경우의 죄수와 처벌</vt:lpstr>
      <vt:lpstr>수죄가 아닌 일죄(경합범이 아닌 포괄일죄)</vt:lpstr>
      <vt:lpstr>구체적 적용</vt:lpstr>
      <vt:lpstr>PowerPoint 프레젠테이션</vt:lpstr>
      <vt:lpstr>특허권의 침해 행위</vt:lpstr>
      <vt:lpstr>PowerPoint 프레젠테이션</vt:lpstr>
      <vt:lpstr>과태료</vt:lpstr>
      <vt:lpstr>과태료 부과절차(저작권보호센터)</vt:lpstr>
      <vt:lpstr>PowerPoint 프레젠테이션</vt:lpstr>
      <vt:lpstr>저작권법 제104조 삭제/개정</vt:lpstr>
      <vt:lpstr>전기통신사업법 개정</vt:lpstr>
      <vt:lpstr>저작권법 제102조 개정(1)</vt:lpstr>
      <vt:lpstr>저작권법 제102조 개정(2)</vt:lpstr>
      <vt:lpstr>저작권법 제102조 개정(3)</vt:lpstr>
      <vt:lpstr>PowerPoint 프레젠테이션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FTA로 인한 제도 변화와  대응 방안</dc:title>
  <dc:creator>hsnam.jh</dc:creator>
  <cp:lastModifiedBy>hsnam.jh</cp:lastModifiedBy>
  <cp:revision>40</cp:revision>
  <dcterms:created xsi:type="dcterms:W3CDTF">2012-03-28T04:28:29Z</dcterms:created>
  <dcterms:modified xsi:type="dcterms:W3CDTF">2012-03-30T02:58:40Z</dcterms:modified>
</cp:coreProperties>
</file>