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43"/>
  </p:notesMasterIdLst>
  <p:sldIdLst>
    <p:sldId id="256" r:id="rId3"/>
    <p:sldId id="320" r:id="rId4"/>
    <p:sldId id="26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297" r:id="rId18"/>
    <p:sldId id="312" r:id="rId19"/>
    <p:sldId id="313" r:id="rId20"/>
    <p:sldId id="298" r:id="rId21"/>
    <p:sldId id="299" r:id="rId22"/>
    <p:sldId id="300" r:id="rId23"/>
    <p:sldId id="309" r:id="rId24"/>
    <p:sldId id="314" r:id="rId25"/>
    <p:sldId id="310" r:id="rId26"/>
    <p:sldId id="334" r:id="rId27"/>
    <p:sldId id="335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wner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F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56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불법 유통량(백만개)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Sheet1!$B$2:$B$6</c:f>
              <c:numCache>
                <c:formatCode>#,##0_ </c:formatCode>
                <c:ptCount val="5"/>
                <c:pt idx="0">
                  <c:v>29980</c:v>
                </c:pt>
                <c:pt idx="1">
                  <c:v>3450</c:v>
                </c:pt>
                <c:pt idx="2">
                  <c:v>2390</c:v>
                </c:pt>
                <c:pt idx="3">
                  <c:v>1890</c:v>
                </c:pt>
                <c:pt idx="4">
                  <c:v>2100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불법시장(억원)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Sheet1!$C$2:$C$6</c:f>
              <c:numCache>
                <c:formatCode>#,##0_ </c:formatCode>
                <c:ptCount val="5"/>
                <c:pt idx="0">
                  <c:v>44000</c:v>
                </c:pt>
                <c:pt idx="1">
                  <c:v>9700</c:v>
                </c:pt>
                <c:pt idx="2">
                  <c:v>8800</c:v>
                </c:pt>
                <c:pt idx="3">
                  <c:v>5100</c:v>
                </c:pt>
                <c:pt idx="4">
                  <c:v>4200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합법침해규모(억원)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Sheet1!$D$2:$D$6</c:f>
              <c:numCache>
                <c:formatCode>#,##0_ </c:formatCode>
                <c:ptCount val="5"/>
                <c:pt idx="0">
                  <c:v>20000</c:v>
                </c:pt>
                <c:pt idx="1">
                  <c:v>24000</c:v>
                </c:pt>
                <c:pt idx="2">
                  <c:v>22000</c:v>
                </c:pt>
                <c:pt idx="3">
                  <c:v>21000</c:v>
                </c:pt>
                <c:pt idx="4">
                  <c:v>25000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823936"/>
        <c:axId val="261165824"/>
      </c:lineChart>
      <c:catAx>
        <c:axId val="24682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261165824"/>
        <c:crosses val="autoZero"/>
        <c:auto val="1"/>
        <c:lblAlgn val="ctr"/>
        <c:lblOffset val="100"/>
        <c:noMultiLvlLbl val="0"/>
      </c:catAx>
      <c:valAx>
        <c:axId val="261165824"/>
        <c:scaling>
          <c:orientation val="minMax"/>
        </c:scaling>
        <c:delete val="0"/>
        <c:axPos val="l"/>
        <c:majorGridlines/>
        <c:numFmt formatCode="#,##0_ 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246823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8-29T12:20:32.203" idx="4">
    <p:pos x="10" y="10"/>
    <p:text/>
  </p:cm>
</p:cmLst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AC109-9B6D-4FBE-8319-5A161ABFBA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81BA24D-B003-4819-A897-6BBAFE0BACE5}">
      <dgm:prSet phldrT="[텍스트]" custT="1"/>
      <dgm:spPr/>
      <dgm:t>
        <a:bodyPr/>
        <a:lstStyle/>
        <a:p>
          <a:pPr latinLnBrk="1"/>
          <a:r>
            <a:rPr lang="en-US" altLang="ko-KR" sz="2600" dirty="0" smtClean="0"/>
            <a:t>Scarlet </a:t>
          </a:r>
          <a:r>
            <a:rPr lang="ko-KR" altLang="en-US" sz="2600" dirty="0" smtClean="0"/>
            <a:t>판결</a:t>
          </a:r>
          <a:r>
            <a:rPr lang="en-US" altLang="ko-KR" sz="2600" dirty="0" smtClean="0"/>
            <a:t>(C-70/10, 2011</a:t>
          </a:r>
          <a:r>
            <a:rPr lang="ko-KR" altLang="en-US" sz="2600" dirty="0" smtClean="0"/>
            <a:t>년 </a:t>
          </a:r>
          <a:r>
            <a:rPr lang="en-US" altLang="ko-KR" sz="2600" dirty="0" smtClean="0"/>
            <a:t>11</a:t>
          </a:r>
          <a:r>
            <a:rPr lang="ko-KR" altLang="en-US" sz="2600" dirty="0" smtClean="0"/>
            <a:t>월 </a:t>
          </a:r>
          <a:r>
            <a:rPr lang="en-US" altLang="ko-KR" sz="2600" dirty="0" smtClean="0"/>
            <a:t>24</a:t>
          </a:r>
          <a:r>
            <a:rPr lang="ko-KR" altLang="en-US" sz="2600" dirty="0" smtClean="0"/>
            <a:t>일</a:t>
          </a:r>
          <a:r>
            <a:rPr lang="en-US" altLang="ko-KR" sz="2600" dirty="0" smtClean="0"/>
            <a:t>)</a:t>
          </a:r>
          <a:endParaRPr lang="ko-KR" altLang="en-US" sz="2600" dirty="0"/>
        </a:p>
      </dgm:t>
    </dgm:pt>
    <dgm:pt modelId="{B4694FEA-3C21-41CC-AD4D-816742F6FB67}" type="parTrans" cxnId="{7633269A-A1B8-4E7B-B88C-B524325DD107}">
      <dgm:prSet/>
      <dgm:spPr/>
      <dgm:t>
        <a:bodyPr/>
        <a:lstStyle/>
        <a:p>
          <a:pPr latinLnBrk="1"/>
          <a:endParaRPr lang="ko-KR" altLang="en-US"/>
        </a:p>
      </dgm:t>
    </dgm:pt>
    <dgm:pt modelId="{4B3DAEA9-AABD-4B4F-A271-46F314A4C7D9}" type="sibTrans" cxnId="{7633269A-A1B8-4E7B-B88C-B524325DD107}">
      <dgm:prSet/>
      <dgm:spPr/>
      <dgm:t>
        <a:bodyPr/>
        <a:lstStyle/>
        <a:p>
          <a:pPr latinLnBrk="1"/>
          <a:endParaRPr lang="ko-KR" altLang="en-US"/>
        </a:p>
      </dgm:t>
    </dgm:pt>
    <dgm:pt modelId="{51684B8F-6C96-48BC-95B6-83DBB2092A4C}">
      <dgm:prSet phldrT="[텍스트]" custT="1"/>
      <dgm:spPr/>
      <dgm:t>
        <a:bodyPr/>
        <a:lstStyle/>
        <a:p>
          <a:pPr latinLnBrk="1"/>
          <a:r>
            <a:rPr lang="ko-KR" altLang="en-US" sz="2400" dirty="0" smtClean="0"/>
            <a:t>단순 도관</a:t>
          </a:r>
          <a:r>
            <a:rPr lang="en-US" altLang="ko-KR" sz="2400" dirty="0" smtClean="0"/>
            <a:t>/</a:t>
          </a:r>
          <a:r>
            <a:rPr lang="ko-KR" altLang="en-US" sz="2400" dirty="0" smtClean="0"/>
            <a:t>망 사업자</a:t>
          </a:r>
          <a:endParaRPr lang="ko-KR" altLang="en-US" sz="2400" dirty="0"/>
        </a:p>
      </dgm:t>
    </dgm:pt>
    <dgm:pt modelId="{16F9A72A-764A-4B08-8CDC-80E3645603FB}" type="parTrans" cxnId="{1ECE022A-D430-4B5B-8DCD-1184FB4B587D}">
      <dgm:prSet/>
      <dgm:spPr/>
      <dgm:t>
        <a:bodyPr/>
        <a:lstStyle/>
        <a:p>
          <a:pPr latinLnBrk="1"/>
          <a:endParaRPr lang="ko-KR" altLang="en-US"/>
        </a:p>
      </dgm:t>
    </dgm:pt>
    <dgm:pt modelId="{E727412F-0264-4990-9B6F-62A73901884C}" type="sibTrans" cxnId="{1ECE022A-D430-4B5B-8DCD-1184FB4B587D}">
      <dgm:prSet/>
      <dgm:spPr/>
      <dgm:t>
        <a:bodyPr/>
        <a:lstStyle/>
        <a:p>
          <a:pPr latinLnBrk="1"/>
          <a:endParaRPr lang="ko-KR" altLang="en-US"/>
        </a:p>
      </dgm:t>
    </dgm:pt>
    <dgm:pt modelId="{12CA8B9F-6457-4EF7-91F9-7476575352A2}">
      <dgm:prSet phldrT="[텍스트]" custT="1"/>
      <dgm:spPr/>
      <dgm:t>
        <a:bodyPr/>
        <a:lstStyle/>
        <a:p>
          <a:pPr latinLnBrk="1"/>
          <a:r>
            <a:rPr lang="en-US" altLang="ko-KR" sz="2600" dirty="0" err="1" smtClean="0"/>
            <a:t>Netlog</a:t>
          </a:r>
          <a:r>
            <a:rPr lang="en-US" altLang="ko-KR" sz="2600" dirty="0" smtClean="0"/>
            <a:t> </a:t>
          </a:r>
          <a:r>
            <a:rPr lang="ko-KR" altLang="en-US" sz="2600" dirty="0" smtClean="0"/>
            <a:t>판결</a:t>
          </a:r>
          <a:r>
            <a:rPr lang="en-US" altLang="ko-KR" sz="2600" dirty="0" smtClean="0"/>
            <a:t>(C-360/10, 2012</a:t>
          </a:r>
          <a:r>
            <a:rPr lang="ko-KR" altLang="en-US" sz="2600" dirty="0" smtClean="0"/>
            <a:t>년 </a:t>
          </a:r>
          <a:r>
            <a:rPr lang="en-US" altLang="ko-KR" sz="2600" dirty="0" smtClean="0"/>
            <a:t>2</a:t>
          </a:r>
          <a:r>
            <a:rPr lang="ko-KR" altLang="en-US" sz="2600" dirty="0" smtClean="0"/>
            <a:t>월 </a:t>
          </a:r>
          <a:r>
            <a:rPr lang="en-US" altLang="ko-KR" sz="2600" dirty="0" smtClean="0"/>
            <a:t>16</a:t>
          </a:r>
          <a:r>
            <a:rPr lang="ko-KR" altLang="en-US" sz="2600" dirty="0" smtClean="0"/>
            <a:t>일</a:t>
          </a:r>
          <a:r>
            <a:rPr lang="en-US" altLang="ko-KR" sz="2600" dirty="0" smtClean="0"/>
            <a:t>)</a:t>
          </a:r>
          <a:endParaRPr lang="ko-KR" altLang="en-US" sz="2600" dirty="0"/>
        </a:p>
      </dgm:t>
    </dgm:pt>
    <dgm:pt modelId="{127549AF-873B-46BA-A9C6-8DC92B95BBCD}" type="parTrans" cxnId="{FCD63558-446B-4BCB-8C8C-4F70B258655D}">
      <dgm:prSet/>
      <dgm:spPr/>
      <dgm:t>
        <a:bodyPr/>
        <a:lstStyle/>
        <a:p>
          <a:pPr latinLnBrk="1"/>
          <a:endParaRPr lang="ko-KR" altLang="en-US"/>
        </a:p>
      </dgm:t>
    </dgm:pt>
    <dgm:pt modelId="{5B0F518D-8A54-40DF-9ED9-3079F305B43E}" type="sibTrans" cxnId="{FCD63558-446B-4BCB-8C8C-4F70B258655D}">
      <dgm:prSet/>
      <dgm:spPr/>
      <dgm:t>
        <a:bodyPr/>
        <a:lstStyle/>
        <a:p>
          <a:pPr latinLnBrk="1"/>
          <a:endParaRPr lang="ko-KR" altLang="en-US"/>
        </a:p>
      </dgm:t>
    </dgm:pt>
    <dgm:pt modelId="{9115CB9A-FA1A-41FA-B7A9-B4ECE0632ABD}">
      <dgm:prSet phldrT="[텍스트]" custT="1"/>
      <dgm:spPr/>
      <dgm:t>
        <a:bodyPr/>
        <a:lstStyle/>
        <a:p>
          <a:pPr latinLnBrk="1"/>
          <a:r>
            <a:rPr lang="ko-KR" altLang="en-US" sz="2400" dirty="0" err="1" smtClean="0"/>
            <a:t>호스팅</a:t>
          </a:r>
          <a:r>
            <a:rPr lang="ko-KR" altLang="en-US" sz="2400" dirty="0" smtClean="0"/>
            <a:t> 서비스</a:t>
          </a:r>
          <a:r>
            <a:rPr lang="en-US" altLang="ko-KR" sz="2400" dirty="0" smtClean="0"/>
            <a:t>/</a:t>
          </a:r>
          <a:r>
            <a:rPr lang="ko-KR" altLang="en-US" sz="2400" dirty="0" smtClean="0"/>
            <a:t>사회관계망 서비스 제공자</a:t>
          </a:r>
          <a:endParaRPr lang="ko-KR" altLang="en-US" sz="2400" dirty="0"/>
        </a:p>
      </dgm:t>
    </dgm:pt>
    <dgm:pt modelId="{FAC1DF8E-3D67-45E9-98A4-BFB3C07985EF}" type="parTrans" cxnId="{F4F2B728-5220-4BE2-9BB8-DF10D6149B39}">
      <dgm:prSet/>
      <dgm:spPr/>
      <dgm:t>
        <a:bodyPr/>
        <a:lstStyle/>
        <a:p>
          <a:pPr latinLnBrk="1"/>
          <a:endParaRPr lang="ko-KR" altLang="en-US"/>
        </a:p>
      </dgm:t>
    </dgm:pt>
    <dgm:pt modelId="{8CDE21BD-E2BA-489A-88DE-78C6902EFC88}" type="sibTrans" cxnId="{F4F2B728-5220-4BE2-9BB8-DF10D6149B39}">
      <dgm:prSet/>
      <dgm:spPr/>
      <dgm:t>
        <a:bodyPr/>
        <a:lstStyle/>
        <a:p>
          <a:pPr latinLnBrk="1"/>
          <a:endParaRPr lang="ko-KR" altLang="en-US"/>
        </a:p>
      </dgm:t>
    </dgm:pt>
    <dgm:pt modelId="{75F40EE3-2B38-464A-ABD9-3E0798DC12BF}" type="pres">
      <dgm:prSet presAssocID="{E7EAC109-9B6D-4FBE-8319-5A161ABFBA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8EEB429-AF21-4F27-87A8-056B2F57296B}" type="pres">
      <dgm:prSet presAssocID="{A81BA24D-B003-4819-A897-6BBAFE0BACE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AED3CD-AA6F-4E53-8138-2F830483D6E7}" type="pres">
      <dgm:prSet presAssocID="{A81BA24D-B003-4819-A897-6BBAFE0BACE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5A3354-C762-47C1-9833-850BF7769AC8}" type="pres">
      <dgm:prSet presAssocID="{12CA8B9F-6457-4EF7-91F9-7476575352A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08727F-8C77-4ECA-AD18-5360EC794B23}" type="pres">
      <dgm:prSet presAssocID="{12CA8B9F-6457-4EF7-91F9-7476575352A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633269A-A1B8-4E7B-B88C-B524325DD107}" srcId="{E7EAC109-9B6D-4FBE-8319-5A161ABFBA2B}" destId="{A81BA24D-B003-4819-A897-6BBAFE0BACE5}" srcOrd="0" destOrd="0" parTransId="{B4694FEA-3C21-41CC-AD4D-816742F6FB67}" sibTransId="{4B3DAEA9-AABD-4B4F-A271-46F314A4C7D9}"/>
    <dgm:cxn modelId="{E401F972-D04A-43AD-B931-1ED62CCB7442}" type="presOf" srcId="{9115CB9A-FA1A-41FA-B7A9-B4ECE0632ABD}" destId="{1008727F-8C77-4ECA-AD18-5360EC794B23}" srcOrd="0" destOrd="0" presId="urn:microsoft.com/office/officeart/2005/8/layout/vList2"/>
    <dgm:cxn modelId="{FCD63558-446B-4BCB-8C8C-4F70B258655D}" srcId="{E7EAC109-9B6D-4FBE-8319-5A161ABFBA2B}" destId="{12CA8B9F-6457-4EF7-91F9-7476575352A2}" srcOrd="1" destOrd="0" parTransId="{127549AF-873B-46BA-A9C6-8DC92B95BBCD}" sibTransId="{5B0F518D-8A54-40DF-9ED9-3079F305B43E}"/>
    <dgm:cxn modelId="{3399BCFA-A6A2-4BA6-BC05-AF9FBA5F966E}" type="presOf" srcId="{51684B8F-6C96-48BC-95B6-83DBB2092A4C}" destId="{48AED3CD-AA6F-4E53-8138-2F830483D6E7}" srcOrd="0" destOrd="0" presId="urn:microsoft.com/office/officeart/2005/8/layout/vList2"/>
    <dgm:cxn modelId="{1ECE022A-D430-4B5B-8DCD-1184FB4B587D}" srcId="{A81BA24D-B003-4819-A897-6BBAFE0BACE5}" destId="{51684B8F-6C96-48BC-95B6-83DBB2092A4C}" srcOrd="0" destOrd="0" parTransId="{16F9A72A-764A-4B08-8CDC-80E3645603FB}" sibTransId="{E727412F-0264-4990-9B6F-62A73901884C}"/>
    <dgm:cxn modelId="{A5D8AE0B-A4F4-4F01-AE79-39374DDAFB65}" type="presOf" srcId="{E7EAC109-9B6D-4FBE-8319-5A161ABFBA2B}" destId="{75F40EE3-2B38-464A-ABD9-3E0798DC12BF}" srcOrd="0" destOrd="0" presId="urn:microsoft.com/office/officeart/2005/8/layout/vList2"/>
    <dgm:cxn modelId="{F5238C2A-ECCB-42B9-8F8E-F4C912D5CD54}" type="presOf" srcId="{A81BA24D-B003-4819-A897-6BBAFE0BACE5}" destId="{C8EEB429-AF21-4F27-87A8-056B2F57296B}" srcOrd="0" destOrd="0" presId="urn:microsoft.com/office/officeart/2005/8/layout/vList2"/>
    <dgm:cxn modelId="{EE3ADA59-CC81-400D-9CD7-40896052B9FA}" type="presOf" srcId="{12CA8B9F-6457-4EF7-91F9-7476575352A2}" destId="{325A3354-C762-47C1-9833-850BF7769AC8}" srcOrd="0" destOrd="0" presId="urn:microsoft.com/office/officeart/2005/8/layout/vList2"/>
    <dgm:cxn modelId="{F4F2B728-5220-4BE2-9BB8-DF10D6149B39}" srcId="{12CA8B9F-6457-4EF7-91F9-7476575352A2}" destId="{9115CB9A-FA1A-41FA-B7A9-B4ECE0632ABD}" srcOrd="0" destOrd="0" parTransId="{FAC1DF8E-3D67-45E9-98A4-BFB3C07985EF}" sibTransId="{8CDE21BD-E2BA-489A-88DE-78C6902EFC88}"/>
    <dgm:cxn modelId="{D11794D7-7B0F-4F03-9B1F-0A4C65DEAD65}" type="presParOf" srcId="{75F40EE3-2B38-464A-ABD9-3E0798DC12BF}" destId="{C8EEB429-AF21-4F27-87A8-056B2F57296B}" srcOrd="0" destOrd="0" presId="urn:microsoft.com/office/officeart/2005/8/layout/vList2"/>
    <dgm:cxn modelId="{C67FAAE2-FFDB-48A9-87F8-4D720E77ABDF}" type="presParOf" srcId="{75F40EE3-2B38-464A-ABD9-3E0798DC12BF}" destId="{48AED3CD-AA6F-4E53-8138-2F830483D6E7}" srcOrd="1" destOrd="0" presId="urn:microsoft.com/office/officeart/2005/8/layout/vList2"/>
    <dgm:cxn modelId="{46999F89-0BEB-4CD1-8F10-025F2AE32D32}" type="presParOf" srcId="{75F40EE3-2B38-464A-ABD9-3E0798DC12BF}" destId="{325A3354-C762-47C1-9833-850BF7769AC8}" srcOrd="2" destOrd="0" presId="urn:microsoft.com/office/officeart/2005/8/layout/vList2"/>
    <dgm:cxn modelId="{A3EA573D-3B7C-422B-8F3A-39B406812D92}" type="presParOf" srcId="{75F40EE3-2B38-464A-ABD9-3E0798DC12BF}" destId="{1008727F-8C77-4ECA-AD18-5360EC794B2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C61184-57D5-45C9-8E0D-EE99E7CF0AA0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3DC9451-7BEC-4C87-89C9-C579153E000B}">
      <dgm:prSet phldrT="[텍스트]" custT="1"/>
      <dgm:spPr/>
      <dgm:t>
        <a:bodyPr/>
        <a:lstStyle/>
        <a:p>
          <a:pPr latinLnBrk="1"/>
          <a:r>
            <a:rPr lang="ko-KR" altLang="en-US" sz="2000" dirty="0" err="1" smtClean="0"/>
            <a:t>호스팅</a:t>
          </a:r>
          <a:r>
            <a:rPr lang="ko-KR" altLang="en-US" sz="2000" dirty="0" smtClean="0"/>
            <a:t> 서비스 제공자는 자신의 서버에 이용자가 저장하는 모든 파일 중 저작물이 포함된 파일을 식별할 것</a:t>
          </a:r>
          <a:r>
            <a:rPr lang="en-US" altLang="ko-KR" sz="1800" dirty="0" smtClean="0"/>
            <a:t>.</a:t>
          </a:r>
          <a:r>
            <a:rPr lang="ko-KR" altLang="en-US" sz="1800" dirty="0" smtClean="0"/>
            <a:t> </a:t>
          </a:r>
          <a:endParaRPr lang="ko-KR" altLang="en-US" sz="1600" dirty="0"/>
        </a:p>
      </dgm:t>
    </dgm:pt>
    <dgm:pt modelId="{FB3B6931-A15A-4F32-ABAE-99C90AFBF61B}" type="parTrans" cxnId="{3BA45E3F-BE4B-4DE3-B0D6-C0265BD32590}">
      <dgm:prSet/>
      <dgm:spPr/>
      <dgm:t>
        <a:bodyPr/>
        <a:lstStyle/>
        <a:p>
          <a:pPr latinLnBrk="1"/>
          <a:endParaRPr lang="ko-KR" altLang="en-US"/>
        </a:p>
      </dgm:t>
    </dgm:pt>
    <dgm:pt modelId="{659DC223-361E-4F6A-920C-05336213DE19}" type="sibTrans" cxnId="{3BA45E3F-BE4B-4DE3-B0D6-C0265BD32590}">
      <dgm:prSet/>
      <dgm:spPr/>
      <dgm:t>
        <a:bodyPr/>
        <a:lstStyle/>
        <a:p>
          <a:pPr latinLnBrk="1"/>
          <a:endParaRPr lang="ko-KR" altLang="en-US"/>
        </a:p>
      </dgm:t>
    </dgm:pt>
    <dgm:pt modelId="{95C16AEB-B232-4CC4-BF89-7D5081F61CA5}">
      <dgm:prSet custT="1"/>
      <dgm:spPr/>
      <dgm:t>
        <a:bodyPr/>
        <a:lstStyle/>
        <a:p>
          <a:pPr latinLnBrk="1"/>
          <a:r>
            <a:rPr lang="ko-KR" altLang="en-US" sz="2000" dirty="0" smtClean="0"/>
            <a:t>이렇게 식별한 파일이 불법으로 저장되고 공중에 제공되고 있는지 판단할 것</a:t>
          </a:r>
          <a:r>
            <a:rPr lang="en-US" altLang="ko-KR" sz="2000" dirty="0" smtClean="0"/>
            <a:t>.</a:t>
          </a:r>
          <a:endParaRPr lang="ko-KR" altLang="en-US" sz="2000" dirty="0"/>
        </a:p>
      </dgm:t>
    </dgm:pt>
    <dgm:pt modelId="{993E3B08-BA8F-4B48-8769-EB47CD0999AD}" type="parTrans" cxnId="{02849B6C-ADF7-44B3-AEEA-A0A2C24DC7A8}">
      <dgm:prSet/>
      <dgm:spPr/>
      <dgm:t>
        <a:bodyPr/>
        <a:lstStyle/>
        <a:p>
          <a:pPr latinLnBrk="1"/>
          <a:endParaRPr lang="ko-KR" altLang="en-US"/>
        </a:p>
      </dgm:t>
    </dgm:pt>
    <dgm:pt modelId="{8D882178-D23C-4528-82FF-11800B74AA2D}" type="sibTrans" cxnId="{02849B6C-ADF7-44B3-AEEA-A0A2C24DC7A8}">
      <dgm:prSet/>
      <dgm:spPr/>
      <dgm:t>
        <a:bodyPr/>
        <a:lstStyle/>
        <a:p>
          <a:pPr latinLnBrk="1"/>
          <a:endParaRPr lang="ko-KR" altLang="en-US"/>
        </a:p>
      </dgm:t>
    </dgm:pt>
    <dgm:pt modelId="{E0761F35-265C-4DDF-BB9C-B3837653A9B7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불법이라고 판단한 파일의 이용을 차단할 것</a:t>
          </a:r>
          <a:r>
            <a:rPr lang="en-US" altLang="ko-KR" sz="2000" dirty="0" smtClean="0"/>
            <a:t>.</a:t>
          </a:r>
          <a:endParaRPr lang="ko-KR" altLang="en-US" sz="2000" dirty="0"/>
        </a:p>
      </dgm:t>
    </dgm:pt>
    <dgm:pt modelId="{CF79CCBF-CE99-4666-8E6E-854412531CAF}" type="parTrans" cxnId="{FF42472F-578D-4E57-B923-594F8A6F1BF4}">
      <dgm:prSet/>
      <dgm:spPr/>
      <dgm:t>
        <a:bodyPr/>
        <a:lstStyle/>
        <a:p>
          <a:pPr latinLnBrk="1"/>
          <a:endParaRPr lang="ko-KR" altLang="en-US"/>
        </a:p>
      </dgm:t>
    </dgm:pt>
    <dgm:pt modelId="{E9136AC5-4ACE-433A-B2E2-9C494AA6ABFC}" type="sibTrans" cxnId="{FF42472F-578D-4E57-B923-594F8A6F1BF4}">
      <dgm:prSet/>
      <dgm:spPr/>
      <dgm:t>
        <a:bodyPr/>
        <a:lstStyle/>
        <a:p>
          <a:pPr latinLnBrk="1"/>
          <a:endParaRPr lang="ko-KR" altLang="en-US"/>
        </a:p>
      </dgm:t>
    </dgm:pt>
    <dgm:pt modelId="{5445F837-9ACA-464A-A0FD-C50B963C271D}" type="pres">
      <dgm:prSet presAssocID="{50C61184-57D5-45C9-8E0D-EE99E7CF0A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072F8693-84F0-43FF-B103-A26913E92313}" type="pres">
      <dgm:prSet presAssocID="{50C61184-57D5-45C9-8E0D-EE99E7CF0AA0}" presName="Name1" presStyleCnt="0"/>
      <dgm:spPr/>
    </dgm:pt>
    <dgm:pt modelId="{98BB72A2-1CB9-40C3-937B-0C57A06B7BE7}" type="pres">
      <dgm:prSet presAssocID="{50C61184-57D5-45C9-8E0D-EE99E7CF0AA0}" presName="cycle" presStyleCnt="0"/>
      <dgm:spPr/>
    </dgm:pt>
    <dgm:pt modelId="{B02074CC-C3A0-4C3D-BA73-D00A508BAC52}" type="pres">
      <dgm:prSet presAssocID="{50C61184-57D5-45C9-8E0D-EE99E7CF0AA0}" presName="srcNode" presStyleLbl="node1" presStyleIdx="0" presStyleCnt="3"/>
      <dgm:spPr/>
    </dgm:pt>
    <dgm:pt modelId="{95A0CA87-CF1D-4C31-AEBE-CD573A4E545E}" type="pres">
      <dgm:prSet presAssocID="{50C61184-57D5-45C9-8E0D-EE99E7CF0AA0}" presName="conn" presStyleLbl="parChTrans1D2" presStyleIdx="0" presStyleCnt="1"/>
      <dgm:spPr/>
      <dgm:t>
        <a:bodyPr/>
        <a:lstStyle/>
        <a:p>
          <a:endParaRPr lang="en-GB"/>
        </a:p>
      </dgm:t>
    </dgm:pt>
    <dgm:pt modelId="{4CEEF38B-8B34-4A74-B260-72D5E0C8DA70}" type="pres">
      <dgm:prSet presAssocID="{50C61184-57D5-45C9-8E0D-EE99E7CF0AA0}" presName="extraNode" presStyleLbl="node1" presStyleIdx="0" presStyleCnt="3"/>
      <dgm:spPr/>
    </dgm:pt>
    <dgm:pt modelId="{23258D31-A1F1-4A36-AC98-59720CACA453}" type="pres">
      <dgm:prSet presAssocID="{50C61184-57D5-45C9-8E0D-EE99E7CF0AA0}" presName="dstNode" presStyleLbl="node1" presStyleIdx="0" presStyleCnt="3"/>
      <dgm:spPr/>
    </dgm:pt>
    <dgm:pt modelId="{0F892704-70E1-48EC-B52A-9205DFF66A8D}" type="pres">
      <dgm:prSet presAssocID="{93DC9451-7BEC-4C87-89C9-C579153E000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774945-D6DA-46DB-A1EE-BF6DB9F54BE7}" type="pres">
      <dgm:prSet presAssocID="{93DC9451-7BEC-4C87-89C9-C579153E000B}" presName="accent_1" presStyleCnt="0"/>
      <dgm:spPr/>
    </dgm:pt>
    <dgm:pt modelId="{F9CE1231-A4EF-4E0C-9C33-D269058024AA}" type="pres">
      <dgm:prSet presAssocID="{93DC9451-7BEC-4C87-89C9-C579153E000B}" presName="accentRepeatNode" presStyleLbl="solidFgAcc1" presStyleIdx="0" presStyleCnt="3"/>
      <dgm:spPr/>
    </dgm:pt>
    <dgm:pt modelId="{65B7DF7F-A8C7-42BF-9F6E-8B59C3881C98}" type="pres">
      <dgm:prSet presAssocID="{95C16AEB-B232-4CC4-BF89-7D5081F61CA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565657B-F8D1-44AE-981E-4AEDA64C74E8}" type="pres">
      <dgm:prSet presAssocID="{95C16AEB-B232-4CC4-BF89-7D5081F61CA5}" presName="accent_2" presStyleCnt="0"/>
      <dgm:spPr/>
    </dgm:pt>
    <dgm:pt modelId="{A208AB0D-50A4-4563-9E02-1286885D4E1A}" type="pres">
      <dgm:prSet presAssocID="{95C16AEB-B232-4CC4-BF89-7D5081F61CA5}" presName="accentRepeatNode" presStyleLbl="solidFgAcc1" presStyleIdx="1" presStyleCnt="3"/>
      <dgm:spPr/>
    </dgm:pt>
    <dgm:pt modelId="{A0B9C04A-E501-4B09-A1B7-DC73BFF641D7}" type="pres">
      <dgm:prSet presAssocID="{E0761F35-265C-4DDF-BB9C-B3837653A9B7}" presName="text_3" presStyleLbl="node1" presStyleIdx="2" presStyleCnt="3" custLinFactNeighborX="531" custLinFactNeighborY="437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D72D1EC-5113-4564-B645-D8656637FA39}" type="pres">
      <dgm:prSet presAssocID="{E0761F35-265C-4DDF-BB9C-B3837653A9B7}" presName="accent_3" presStyleCnt="0"/>
      <dgm:spPr/>
    </dgm:pt>
    <dgm:pt modelId="{DF1055CB-5CE4-45AD-AFC9-E112802A693A}" type="pres">
      <dgm:prSet presAssocID="{E0761F35-265C-4DDF-BB9C-B3837653A9B7}" presName="accentRepeatNode" presStyleLbl="solidFgAcc1" presStyleIdx="2" presStyleCnt="3"/>
      <dgm:spPr/>
    </dgm:pt>
  </dgm:ptLst>
  <dgm:cxnLst>
    <dgm:cxn modelId="{FA0071D4-4581-40FB-BC66-DB5E94094646}" type="presOf" srcId="{93DC9451-7BEC-4C87-89C9-C579153E000B}" destId="{0F892704-70E1-48EC-B52A-9205DFF66A8D}" srcOrd="0" destOrd="0" presId="urn:microsoft.com/office/officeart/2008/layout/VerticalCurvedList"/>
    <dgm:cxn modelId="{E1142B08-5C23-4CDE-9048-C7ABEF00C128}" type="presOf" srcId="{E0761F35-265C-4DDF-BB9C-B3837653A9B7}" destId="{A0B9C04A-E501-4B09-A1B7-DC73BFF641D7}" srcOrd="0" destOrd="0" presId="urn:microsoft.com/office/officeart/2008/layout/VerticalCurvedList"/>
    <dgm:cxn modelId="{ACFA511E-AB4A-4E5C-8931-0CCE30804647}" type="presOf" srcId="{50C61184-57D5-45C9-8E0D-EE99E7CF0AA0}" destId="{5445F837-9ACA-464A-A0FD-C50B963C271D}" srcOrd="0" destOrd="0" presId="urn:microsoft.com/office/officeart/2008/layout/VerticalCurvedList"/>
    <dgm:cxn modelId="{02849B6C-ADF7-44B3-AEEA-A0A2C24DC7A8}" srcId="{50C61184-57D5-45C9-8E0D-EE99E7CF0AA0}" destId="{95C16AEB-B232-4CC4-BF89-7D5081F61CA5}" srcOrd="1" destOrd="0" parTransId="{993E3B08-BA8F-4B48-8769-EB47CD0999AD}" sibTransId="{8D882178-D23C-4528-82FF-11800B74AA2D}"/>
    <dgm:cxn modelId="{19A9E5A5-370B-4A26-9AC5-7D547A38604A}" type="presOf" srcId="{95C16AEB-B232-4CC4-BF89-7D5081F61CA5}" destId="{65B7DF7F-A8C7-42BF-9F6E-8B59C3881C98}" srcOrd="0" destOrd="0" presId="urn:microsoft.com/office/officeart/2008/layout/VerticalCurvedList"/>
    <dgm:cxn modelId="{3BA45E3F-BE4B-4DE3-B0D6-C0265BD32590}" srcId="{50C61184-57D5-45C9-8E0D-EE99E7CF0AA0}" destId="{93DC9451-7BEC-4C87-89C9-C579153E000B}" srcOrd="0" destOrd="0" parTransId="{FB3B6931-A15A-4F32-ABAE-99C90AFBF61B}" sibTransId="{659DC223-361E-4F6A-920C-05336213DE19}"/>
    <dgm:cxn modelId="{FF42472F-578D-4E57-B923-594F8A6F1BF4}" srcId="{50C61184-57D5-45C9-8E0D-EE99E7CF0AA0}" destId="{E0761F35-265C-4DDF-BB9C-B3837653A9B7}" srcOrd="2" destOrd="0" parTransId="{CF79CCBF-CE99-4666-8E6E-854412531CAF}" sibTransId="{E9136AC5-4ACE-433A-B2E2-9C494AA6ABFC}"/>
    <dgm:cxn modelId="{DC14B841-0C17-43BD-B5E4-881BA66F59BC}" type="presOf" srcId="{659DC223-361E-4F6A-920C-05336213DE19}" destId="{95A0CA87-CF1D-4C31-AEBE-CD573A4E545E}" srcOrd="0" destOrd="0" presId="urn:microsoft.com/office/officeart/2008/layout/VerticalCurvedList"/>
    <dgm:cxn modelId="{A0D8BAAE-16FB-42CD-B45D-FD058BDE006B}" type="presParOf" srcId="{5445F837-9ACA-464A-A0FD-C50B963C271D}" destId="{072F8693-84F0-43FF-B103-A26913E92313}" srcOrd="0" destOrd="0" presId="urn:microsoft.com/office/officeart/2008/layout/VerticalCurvedList"/>
    <dgm:cxn modelId="{1E17F334-3343-415C-A4DC-2F0740397E83}" type="presParOf" srcId="{072F8693-84F0-43FF-B103-A26913E92313}" destId="{98BB72A2-1CB9-40C3-937B-0C57A06B7BE7}" srcOrd="0" destOrd="0" presId="urn:microsoft.com/office/officeart/2008/layout/VerticalCurvedList"/>
    <dgm:cxn modelId="{EE5B327D-719A-49A1-8E4E-C394C3549AF0}" type="presParOf" srcId="{98BB72A2-1CB9-40C3-937B-0C57A06B7BE7}" destId="{B02074CC-C3A0-4C3D-BA73-D00A508BAC52}" srcOrd="0" destOrd="0" presId="urn:microsoft.com/office/officeart/2008/layout/VerticalCurvedList"/>
    <dgm:cxn modelId="{A9AD2602-3B48-47FB-95F1-733CEA08D59B}" type="presParOf" srcId="{98BB72A2-1CB9-40C3-937B-0C57A06B7BE7}" destId="{95A0CA87-CF1D-4C31-AEBE-CD573A4E545E}" srcOrd="1" destOrd="0" presId="urn:microsoft.com/office/officeart/2008/layout/VerticalCurvedList"/>
    <dgm:cxn modelId="{1F7536C1-57A5-4DB8-A3F1-91F4DD1F9C1D}" type="presParOf" srcId="{98BB72A2-1CB9-40C3-937B-0C57A06B7BE7}" destId="{4CEEF38B-8B34-4A74-B260-72D5E0C8DA70}" srcOrd="2" destOrd="0" presId="urn:microsoft.com/office/officeart/2008/layout/VerticalCurvedList"/>
    <dgm:cxn modelId="{72D2214D-5BCC-4388-A853-C5AC94118B0D}" type="presParOf" srcId="{98BB72A2-1CB9-40C3-937B-0C57A06B7BE7}" destId="{23258D31-A1F1-4A36-AC98-59720CACA453}" srcOrd="3" destOrd="0" presId="urn:microsoft.com/office/officeart/2008/layout/VerticalCurvedList"/>
    <dgm:cxn modelId="{C1DCEBBF-A1FC-43A1-A3A8-0B9970BAC76F}" type="presParOf" srcId="{072F8693-84F0-43FF-B103-A26913E92313}" destId="{0F892704-70E1-48EC-B52A-9205DFF66A8D}" srcOrd="1" destOrd="0" presId="urn:microsoft.com/office/officeart/2008/layout/VerticalCurvedList"/>
    <dgm:cxn modelId="{5F87F532-9BF9-4743-A696-A395667DE593}" type="presParOf" srcId="{072F8693-84F0-43FF-B103-A26913E92313}" destId="{E5774945-D6DA-46DB-A1EE-BF6DB9F54BE7}" srcOrd="2" destOrd="0" presId="urn:microsoft.com/office/officeart/2008/layout/VerticalCurvedList"/>
    <dgm:cxn modelId="{D6B26495-00E1-4F68-87BD-E3805FCACF68}" type="presParOf" srcId="{E5774945-D6DA-46DB-A1EE-BF6DB9F54BE7}" destId="{F9CE1231-A4EF-4E0C-9C33-D269058024AA}" srcOrd="0" destOrd="0" presId="urn:microsoft.com/office/officeart/2008/layout/VerticalCurvedList"/>
    <dgm:cxn modelId="{EF218E20-F39D-4DDC-9FA3-496FCD159DCD}" type="presParOf" srcId="{072F8693-84F0-43FF-B103-A26913E92313}" destId="{65B7DF7F-A8C7-42BF-9F6E-8B59C3881C98}" srcOrd="3" destOrd="0" presId="urn:microsoft.com/office/officeart/2008/layout/VerticalCurvedList"/>
    <dgm:cxn modelId="{B2A0F376-70DB-4469-97EF-C71B0BAC69DD}" type="presParOf" srcId="{072F8693-84F0-43FF-B103-A26913E92313}" destId="{9565657B-F8D1-44AE-981E-4AEDA64C74E8}" srcOrd="4" destOrd="0" presId="urn:microsoft.com/office/officeart/2008/layout/VerticalCurvedList"/>
    <dgm:cxn modelId="{43A4B5BC-35AC-452B-BF50-6FFE9237ABAD}" type="presParOf" srcId="{9565657B-F8D1-44AE-981E-4AEDA64C74E8}" destId="{A208AB0D-50A4-4563-9E02-1286885D4E1A}" srcOrd="0" destOrd="0" presId="urn:microsoft.com/office/officeart/2008/layout/VerticalCurvedList"/>
    <dgm:cxn modelId="{1FF537A2-0087-44EE-B8A3-EF345EFF9C17}" type="presParOf" srcId="{072F8693-84F0-43FF-B103-A26913E92313}" destId="{A0B9C04A-E501-4B09-A1B7-DC73BFF641D7}" srcOrd="5" destOrd="0" presId="urn:microsoft.com/office/officeart/2008/layout/VerticalCurvedList"/>
    <dgm:cxn modelId="{4037DF97-ACD5-4A7D-BB4A-CBAA5CD78B7E}" type="presParOf" srcId="{072F8693-84F0-43FF-B103-A26913E92313}" destId="{8D72D1EC-5113-4564-B645-D8656637FA39}" srcOrd="6" destOrd="0" presId="urn:microsoft.com/office/officeart/2008/layout/VerticalCurvedList"/>
    <dgm:cxn modelId="{78180430-E765-4606-9915-B5198736871B}" type="presParOf" srcId="{8D72D1EC-5113-4564-B645-D8656637FA39}" destId="{DF1055CB-5CE4-45AD-AFC9-E112802A69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F5A923-69D2-44D9-9138-8D52D67F192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3B2196E-F137-4587-BB27-BB18EEB2D108}">
      <dgm:prSet phldrT="[텍스트]" custT="1"/>
      <dgm:spPr/>
      <dgm:t>
        <a:bodyPr/>
        <a:lstStyle/>
        <a:p>
          <a:pPr latinLnBrk="1"/>
          <a:r>
            <a:rPr lang="ko-KR" altLang="en-US" sz="1800" b="1" dirty="0" err="1" smtClean="0"/>
            <a:t>검색어</a:t>
          </a:r>
          <a:r>
            <a:rPr lang="ko-KR" altLang="en-US" sz="1800" b="1" dirty="0" smtClean="0"/>
            <a:t> 기반 </a:t>
          </a:r>
          <a:r>
            <a:rPr lang="ko-KR" altLang="en-US" sz="1800" b="1" dirty="0" err="1" smtClean="0"/>
            <a:t>필터링</a:t>
          </a:r>
          <a:endParaRPr lang="ko-KR" altLang="en-US" sz="1800" b="1" dirty="0"/>
        </a:p>
      </dgm:t>
    </dgm:pt>
    <dgm:pt modelId="{62E8AB13-8446-435E-A3C3-E857BC112AE5}" type="parTrans" cxnId="{534593D2-4F27-45FF-BAD2-71D3358CCB3C}">
      <dgm:prSet/>
      <dgm:spPr/>
      <dgm:t>
        <a:bodyPr/>
        <a:lstStyle/>
        <a:p>
          <a:pPr latinLnBrk="1"/>
          <a:endParaRPr lang="ko-KR" altLang="en-US"/>
        </a:p>
      </dgm:t>
    </dgm:pt>
    <dgm:pt modelId="{751EA4FE-E6FA-4E41-B886-753D0ECDC365}" type="sibTrans" cxnId="{534593D2-4F27-45FF-BAD2-71D3358CCB3C}">
      <dgm:prSet/>
      <dgm:spPr/>
      <dgm:t>
        <a:bodyPr/>
        <a:lstStyle/>
        <a:p>
          <a:pPr latinLnBrk="1"/>
          <a:endParaRPr lang="ko-KR" altLang="en-US"/>
        </a:p>
      </dgm:t>
    </dgm:pt>
    <dgm:pt modelId="{AED187F1-932B-44CF-9B8F-C1C18BD6C707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해시</a:t>
          </a:r>
          <a:r>
            <a:rPr lang="en-US" altLang="ko-KR" sz="1800" b="1" dirty="0" smtClean="0"/>
            <a:t>(Hash) </a:t>
          </a:r>
          <a:r>
            <a:rPr lang="ko-KR" altLang="en-US" sz="1800" b="1" dirty="0" smtClean="0"/>
            <a:t>기반 </a:t>
          </a:r>
          <a:r>
            <a:rPr lang="ko-KR" altLang="en-US" sz="1800" b="1" dirty="0" err="1" smtClean="0"/>
            <a:t>필터링</a:t>
          </a:r>
          <a:endParaRPr lang="ko-KR" altLang="en-US" sz="1800" b="1" dirty="0"/>
        </a:p>
      </dgm:t>
    </dgm:pt>
    <dgm:pt modelId="{A23EC0FA-25A5-4D3B-AF02-33BFE5C59095}" type="parTrans" cxnId="{D5AFD951-9816-49E0-9BB3-ABB4D7A4E720}">
      <dgm:prSet/>
      <dgm:spPr/>
      <dgm:t>
        <a:bodyPr/>
        <a:lstStyle/>
        <a:p>
          <a:pPr latinLnBrk="1"/>
          <a:endParaRPr lang="ko-KR" altLang="en-US"/>
        </a:p>
      </dgm:t>
    </dgm:pt>
    <dgm:pt modelId="{D2602D14-E054-4D79-BB80-FDBEDE18AF57}" type="sibTrans" cxnId="{D5AFD951-9816-49E0-9BB3-ABB4D7A4E720}">
      <dgm:prSet/>
      <dgm:spPr/>
      <dgm:t>
        <a:bodyPr/>
        <a:lstStyle/>
        <a:p>
          <a:pPr latinLnBrk="1"/>
          <a:endParaRPr lang="ko-KR" altLang="en-US"/>
        </a:p>
      </dgm:t>
    </dgm:pt>
    <dgm:pt modelId="{90DBAB3C-B8FB-411A-9B73-7D596084777D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특징 기반 </a:t>
          </a:r>
          <a:r>
            <a:rPr lang="ko-KR" altLang="en-US" sz="1800" b="1" dirty="0" err="1" smtClean="0"/>
            <a:t>필터링</a:t>
          </a:r>
          <a:endParaRPr lang="ko-KR" altLang="en-US" sz="1800" b="1" dirty="0"/>
        </a:p>
      </dgm:t>
    </dgm:pt>
    <dgm:pt modelId="{CDAF7541-8F86-4F20-9B53-3C5946DE28DC}" type="parTrans" cxnId="{B290655F-3810-4956-ABD5-D8C637FAC8CE}">
      <dgm:prSet/>
      <dgm:spPr/>
      <dgm:t>
        <a:bodyPr/>
        <a:lstStyle/>
        <a:p>
          <a:pPr latinLnBrk="1"/>
          <a:endParaRPr lang="ko-KR" altLang="en-US"/>
        </a:p>
      </dgm:t>
    </dgm:pt>
    <dgm:pt modelId="{D85E91F1-B830-4ADE-A87F-3D87A999EDA5}" type="sibTrans" cxnId="{B290655F-3810-4956-ABD5-D8C637FAC8CE}">
      <dgm:prSet/>
      <dgm:spPr/>
      <dgm:t>
        <a:bodyPr/>
        <a:lstStyle/>
        <a:p>
          <a:pPr latinLnBrk="1"/>
          <a:endParaRPr lang="ko-KR" altLang="en-US"/>
        </a:p>
      </dgm:t>
    </dgm:pt>
    <dgm:pt modelId="{CA0A899F-F7DE-4C81-A85E-51033A53EEB1}">
      <dgm:prSet/>
      <dgm:spPr/>
      <dgm:t>
        <a:bodyPr/>
        <a:lstStyle/>
        <a:p>
          <a:pPr latinLnBrk="1"/>
          <a:r>
            <a:rPr lang="ko-KR" altLang="en-US" dirty="0" smtClean="0"/>
            <a:t>제목 </a:t>
          </a:r>
          <a:r>
            <a:rPr lang="ko-KR" altLang="en-US" dirty="0" err="1" smtClean="0"/>
            <a:t>필터링</a:t>
          </a:r>
          <a:endParaRPr lang="ko-KR" altLang="en-US" dirty="0"/>
        </a:p>
      </dgm:t>
    </dgm:pt>
    <dgm:pt modelId="{B26B54FB-3AAC-4D20-95D9-8C4B386D10A7}" type="parTrans" cxnId="{D428DA7D-BBA3-4337-AA2F-669B30F06050}">
      <dgm:prSet/>
      <dgm:spPr/>
      <dgm:t>
        <a:bodyPr/>
        <a:lstStyle/>
        <a:p>
          <a:pPr latinLnBrk="1"/>
          <a:endParaRPr lang="ko-KR" altLang="en-US"/>
        </a:p>
      </dgm:t>
    </dgm:pt>
    <dgm:pt modelId="{E0FDB0B7-9250-4198-9BBE-0DAA623596E7}" type="sibTrans" cxnId="{D428DA7D-BBA3-4337-AA2F-669B30F06050}">
      <dgm:prSet/>
      <dgm:spPr/>
      <dgm:t>
        <a:bodyPr/>
        <a:lstStyle/>
        <a:p>
          <a:pPr latinLnBrk="1"/>
          <a:endParaRPr lang="ko-KR" altLang="en-US"/>
        </a:p>
      </dgm:t>
    </dgm:pt>
    <dgm:pt modelId="{9CF3939C-9257-4D1F-A212-7B687A09568F}">
      <dgm:prSet/>
      <dgm:spPr/>
      <dgm:t>
        <a:bodyPr/>
        <a:lstStyle/>
        <a:p>
          <a:pPr latinLnBrk="1"/>
          <a:r>
            <a:rPr lang="ko-KR" altLang="en-US" dirty="0" smtClean="0"/>
            <a:t>문자열 비교 방식</a:t>
          </a:r>
          <a:endParaRPr lang="ko-KR" altLang="en-US" dirty="0"/>
        </a:p>
      </dgm:t>
    </dgm:pt>
    <dgm:pt modelId="{47062C64-5967-4C95-9F60-4C3E71CACA9D}" type="parTrans" cxnId="{DB260402-9665-4F4D-885A-C6D45B3A8BA2}">
      <dgm:prSet/>
      <dgm:spPr/>
      <dgm:t>
        <a:bodyPr/>
        <a:lstStyle/>
        <a:p>
          <a:pPr latinLnBrk="1"/>
          <a:endParaRPr lang="ko-KR" altLang="en-US"/>
        </a:p>
      </dgm:t>
    </dgm:pt>
    <dgm:pt modelId="{A388394A-D74E-4DDB-9633-B28E4C8BC98B}" type="sibTrans" cxnId="{DB260402-9665-4F4D-885A-C6D45B3A8BA2}">
      <dgm:prSet/>
      <dgm:spPr/>
      <dgm:t>
        <a:bodyPr/>
        <a:lstStyle/>
        <a:p>
          <a:pPr latinLnBrk="1"/>
          <a:endParaRPr lang="ko-KR" altLang="en-US"/>
        </a:p>
      </dgm:t>
    </dgm:pt>
    <dgm:pt modelId="{A9ACA486-7EE2-4646-AFE3-C7F2317C8687}">
      <dgm:prSet/>
      <dgm:spPr/>
      <dgm:t>
        <a:bodyPr/>
        <a:lstStyle/>
        <a:p>
          <a:pPr latinLnBrk="1"/>
          <a:r>
            <a:rPr lang="ko-KR" altLang="en-US" dirty="0" smtClean="0"/>
            <a:t>특정 유형의 파일 </a:t>
          </a:r>
          <a:r>
            <a:rPr lang="ko-KR" altLang="en-US" dirty="0" err="1" smtClean="0"/>
            <a:t>필터링</a:t>
          </a:r>
          <a:endParaRPr lang="ko-KR" altLang="en-US" dirty="0"/>
        </a:p>
      </dgm:t>
    </dgm:pt>
    <dgm:pt modelId="{92C0C8C1-DB1F-4F8E-BAF7-673278844C69}" type="parTrans" cxnId="{27002F68-B7E0-43A4-BDF8-92F2A14EC819}">
      <dgm:prSet/>
      <dgm:spPr/>
      <dgm:t>
        <a:bodyPr/>
        <a:lstStyle/>
        <a:p>
          <a:pPr latinLnBrk="1"/>
          <a:endParaRPr lang="ko-KR" altLang="en-US"/>
        </a:p>
      </dgm:t>
    </dgm:pt>
    <dgm:pt modelId="{5EBA2114-CFEF-4E71-8226-8620554F54FB}" type="sibTrans" cxnId="{27002F68-B7E0-43A4-BDF8-92F2A14EC819}">
      <dgm:prSet/>
      <dgm:spPr/>
      <dgm:t>
        <a:bodyPr/>
        <a:lstStyle/>
        <a:p>
          <a:pPr latinLnBrk="1"/>
          <a:endParaRPr lang="ko-KR" altLang="en-US"/>
        </a:p>
      </dgm:t>
    </dgm:pt>
    <dgm:pt modelId="{9332F043-87CB-4072-9271-FFFC5ABD7211}">
      <dgm:prSet/>
      <dgm:spPr/>
      <dgm:t>
        <a:bodyPr/>
        <a:lstStyle/>
        <a:p>
          <a:pPr latinLnBrk="1"/>
          <a:r>
            <a:rPr lang="ko-KR" altLang="en-US" dirty="0" smtClean="0"/>
            <a:t>파일 고유의 </a:t>
          </a:r>
          <a:r>
            <a:rPr lang="ko-KR" altLang="en-US" dirty="0" err="1" smtClean="0"/>
            <a:t>해시값을</a:t>
          </a:r>
          <a:r>
            <a:rPr lang="ko-KR" altLang="en-US" dirty="0" smtClean="0"/>
            <a:t> 이용한 저작물 인식</a:t>
          </a:r>
          <a:r>
            <a:rPr lang="en-US" altLang="ko-KR" dirty="0" smtClean="0"/>
            <a:t>/</a:t>
          </a:r>
          <a:r>
            <a:rPr lang="ko-KR" altLang="en-US" dirty="0" smtClean="0"/>
            <a:t>차단 방법</a:t>
          </a:r>
          <a:endParaRPr lang="ko-KR" altLang="en-US" dirty="0"/>
        </a:p>
      </dgm:t>
    </dgm:pt>
    <dgm:pt modelId="{9CB51D4E-0811-4E77-AC58-A2DFAD9415A8}" type="parTrans" cxnId="{6288751B-537B-4B63-A6A5-54BC5A1CDFB3}">
      <dgm:prSet/>
      <dgm:spPr/>
      <dgm:t>
        <a:bodyPr/>
        <a:lstStyle/>
        <a:p>
          <a:pPr latinLnBrk="1"/>
          <a:endParaRPr lang="ko-KR" altLang="en-US"/>
        </a:p>
      </dgm:t>
    </dgm:pt>
    <dgm:pt modelId="{9A81F244-1ECA-41EF-BBD8-9B90B54037A4}" type="sibTrans" cxnId="{6288751B-537B-4B63-A6A5-54BC5A1CDFB3}">
      <dgm:prSet/>
      <dgm:spPr/>
      <dgm:t>
        <a:bodyPr/>
        <a:lstStyle/>
        <a:p>
          <a:pPr latinLnBrk="1"/>
          <a:endParaRPr lang="ko-KR" altLang="en-US"/>
        </a:p>
      </dgm:t>
    </dgm:pt>
    <dgm:pt modelId="{DB2EA0AE-0F6F-455B-A1AC-1ACE84116239}">
      <dgm:prSet/>
      <dgm:spPr/>
      <dgm:t>
        <a:bodyPr/>
        <a:lstStyle/>
        <a:p>
          <a:pPr latinLnBrk="1"/>
          <a:r>
            <a:rPr lang="ko-KR" altLang="en-US" dirty="0" smtClean="0"/>
            <a:t>음악</a:t>
          </a:r>
          <a:r>
            <a:rPr lang="en-US" altLang="ko-KR" dirty="0" smtClean="0"/>
            <a:t>, </a:t>
          </a:r>
          <a:r>
            <a:rPr lang="ko-KR" altLang="en-US" dirty="0" smtClean="0"/>
            <a:t>영화 원본 파일의 고유한 특성</a:t>
          </a:r>
          <a:r>
            <a:rPr lang="en-US" altLang="ko-KR" dirty="0" smtClean="0"/>
            <a:t>(DNA)</a:t>
          </a:r>
          <a:r>
            <a:rPr lang="ko-KR" altLang="en-US" dirty="0" smtClean="0"/>
            <a:t>을 이용한 저작물 인식</a:t>
          </a:r>
          <a:r>
            <a:rPr lang="en-US" altLang="ko-KR" dirty="0" smtClean="0"/>
            <a:t>/</a:t>
          </a:r>
          <a:r>
            <a:rPr lang="ko-KR" altLang="en-US" dirty="0" smtClean="0"/>
            <a:t>차단 방법</a:t>
          </a:r>
          <a:endParaRPr lang="ko-KR" altLang="en-US" dirty="0"/>
        </a:p>
      </dgm:t>
    </dgm:pt>
    <dgm:pt modelId="{91FBDCCB-65C1-4F3C-A2C5-F935BB5E0691}" type="parTrans" cxnId="{77875443-4ADC-475D-A5AC-8674F9A86483}">
      <dgm:prSet/>
      <dgm:spPr/>
      <dgm:t>
        <a:bodyPr/>
        <a:lstStyle/>
        <a:p>
          <a:pPr latinLnBrk="1"/>
          <a:endParaRPr lang="ko-KR" altLang="en-US"/>
        </a:p>
      </dgm:t>
    </dgm:pt>
    <dgm:pt modelId="{DF29E917-870B-44EA-95AA-2A920158F9E7}" type="sibTrans" cxnId="{77875443-4ADC-475D-A5AC-8674F9A86483}">
      <dgm:prSet/>
      <dgm:spPr/>
      <dgm:t>
        <a:bodyPr/>
        <a:lstStyle/>
        <a:p>
          <a:pPr latinLnBrk="1"/>
          <a:endParaRPr lang="ko-KR" altLang="en-US"/>
        </a:p>
      </dgm:t>
    </dgm:pt>
    <dgm:pt modelId="{3AE056EF-DB9E-4F2C-999C-494D3071FBE3}" type="pres">
      <dgm:prSet presAssocID="{AEF5A923-69D2-44D9-9138-8D52D67F19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9FF99BF-203C-4DF7-A8A9-D267DABA6861}" type="pres">
      <dgm:prSet presAssocID="{53B2196E-F137-4587-BB27-BB18EEB2D108}" presName="parentLin" presStyleCnt="0"/>
      <dgm:spPr/>
    </dgm:pt>
    <dgm:pt modelId="{472BAE2F-EFE8-47CA-8411-98F9EB95B5CB}" type="pres">
      <dgm:prSet presAssocID="{53B2196E-F137-4587-BB27-BB18EEB2D108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3766D8B8-C7E4-4A28-9000-64CF48967335}" type="pres">
      <dgm:prSet presAssocID="{53B2196E-F137-4587-BB27-BB18EEB2D10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83E4A7-4A0E-4D59-94EF-4F3A3533F45F}" type="pres">
      <dgm:prSet presAssocID="{53B2196E-F137-4587-BB27-BB18EEB2D108}" presName="negativeSpace" presStyleCnt="0"/>
      <dgm:spPr/>
    </dgm:pt>
    <dgm:pt modelId="{7DDEEBA6-884F-48E3-BCD0-2E0159537E03}" type="pres">
      <dgm:prSet presAssocID="{53B2196E-F137-4587-BB27-BB18EEB2D10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2D7D06B-A698-41E5-A9BF-F309E3F2D955}" type="pres">
      <dgm:prSet presAssocID="{751EA4FE-E6FA-4E41-B886-753D0ECDC365}" presName="spaceBetweenRectangles" presStyleCnt="0"/>
      <dgm:spPr/>
    </dgm:pt>
    <dgm:pt modelId="{FFD8527E-A5DB-4866-A5DD-025F45203C1B}" type="pres">
      <dgm:prSet presAssocID="{AED187F1-932B-44CF-9B8F-C1C18BD6C707}" presName="parentLin" presStyleCnt="0"/>
      <dgm:spPr/>
    </dgm:pt>
    <dgm:pt modelId="{F4DCC0DE-72CC-4FA6-B7BA-0006AD79D30B}" type="pres">
      <dgm:prSet presAssocID="{AED187F1-932B-44CF-9B8F-C1C18BD6C707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261FD965-132D-41B7-8363-3ED251ED2CF1}" type="pres">
      <dgm:prSet presAssocID="{AED187F1-932B-44CF-9B8F-C1C18BD6C70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7DF069-97A4-4B4C-A343-0AC959236DD4}" type="pres">
      <dgm:prSet presAssocID="{AED187F1-932B-44CF-9B8F-C1C18BD6C707}" presName="negativeSpace" presStyleCnt="0"/>
      <dgm:spPr/>
    </dgm:pt>
    <dgm:pt modelId="{332878EE-8D19-4F7B-B843-97CEE0B75744}" type="pres">
      <dgm:prSet presAssocID="{AED187F1-932B-44CF-9B8F-C1C18BD6C70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52133F-A45F-4ED4-8CFC-57870C079A5B}" type="pres">
      <dgm:prSet presAssocID="{D2602D14-E054-4D79-BB80-FDBEDE18AF57}" presName="spaceBetweenRectangles" presStyleCnt="0"/>
      <dgm:spPr/>
    </dgm:pt>
    <dgm:pt modelId="{8C6CE4D4-A920-429C-8DE0-5179875FEB98}" type="pres">
      <dgm:prSet presAssocID="{90DBAB3C-B8FB-411A-9B73-7D596084777D}" presName="parentLin" presStyleCnt="0"/>
      <dgm:spPr/>
    </dgm:pt>
    <dgm:pt modelId="{77047075-4736-4D72-8C15-8024BE62F4B8}" type="pres">
      <dgm:prSet presAssocID="{90DBAB3C-B8FB-411A-9B73-7D596084777D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7B8A7E26-44C2-45B5-8E89-8D5DF7BAF947}" type="pres">
      <dgm:prSet presAssocID="{90DBAB3C-B8FB-411A-9B73-7D596084777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9D466F-7E83-4F1B-951D-6862B46461A1}" type="pres">
      <dgm:prSet presAssocID="{90DBAB3C-B8FB-411A-9B73-7D596084777D}" presName="negativeSpace" presStyleCnt="0"/>
      <dgm:spPr/>
    </dgm:pt>
    <dgm:pt modelId="{E5B1BE70-70F2-447F-8E4C-F630F0DB0A15}" type="pres">
      <dgm:prSet presAssocID="{90DBAB3C-B8FB-411A-9B73-7D596084777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5041A74-C679-4FC9-AFE7-AC13F57EE11A}" type="presOf" srcId="{AED187F1-932B-44CF-9B8F-C1C18BD6C707}" destId="{261FD965-132D-41B7-8363-3ED251ED2CF1}" srcOrd="1" destOrd="0" presId="urn:microsoft.com/office/officeart/2005/8/layout/list1"/>
    <dgm:cxn modelId="{534593D2-4F27-45FF-BAD2-71D3358CCB3C}" srcId="{AEF5A923-69D2-44D9-9138-8D52D67F1922}" destId="{53B2196E-F137-4587-BB27-BB18EEB2D108}" srcOrd="0" destOrd="0" parTransId="{62E8AB13-8446-435E-A3C3-E857BC112AE5}" sibTransId="{751EA4FE-E6FA-4E41-B886-753D0ECDC365}"/>
    <dgm:cxn modelId="{D428DA7D-BBA3-4337-AA2F-669B30F06050}" srcId="{53B2196E-F137-4587-BB27-BB18EEB2D108}" destId="{CA0A899F-F7DE-4C81-A85E-51033A53EEB1}" srcOrd="0" destOrd="0" parTransId="{B26B54FB-3AAC-4D20-95D9-8C4B386D10A7}" sibTransId="{E0FDB0B7-9250-4198-9BBE-0DAA623596E7}"/>
    <dgm:cxn modelId="{2F67739A-F061-4606-AD64-95A7A8815BA1}" type="presOf" srcId="{90DBAB3C-B8FB-411A-9B73-7D596084777D}" destId="{7B8A7E26-44C2-45B5-8E89-8D5DF7BAF947}" srcOrd="1" destOrd="0" presId="urn:microsoft.com/office/officeart/2005/8/layout/list1"/>
    <dgm:cxn modelId="{77875443-4ADC-475D-A5AC-8674F9A86483}" srcId="{90DBAB3C-B8FB-411A-9B73-7D596084777D}" destId="{DB2EA0AE-0F6F-455B-A1AC-1ACE84116239}" srcOrd="0" destOrd="0" parTransId="{91FBDCCB-65C1-4F3C-A2C5-F935BB5E0691}" sibTransId="{DF29E917-870B-44EA-95AA-2A920158F9E7}"/>
    <dgm:cxn modelId="{846A289E-CF85-443B-9763-7651EA833069}" type="presOf" srcId="{AEF5A923-69D2-44D9-9138-8D52D67F1922}" destId="{3AE056EF-DB9E-4F2C-999C-494D3071FBE3}" srcOrd="0" destOrd="0" presId="urn:microsoft.com/office/officeart/2005/8/layout/list1"/>
    <dgm:cxn modelId="{D47197B3-8D06-4505-A949-0A0B666AB09C}" type="presOf" srcId="{53B2196E-F137-4587-BB27-BB18EEB2D108}" destId="{3766D8B8-C7E4-4A28-9000-64CF48967335}" srcOrd="1" destOrd="0" presId="urn:microsoft.com/office/officeart/2005/8/layout/list1"/>
    <dgm:cxn modelId="{DFFEF6C8-8F2F-4BE4-9441-D81BB1EDC277}" type="presOf" srcId="{AED187F1-932B-44CF-9B8F-C1C18BD6C707}" destId="{F4DCC0DE-72CC-4FA6-B7BA-0006AD79D30B}" srcOrd="0" destOrd="0" presId="urn:microsoft.com/office/officeart/2005/8/layout/list1"/>
    <dgm:cxn modelId="{D5AFD951-9816-49E0-9BB3-ABB4D7A4E720}" srcId="{AEF5A923-69D2-44D9-9138-8D52D67F1922}" destId="{AED187F1-932B-44CF-9B8F-C1C18BD6C707}" srcOrd="1" destOrd="0" parTransId="{A23EC0FA-25A5-4D3B-AF02-33BFE5C59095}" sibTransId="{D2602D14-E054-4D79-BB80-FDBEDE18AF57}"/>
    <dgm:cxn modelId="{053649FA-AF15-4DEE-B3BA-A3FDDFC3B0D7}" type="presOf" srcId="{53B2196E-F137-4587-BB27-BB18EEB2D108}" destId="{472BAE2F-EFE8-47CA-8411-98F9EB95B5CB}" srcOrd="0" destOrd="0" presId="urn:microsoft.com/office/officeart/2005/8/layout/list1"/>
    <dgm:cxn modelId="{7600566C-E7C4-4154-A30B-C5A633540963}" type="presOf" srcId="{A9ACA486-7EE2-4646-AFE3-C7F2317C8687}" destId="{7DDEEBA6-884F-48E3-BCD0-2E0159537E03}" srcOrd="0" destOrd="2" presId="urn:microsoft.com/office/officeart/2005/8/layout/list1"/>
    <dgm:cxn modelId="{9AD06543-EBED-43B1-A95F-67FE6293CB1E}" type="presOf" srcId="{DB2EA0AE-0F6F-455B-A1AC-1ACE84116239}" destId="{E5B1BE70-70F2-447F-8E4C-F630F0DB0A15}" srcOrd="0" destOrd="0" presId="urn:microsoft.com/office/officeart/2005/8/layout/list1"/>
    <dgm:cxn modelId="{6288751B-537B-4B63-A6A5-54BC5A1CDFB3}" srcId="{AED187F1-932B-44CF-9B8F-C1C18BD6C707}" destId="{9332F043-87CB-4072-9271-FFFC5ABD7211}" srcOrd="0" destOrd="0" parTransId="{9CB51D4E-0811-4E77-AC58-A2DFAD9415A8}" sibTransId="{9A81F244-1ECA-41EF-BBD8-9B90B54037A4}"/>
    <dgm:cxn modelId="{DB260402-9665-4F4D-885A-C6D45B3A8BA2}" srcId="{53B2196E-F137-4587-BB27-BB18EEB2D108}" destId="{9CF3939C-9257-4D1F-A212-7B687A09568F}" srcOrd="1" destOrd="0" parTransId="{47062C64-5967-4C95-9F60-4C3E71CACA9D}" sibTransId="{A388394A-D74E-4DDB-9633-B28E4C8BC98B}"/>
    <dgm:cxn modelId="{6B427CE2-A737-42A7-9D8E-F63C807FC5D4}" type="presOf" srcId="{CA0A899F-F7DE-4C81-A85E-51033A53EEB1}" destId="{7DDEEBA6-884F-48E3-BCD0-2E0159537E03}" srcOrd="0" destOrd="0" presId="urn:microsoft.com/office/officeart/2005/8/layout/list1"/>
    <dgm:cxn modelId="{EC95939D-7410-4B4A-BCED-2B77D8CABC8F}" type="presOf" srcId="{9CF3939C-9257-4D1F-A212-7B687A09568F}" destId="{7DDEEBA6-884F-48E3-BCD0-2E0159537E03}" srcOrd="0" destOrd="1" presId="urn:microsoft.com/office/officeart/2005/8/layout/list1"/>
    <dgm:cxn modelId="{6C892855-19BF-43D0-855A-D0A45715CAA1}" type="presOf" srcId="{9332F043-87CB-4072-9271-FFFC5ABD7211}" destId="{332878EE-8D19-4F7B-B843-97CEE0B75744}" srcOrd="0" destOrd="0" presId="urn:microsoft.com/office/officeart/2005/8/layout/list1"/>
    <dgm:cxn modelId="{B290655F-3810-4956-ABD5-D8C637FAC8CE}" srcId="{AEF5A923-69D2-44D9-9138-8D52D67F1922}" destId="{90DBAB3C-B8FB-411A-9B73-7D596084777D}" srcOrd="2" destOrd="0" parTransId="{CDAF7541-8F86-4F20-9B53-3C5946DE28DC}" sibTransId="{D85E91F1-B830-4ADE-A87F-3D87A999EDA5}"/>
    <dgm:cxn modelId="{FE291591-995F-48F9-A609-9246D766A4BD}" type="presOf" srcId="{90DBAB3C-B8FB-411A-9B73-7D596084777D}" destId="{77047075-4736-4D72-8C15-8024BE62F4B8}" srcOrd="0" destOrd="0" presId="urn:microsoft.com/office/officeart/2005/8/layout/list1"/>
    <dgm:cxn modelId="{27002F68-B7E0-43A4-BDF8-92F2A14EC819}" srcId="{53B2196E-F137-4587-BB27-BB18EEB2D108}" destId="{A9ACA486-7EE2-4646-AFE3-C7F2317C8687}" srcOrd="2" destOrd="0" parTransId="{92C0C8C1-DB1F-4F8E-BAF7-673278844C69}" sibTransId="{5EBA2114-CFEF-4E71-8226-8620554F54FB}"/>
    <dgm:cxn modelId="{A928BC10-F4A1-4ED0-8982-173AA8798068}" type="presParOf" srcId="{3AE056EF-DB9E-4F2C-999C-494D3071FBE3}" destId="{69FF99BF-203C-4DF7-A8A9-D267DABA6861}" srcOrd="0" destOrd="0" presId="urn:microsoft.com/office/officeart/2005/8/layout/list1"/>
    <dgm:cxn modelId="{857CA070-DAD1-45B6-B004-4E071203349D}" type="presParOf" srcId="{69FF99BF-203C-4DF7-A8A9-D267DABA6861}" destId="{472BAE2F-EFE8-47CA-8411-98F9EB95B5CB}" srcOrd="0" destOrd="0" presId="urn:microsoft.com/office/officeart/2005/8/layout/list1"/>
    <dgm:cxn modelId="{297D6B6D-D4C9-490C-BE5E-2D013C34B859}" type="presParOf" srcId="{69FF99BF-203C-4DF7-A8A9-D267DABA6861}" destId="{3766D8B8-C7E4-4A28-9000-64CF48967335}" srcOrd="1" destOrd="0" presId="urn:microsoft.com/office/officeart/2005/8/layout/list1"/>
    <dgm:cxn modelId="{42B2BC18-B320-403D-A176-424B2CB66F13}" type="presParOf" srcId="{3AE056EF-DB9E-4F2C-999C-494D3071FBE3}" destId="{6483E4A7-4A0E-4D59-94EF-4F3A3533F45F}" srcOrd="1" destOrd="0" presId="urn:microsoft.com/office/officeart/2005/8/layout/list1"/>
    <dgm:cxn modelId="{E76FE3FB-E0EC-4862-AE06-30EEEEE5B80C}" type="presParOf" srcId="{3AE056EF-DB9E-4F2C-999C-494D3071FBE3}" destId="{7DDEEBA6-884F-48E3-BCD0-2E0159537E03}" srcOrd="2" destOrd="0" presId="urn:microsoft.com/office/officeart/2005/8/layout/list1"/>
    <dgm:cxn modelId="{8F8BFA7A-8D0B-4342-883B-30C4C498D164}" type="presParOf" srcId="{3AE056EF-DB9E-4F2C-999C-494D3071FBE3}" destId="{32D7D06B-A698-41E5-A9BF-F309E3F2D955}" srcOrd="3" destOrd="0" presId="urn:microsoft.com/office/officeart/2005/8/layout/list1"/>
    <dgm:cxn modelId="{4FCE2574-B4B1-499C-AA5E-5EF909480181}" type="presParOf" srcId="{3AE056EF-DB9E-4F2C-999C-494D3071FBE3}" destId="{FFD8527E-A5DB-4866-A5DD-025F45203C1B}" srcOrd="4" destOrd="0" presId="urn:microsoft.com/office/officeart/2005/8/layout/list1"/>
    <dgm:cxn modelId="{0801ECB4-6AEB-4C71-942B-9AB6E059D6DB}" type="presParOf" srcId="{FFD8527E-A5DB-4866-A5DD-025F45203C1B}" destId="{F4DCC0DE-72CC-4FA6-B7BA-0006AD79D30B}" srcOrd="0" destOrd="0" presId="urn:microsoft.com/office/officeart/2005/8/layout/list1"/>
    <dgm:cxn modelId="{DD7DA22B-560D-400D-8AA9-F7BA744A2207}" type="presParOf" srcId="{FFD8527E-A5DB-4866-A5DD-025F45203C1B}" destId="{261FD965-132D-41B7-8363-3ED251ED2CF1}" srcOrd="1" destOrd="0" presId="urn:microsoft.com/office/officeart/2005/8/layout/list1"/>
    <dgm:cxn modelId="{51BCC945-FCE9-45F9-9E33-4AEFF4127FED}" type="presParOf" srcId="{3AE056EF-DB9E-4F2C-999C-494D3071FBE3}" destId="{617DF069-97A4-4B4C-A343-0AC959236DD4}" srcOrd="5" destOrd="0" presId="urn:microsoft.com/office/officeart/2005/8/layout/list1"/>
    <dgm:cxn modelId="{4CE8D7AF-96E7-4476-8500-80649273258F}" type="presParOf" srcId="{3AE056EF-DB9E-4F2C-999C-494D3071FBE3}" destId="{332878EE-8D19-4F7B-B843-97CEE0B75744}" srcOrd="6" destOrd="0" presId="urn:microsoft.com/office/officeart/2005/8/layout/list1"/>
    <dgm:cxn modelId="{A601B1A1-E34F-4160-BBDB-C3093B99CBFD}" type="presParOf" srcId="{3AE056EF-DB9E-4F2C-999C-494D3071FBE3}" destId="{8352133F-A45F-4ED4-8CFC-57870C079A5B}" srcOrd="7" destOrd="0" presId="urn:microsoft.com/office/officeart/2005/8/layout/list1"/>
    <dgm:cxn modelId="{71CC6E48-5052-483B-89A0-4B8D654BFFBC}" type="presParOf" srcId="{3AE056EF-DB9E-4F2C-999C-494D3071FBE3}" destId="{8C6CE4D4-A920-429C-8DE0-5179875FEB98}" srcOrd="8" destOrd="0" presId="urn:microsoft.com/office/officeart/2005/8/layout/list1"/>
    <dgm:cxn modelId="{A657DEB5-AB56-42C9-9394-7E6D1295713B}" type="presParOf" srcId="{8C6CE4D4-A920-429C-8DE0-5179875FEB98}" destId="{77047075-4736-4D72-8C15-8024BE62F4B8}" srcOrd="0" destOrd="0" presId="urn:microsoft.com/office/officeart/2005/8/layout/list1"/>
    <dgm:cxn modelId="{FD0F348C-EAB7-419D-A76E-6041D557D7D8}" type="presParOf" srcId="{8C6CE4D4-A920-429C-8DE0-5179875FEB98}" destId="{7B8A7E26-44C2-45B5-8E89-8D5DF7BAF947}" srcOrd="1" destOrd="0" presId="urn:microsoft.com/office/officeart/2005/8/layout/list1"/>
    <dgm:cxn modelId="{2789B64B-6410-48C1-8492-06D87EC318D4}" type="presParOf" srcId="{3AE056EF-DB9E-4F2C-999C-494D3071FBE3}" destId="{269D466F-7E83-4F1B-951D-6862B46461A1}" srcOrd="9" destOrd="0" presId="urn:microsoft.com/office/officeart/2005/8/layout/list1"/>
    <dgm:cxn modelId="{10C49573-B7B5-4004-BE9A-7EB47153C676}" type="presParOf" srcId="{3AE056EF-DB9E-4F2C-999C-494D3071FBE3}" destId="{E5B1BE70-70F2-447F-8E4C-F630F0DB0A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EB429-AF21-4F27-87A8-056B2F57296B}">
      <dsp:nvSpPr>
        <dsp:cNvPr id="0" name=""/>
        <dsp:cNvSpPr/>
      </dsp:nvSpPr>
      <dsp:spPr>
        <a:xfrm>
          <a:off x="0" y="7436"/>
          <a:ext cx="7272808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kern="1200" dirty="0" smtClean="0"/>
            <a:t>Scarlet </a:t>
          </a:r>
          <a:r>
            <a:rPr lang="ko-KR" altLang="en-US" sz="2600" kern="1200" dirty="0" smtClean="0"/>
            <a:t>판결</a:t>
          </a:r>
          <a:r>
            <a:rPr lang="en-US" altLang="ko-KR" sz="2600" kern="1200" dirty="0" smtClean="0"/>
            <a:t>(C-70/10, 2011</a:t>
          </a:r>
          <a:r>
            <a:rPr lang="ko-KR" altLang="en-US" sz="2600" kern="1200" dirty="0" smtClean="0"/>
            <a:t>년 </a:t>
          </a:r>
          <a:r>
            <a:rPr lang="en-US" altLang="ko-KR" sz="2600" kern="1200" dirty="0" smtClean="0"/>
            <a:t>11</a:t>
          </a:r>
          <a:r>
            <a:rPr lang="ko-KR" altLang="en-US" sz="2600" kern="1200" dirty="0" smtClean="0"/>
            <a:t>월 </a:t>
          </a:r>
          <a:r>
            <a:rPr lang="en-US" altLang="ko-KR" sz="2600" kern="1200" dirty="0" smtClean="0"/>
            <a:t>24</a:t>
          </a:r>
          <a:r>
            <a:rPr lang="ko-KR" altLang="en-US" sz="2600" kern="1200" dirty="0" smtClean="0"/>
            <a:t>일</a:t>
          </a:r>
          <a:r>
            <a:rPr lang="en-US" altLang="ko-KR" sz="2600" kern="1200" dirty="0" smtClean="0"/>
            <a:t>)</a:t>
          </a:r>
          <a:endParaRPr lang="ko-KR" altLang="en-US" sz="2600" kern="1200" dirty="0"/>
        </a:p>
      </dsp:txBody>
      <dsp:txXfrm>
        <a:off x="54830" y="62266"/>
        <a:ext cx="7163148" cy="1013540"/>
      </dsp:txXfrm>
    </dsp:sp>
    <dsp:sp modelId="{48AED3CD-AA6F-4E53-8138-2F830483D6E7}">
      <dsp:nvSpPr>
        <dsp:cNvPr id="0" name=""/>
        <dsp:cNvSpPr/>
      </dsp:nvSpPr>
      <dsp:spPr>
        <a:xfrm>
          <a:off x="0" y="1130636"/>
          <a:ext cx="7272808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912" tIns="30480" rIns="170688" bIns="3048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2400" kern="1200" dirty="0" smtClean="0"/>
            <a:t>단순 도관</a:t>
          </a:r>
          <a:r>
            <a:rPr lang="en-US" altLang="ko-KR" sz="2400" kern="1200" dirty="0" smtClean="0"/>
            <a:t>/</a:t>
          </a:r>
          <a:r>
            <a:rPr lang="ko-KR" altLang="en-US" sz="2400" kern="1200" dirty="0" smtClean="0"/>
            <a:t>망 사업자</a:t>
          </a:r>
          <a:endParaRPr lang="ko-KR" altLang="en-US" sz="2400" kern="1200" dirty="0"/>
        </a:p>
      </dsp:txBody>
      <dsp:txXfrm>
        <a:off x="0" y="1130636"/>
        <a:ext cx="7272808" cy="993600"/>
      </dsp:txXfrm>
    </dsp:sp>
    <dsp:sp modelId="{325A3354-C762-47C1-9833-850BF7769AC8}">
      <dsp:nvSpPr>
        <dsp:cNvPr id="0" name=""/>
        <dsp:cNvSpPr/>
      </dsp:nvSpPr>
      <dsp:spPr>
        <a:xfrm>
          <a:off x="0" y="2124236"/>
          <a:ext cx="7272808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kern="1200" dirty="0" err="1" smtClean="0"/>
            <a:t>Netlog</a:t>
          </a:r>
          <a:r>
            <a:rPr lang="en-US" altLang="ko-KR" sz="2600" kern="1200" dirty="0" smtClean="0"/>
            <a:t> </a:t>
          </a:r>
          <a:r>
            <a:rPr lang="ko-KR" altLang="en-US" sz="2600" kern="1200" dirty="0" smtClean="0"/>
            <a:t>판결</a:t>
          </a:r>
          <a:r>
            <a:rPr lang="en-US" altLang="ko-KR" sz="2600" kern="1200" dirty="0" smtClean="0"/>
            <a:t>(C-360/10, 2012</a:t>
          </a:r>
          <a:r>
            <a:rPr lang="ko-KR" altLang="en-US" sz="2600" kern="1200" dirty="0" smtClean="0"/>
            <a:t>년 </a:t>
          </a:r>
          <a:r>
            <a:rPr lang="en-US" altLang="ko-KR" sz="2600" kern="1200" dirty="0" smtClean="0"/>
            <a:t>2</a:t>
          </a:r>
          <a:r>
            <a:rPr lang="ko-KR" altLang="en-US" sz="2600" kern="1200" dirty="0" smtClean="0"/>
            <a:t>월 </a:t>
          </a:r>
          <a:r>
            <a:rPr lang="en-US" altLang="ko-KR" sz="2600" kern="1200" dirty="0" smtClean="0"/>
            <a:t>16</a:t>
          </a:r>
          <a:r>
            <a:rPr lang="ko-KR" altLang="en-US" sz="2600" kern="1200" dirty="0" smtClean="0"/>
            <a:t>일</a:t>
          </a:r>
          <a:r>
            <a:rPr lang="en-US" altLang="ko-KR" sz="2600" kern="1200" dirty="0" smtClean="0"/>
            <a:t>)</a:t>
          </a:r>
          <a:endParaRPr lang="ko-KR" altLang="en-US" sz="2600" kern="1200" dirty="0"/>
        </a:p>
      </dsp:txBody>
      <dsp:txXfrm>
        <a:off x="54830" y="2179066"/>
        <a:ext cx="7163148" cy="1013540"/>
      </dsp:txXfrm>
    </dsp:sp>
    <dsp:sp modelId="{1008727F-8C77-4ECA-AD18-5360EC794B23}">
      <dsp:nvSpPr>
        <dsp:cNvPr id="0" name=""/>
        <dsp:cNvSpPr/>
      </dsp:nvSpPr>
      <dsp:spPr>
        <a:xfrm>
          <a:off x="0" y="3247436"/>
          <a:ext cx="7272808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912" tIns="30480" rIns="170688" bIns="3048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2400" kern="1200" dirty="0" err="1" smtClean="0"/>
            <a:t>호스팅</a:t>
          </a:r>
          <a:r>
            <a:rPr lang="ko-KR" altLang="en-US" sz="2400" kern="1200" dirty="0" smtClean="0"/>
            <a:t> 서비스</a:t>
          </a:r>
          <a:r>
            <a:rPr lang="en-US" altLang="ko-KR" sz="2400" kern="1200" dirty="0" smtClean="0"/>
            <a:t>/</a:t>
          </a:r>
          <a:r>
            <a:rPr lang="ko-KR" altLang="en-US" sz="2400" kern="1200" dirty="0" smtClean="0"/>
            <a:t>사회관계망 서비스 제공자</a:t>
          </a:r>
          <a:endParaRPr lang="ko-KR" altLang="en-US" sz="2400" kern="1200" dirty="0"/>
        </a:p>
      </dsp:txBody>
      <dsp:txXfrm>
        <a:off x="0" y="3247436"/>
        <a:ext cx="7272808" cy="993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0CA87-CF1D-4C31-AEBE-CD573A4E545E}">
      <dsp:nvSpPr>
        <dsp:cNvPr id="0" name=""/>
        <dsp:cNvSpPr/>
      </dsp:nvSpPr>
      <dsp:spPr>
        <a:xfrm>
          <a:off x="-4721575" y="-723751"/>
          <a:ext cx="5623967" cy="5623967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92704-70E1-48EC-B52A-9205DFF66A8D}">
      <dsp:nvSpPr>
        <dsp:cNvPr id="0" name=""/>
        <dsp:cNvSpPr/>
      </dsp:nvSpPr>
      <dsp:spPr>
        <a:xfrm>
          <a:off x="580365" y="417646"/>
          <a:ext cx="7135071" cy="83529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3014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err="1" smtClean="0"/>
            <a:t>호스팅</a:t>
          </a:r>
          <a:r>
            <a:rPr lang="ko-KR" altLang="en-US" sz="2000" kern="1200" dirty="0" smtClean="0"/>
            <a:t> 서비스 제공자는 자신의 서버에 이용자가 저장하는 모든 파일 중 저작물이 포함된 파일을 식별할 것</a:t>
          </a:r>
          <a:r>
            <a:rPr lang="en-US" altLang="ko-KR" sz="1800" kern="1200" dirty="0" smtClean="0"/>
            <a:t>.</a:t>
          </a:r>
          <a:r>
            <a:rPr lang="ko-KR" altLang="en-US" sz="1800" kern="1200" dirty="0" smtClean="0"/>
            <a:t> </a:t>
          </a:r>
          <a:endParaRPr lang="ko-KR" altLang="en-US" sz="1600" kern="1200" dirty="0"/>
        </a:p>
      </dsp:txBody>
      <dsp:txXfrm>
        <a:off x="580365" y="417646"/>
        <a:ext cx="7135071" cy="835292"/>
      </dsp:txXfrm>
    </dsp:sp>
    <dsp:sp modelId="{F9CE1231-A4EF-4E0C-9C33-D269058024AA}">
      <dsp:nvSpPr>
        <dsp:cNvPr id="0" name=""/>
        <dsp:cNvSpPr/>
      </dsp:nvSpPr>
      <dsp:spPr>
        <a:xfrm>
          <a:off x="58307" y="313234"/>
          <a:ext cx="1044116" cy="104411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5B7DF7F-A8C7-42BF-9F6E-8B59C3881C98}">
      <dsp:nvSpPr>
        <dsp:cNvPr id="0" name=""/>
        <dsp:cNvSpPr/>
      </dsp:nvSpPr>
      <dsp:spPr>
        <a:xfrm>
          <a:off x="883994" y="1670585"/>
          <a:ext cx="6831442" cy="83529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3014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이렇게 식별한 파일이 불법으로 저장되고 공중에 제공되고 있는지 판단할 것</a:t>
          </a:r>
          <a:r>
            <a:rPr lang="en-US" altLang="ko-KR" sz="2000" kern="1200" dirty="0" smtClean="0"/>
            <a:t>.</a:t>
          </a:r>
          <a:endParaRPr lang="ko-KR" altLang="en-US" sz="2000" kern="1200" dirty="0"/>
        </a:p>
      </dsp:txBody>
      <dsp:txXfrm>
        <a:off x="883994" y="1670585"/>
        <a:ext cx="6831442" cy="835292"/>
      </dsp:txXfrm>
    </dsp:sp>
    <dsp:sp modelId="{A208AB0D-50A4-4563-9E02-1286885D4E1A}">
      <dsp:nvSpPr>
        <dsp:cNvPr id="0" name=""/>
        <dsp:cNvSpPr/>
      </dsp:nvSpPr>
      <dsp:spPr>
        <a:xfrm>
          <a:off x="361936" y="1566174"/>
          <a:ext cx="1044116" cy="104411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0B9C04A-E501-4B09-A1B7-DC73BFF641D7}">
      <dsp:nvSpPr>
        <dsp:cNvPr id="0" name=""/>
        <dsp:cNvSpPr/>
      </dsp:nvSpPr>
      <dsp:spPr>
        <a:xfrm>
          <a:off x="618252" y="2960027"/>
          <a:ext cx="7135071" cy="83529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3014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불법이라고 판단한 파일의 이용을 차단할 것</a:t>
          </a:r>
          <a:r>
            <a:rPr lang="en-US" altLang="ko-KR" sz="2000" kern="1200" dirty="0" smtClean="0"/>
            <a:t>.</a:t>
          </a:r>
          <a:endParaRPr lang="ko-KR" altLang="en-US" sz="2000" kern="1200" dirty="0"/>
        </a:p>
      </dsp:txBody>
      <dsp:txXfrm>
        <a:off x="618252" y="2960027"/>
        <a:ext cx="7135071" cy="835292"/>
      </dsp:txXfrm>
    </dsp:sp>
    <dsp:sp modelId="{DF1055CB-5CE4-45AD-AFC9-E112802A693A}">
      <dsp:nvSpPr>
        <dsp:cNvPr id="0" name=""/>
        <dsp:cNvSpPr/>
      </dsp:nvSpPr>
      <dsp:spPr>
        <a:xfrm>
          <a:off x="58307" y="2819113"/>
          <a:ext cx="1044116" cy="104411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EEBA6-884F-48E3-BCD0-2E0159537E03}">
      <dsp:nvSpPr>
        <dsp:cNvPr id="0" name=""/>
        <dsp:cNvSpPr/>
      </dsp:nvSpPr>
      <dsp:spPr>
        <a:xfrm>
          <a:off x="0" y="281508"/>
          <a:ext cx="7772400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354076" rIns="603225" bIns="120904" numCol="1" spcCol="1270" anchor="t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제목 </a:t>
          </a:r>
          <a:r>
            <a:rPr lang="ko-KR" altLang="en-US" sz="1700" kern="1200" dirty="0" err="1" smtClean="0"/>
            <a:t>필터링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문자열 비교 방식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특정 유형의 파일 </a:t>
          </a:r>
          <a:r>
            <a:rPr lang="ko-KR" altLang="en-US" sz="1700" kern="1200" dirty="0" err="1" smtClean="0"/>
            <a:t>필터링</a:t>
          </a:r>
          <a:endParaRPr lang="ko-KR" altLang="en-US" sz="1700" kern="1200" dirty="0"/>
        </a:p>
      </dsp:txBody>
      <dsp:txXfrm>
        <a:off x="0" y="281508"/>
        <a:ext cx="7772400" cy="1606500"/>
      </dsp:txXfrm>
    </dsp:sp>
    <dsp:sp modelId="{3766D8B8-C7E4-4A28-9000-64CF48967335}">
      <dsp:nvSpPr>
        <dsp:cNvPr id="0" name=""/>
        <dsp:cNvSpPr/>
      </dsp:nvSpPr>
      <dsp:spPr>
        <a:xfrm>
          <a:off x="388620" y="30588"/>
          <a:ext cx="544068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err="1" smtClean="0"/>
            <a:t>검색어</a:t>
          </a:r>
          <a:r>
            <a:rPr lang="ko-KR" altLang="en-US" sz="1800" b="1" kern="1200" dirty="0" smtClean="0"/>
            <a:t> 기반 </a:t>
          </a:r>
          <a:r>
            <a:rPr lang="ko-KR" altLang="en-US" sz="1800" b="1" kern="1200" dirty="0" err="1" smtClean="0"/>
            <a:t>필터링</a:t>
          </a:r>
          <a:endParaRPr lang="ko-KR" altLang="en-US" sz="1800" b="1" kern="1200" dirty="0"/>
        </a:p>
      </dsp:txBody>
      <dsp:txXfrm>
        <a:off x="413118" y="55086"/>
        <a:ext cx="5391684" cy="452844"/>
      </dsp:txXfrm>
    </dsp:sp>
    <dsp:sp modelId="{332878EE-8D19-4F7B-B843-97CEE0B75744}">
      <dsp:nvSpPr>
        <dsp:cNvPr id="0" name=""/>
        <dsp:cNvSpPr/>
      </dsp:nvSpPr>
      <dsp:spPr>
        <a:xfrm>
          <a:off x="0" y="2230728"/>
          <a:ext cx="7772400" cy="816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354076" rIns="603225" bIns="120904" numCol="1" spcCol="1270" anchor="t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파일 고유의 </a:t>
          </a:r>
          <a:r>
            <a:rPr lang="ko-KR" altLang="en-US" sz="1700" kern="1200" dirty="0" err="1" smtClean="0"/>
            <a:t>해시값을</a:t>
          </a:r>
          <a:r>
            <a:rPr lang="ko-KR" altLang="en-US" sz="1700" kern="1200" dirty="0" smtClean="0"/>
            <a:t> 이용한 저작물 인식</a:t>
          </a:r>
          <a:r>
            <a:rPr lang="en-US" altLang="ko-KR" sz="1700" kern="1200" dirty="0" smtClean="0"/>
            <a:t>/</a:t>
          </a:r>
          <a:r>
            <a:rPr lang="ko-KR" altLang="en-US" sz="1700" kern="1200" dirty="0" smtClean="0"/>
            <a:t>차단 방법</a:t>
          </a:r>
          <a:endParaRPr lang="ko-KR" altLang="en-US" sz="1700" kern="1200" dirty="0"/>
        </a:p>
      </dsp:txBody>
      <dsp:txXfrm>
        <a:off x="0" y="2230728"/>
        <a:ext cx="7772400" cy="816637"/>
      </dsp:txXfrm>
    </dsp:sp>
    <dsp:sp modelId="{261FD965-132D-41B7-8363-3ED251ED2CF1}">
      <dsp:nvSpPr>
        <dsp:cNvPr id="0" name=""/>
        <dsp:cNvSpPr/>
      </dsp:nvSpPr>
      <dsp:spPr>
        <a:xfrm>
          <a:off x="388620" y="1979808"/>
          <a:ext cx="544068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해시</a:t>
          </a:r>
          <a:r>
            <a:rPr lang="en-US" altLang="ko-KR" sz="1800" b="1" kern="1200" dirty="0" smtClean="0"/>
            <a:t>(Hash) </a:t>
          </a:r>
          <a:r>
            <a:rPr lang="ko-KR" altLang="en-US" sz="1800" b="1" kern="1200" dirty="0" smtClean="0"/>
            <a:t>기반 </a:t>
          </a:r>
          <a:r>
            <a:rPr lang="ko-KR" altLang="en-US" sz="1800" b="1" kern="1200" dirty="0" err="1" smtClean="0"/>
            <a:t>필터링</a:t>
          </a:r>
          <a:endParaRPr lang="ko-KR" altLang="en-US" sz="1800" b="1" kern="1200" dirty="0"/>
        </a:p>
      </dsp:txBody>
      <dsp:txXfrm>
        <a:off x="413118" y="2004306"/>
        <a:ext cx="5391684" cy="452844"/>
      </dsp:txXfrm>
    </dsp:sp>
    <dsp:sp modelId="{E5B1BE70-70F2-447F-8E4C-F630F0DB0A15}">
      <dsp:nvSpPr>
        <dsp:cNvPr id="0" name=""/>
        <dsp:cNvSpPr/>
      </dsp:nvSpPr>
      <dsp:spPr>
        <a:xfrm>
          <a:off x="0" y="3390086"/>
          <a:ext cx="7772400" cy="115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354076" rIns="603225" bIns="120904" numCol="1" spcCol="1270" anchor="t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음악</a:t>
          </a:r>
          <a:r>
            <a:rPr lang="en-US" altLang="ko-KR" sz="1700" kern="1200" dirty="0" smtClean="0"/>
            <a:t>, </a:t>
          </a:r>
          <a:r>
            <a:rPr lang="ko-KR" altLang="en-US" sz="1700" kern="1200" dirty="0" smtClean="0"/>
            <a:t>영화 원본 파일의 고유한 특성</a:t>
          </a:r>
          <a:r>
            <a:rPr lang="en-US" altLang="ko-KR" sz="1700" kern="1200" dirty="0" smtClean="0"/>
            <a:t>(DNA)</a:t>
          </a:r>
          <a:r>
            <a:rPr lang="ko-KR" altLang="en-US" sz="1700" kern="1200" dirty="0" smtClean="0"/>
            <a:t>을 이용한 저작물 인식</a:t>
          </a:r>
          <a:r>
            <a:rPr lang="en-US" altLang="ko-KR" sz="1700" kern="1200" dirty="0" smtClean="0"/>
            <a:t>/</a:t>
          </a:r>
          <a:r>
            <a:rPr lang="ko-KR" altLang="en-US" sz="1700" kern="1200" dirty="0" smtClean="0"/>
            <a:t>차단 방법</a:t>
          </a:r>
          <a:endParaRPr lang="ko-KR" altLang="en-US" sz="1700" kern="1200" dirty="0"/>
        </a:p>
      </dsp:txBody>
      <dsp:txXfrm>
        <a:off x="0" y="3390086"/>
        <a:ext cx="7772400" cy="1151325"/>
      </dsp:txXfrm>
    </dsp:sp>
    <dsp:sp modelId="{7B8A7E26-44C2-45B5-8E89-8D5DF7BAF947}">
      <dsp:nvSpPr>
        <dsp:cNvPr id="0" name=""/>
        <dsp:cNvSpPr/>
      </dsp:nvSpPr>
      <dsp:spPr>
        <a:xfrm>
          <a:off x="388620" y="3139166"/>
          <a:ext cx="544068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특징 기반 </a:t>
          </a:r>
          <a:r>
            <a:rPr lang="ko-KR" altLang="en-US" sz="1800" b="1" kern="1200" dirty="0" err="1" smtClean="0"/>
            <a:t>필터링</a:t>
          </a:r>
          <a:endParaRPr lang="ko-KR" altLang="en-US" sz="1800" b="1" kern="1200" dirty="0"/>
        </a:p>
      </dsp:txBody>
      <dsp:txXfrm>
        <a:off x="413118" y="3163664"/>
        <a:ext cx="539168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ED3B7-A8FB-4E38-8B27-0A3BFEE37C33}" type="datetimeFigureOut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B99A1-DF4E-48B7-BCE1-ADA39ACA62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22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모서리가 둥근 직사각형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dirty="0" smtClean="0"/>
              <a:t>마스터 부제목 스타일 편집</a:t>
            </a:r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EE58-798F-420A-A4EC-A3724D58F633}" type="datetime1">
              <a:rPr lang="ko-KR" altLang="en-US" smtClean="0"/>
              <a:pPr/>
              <a:t>2013-08-26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sz="2000" b="1" dirty="0" smtClean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5220072" y="6165304"/>
            <a:ext cx="457200" cy="457200"/>
          </a:xfr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F15E131-A758-4B3B-A542-60C5732970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46A6-876B-420E-B603-A57C8F61BB13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지향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50520" y="6356350"/>
            <a:ext cx="2346960" cy="365125"/>
          </a:xfrm>
          <a:prstGeom prst="rect">
            <a:avLst/>
          </a:prstGeom>
        </p:spPr>
        <p:txBody>
          <a:bodyPr/>
          <a:lstStyle/>
          <a:p>
            <a:fld id="{A7BB98F6-B1A2-4DD6-AA9F-B6591EF0D623}" type="datetimeFigureOut">
              <a:rPr lang="ko-KR" altLang="en-US" smtClean="0"/>
              <a:t>2013-08-26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A86E68-62AF-4D2B-8EAC-01752D664A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972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50520" y="6356350"/>
            <a:ext cx="2346960" cy="365125"/>
          </a:xfrm>
          <a:prstGeom prst="rect">
            <a:avLst/>
          </a:prstGeom>
        </p:spPr>
        <p:txBody>
          <a:bodyPr/>
          <a:lstStyle/>
          <a:p>
            <a:fld id="{A7BB98F6-B1A2-4DD6-AA9F-B6591EF0D623}" type="datetimeFigureOut">
              <a:rPr lang="ko-KR" altLang="en-US" smtClean="0"/>
              <a:t>2013-08-26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A86E68-62AF-4D2B-8EAC-01752D664A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8326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50520" y="6356350"/>
            <a:ext cx="2346960" cy="365125"/>
          </a:xfrm>
          <a:prstGeom prst="rect">
            <a:avLst/>
          </a:prstGeom>
        </p:spPr>
        <p:txBody>
          <a:bodyPr/>
          <a:lstStyle/>
          <a:p>
            <a:fld id="{A7BB98F6-B1A2-4DD6-AA9F-B6591EF0D623}" type="datetimeFigureOut">
              <a:rPr lang="ko-KR" altLang="en-US" smtClean="0"/>
              <a:t>2013-08-26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A86E68-62AF-4D2B-8EAC-01752D664A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928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50520" y="6356350"/>
            <a:ext cx="2346960" cy="365125"/>
          </a:xfrm>
          <a:prstGeom prst="rect">
            <a:avLst/>
          </a:prstGeom>
        </p:spPr>
        <p:txBody>
          <a:bodyPr/>
          <a:lstStyle/>
          <a:p>
            <a:fld id="{A7BB98F6-B1A2-4DD6-AA9F-B6591EF0D623}" type="datetimeFigureOut">
              <a:rPr lang="ko-KR" altLang="en-US" smtClean="0"/>
              <a:t>2013-08-26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A86E68-62AF-4D2B-8EAC-01752D664A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539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50520" y="6356350"/>
            <a:ext cx="2346960" cy="365125"/>
          </a:xfrm>
          <a:prstGeom prst="rect">
            <a:avLst/>
          </a:prstGeom>
        </p:spPr>
        <p:txBody>
          <a:bodyPr/>
          <a:lstStyle/>
          <a:p>
            <a:fld id="{A7BB98F6-B1A2-4DD6-AA9F-B6591EF0D623}" type="datetimeFigureOut">
              <a:rPr lang="ko-KR" altLang="en-US" smtClean="0"/>
              <a:t>2013-08-26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A86E68-62AF-4D2B-8EAC-01752D664A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106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50520" y="6356350"/>
            <a:ext cx="2346960" cy="365125"/>
          </a:xfrm>
          <a:prstGeom prst="rect">
            <a:avLst/>
          </a:prstGeom>
        </p:spPr>
        <p:txBody>
          <a:bodyPr/>
          <a:lstStyle/>
          <a:p>
            <a:fld id="{A7BB98F6-B1A2-4DD6-AA9F-B6591EF0D623}" type="datetimeFigureOut">
              <a:rPr lang="ko-KR" altLang="en-US" smtClean="0"/>
              <a:t>2013-08-26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A86E68-62AF-4D2B-8EAC-01752D664A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013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50520" y="6356350"/>
            <a:ext cx="2346960" cy="365125"/>
          </a:xfrm>
          <a:prstGeom prst="rect">
            <a:avLst/>
          </a:prstGeom>
        </p:spPr>
        <p:txBody>
          <a:bodyPr/>
          <a:lstStyle/>
          <a:p>
            <a:fld id="{A7BB98F6-B1A2-4DD6-AA9F-B6591EF0D623}" type="datetimeFigureOut">
              <a:rPr lang="ko-KR" altLang="en-US" smtClean="0"/>
              <a:t>2013-08-26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A86E68-62AF-4D2B-8EAC-01752D664A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314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50520" y="6356350"/>
            <a:ext cx="2346960" cy="365125"/>
          </a:xfrm>
          <a:prstGeom prst="rect">
            <a:avLst/>
          </a:prstGeom>
        </p:spPr>
        <p:txBody>
          <a:bodyPr/>
          <a:lstStyle/>
          <a:p>
            <a:fld id="{A7BB98F6-B1A2-4DD6-AA9F-B6591EF0D623}" type="datetimeFigureOut">
              <a:rPr lang="ko-KR" altLang="en-US" smtClean="0"/>
              <a:t>2013-08-26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A86E68-62AF-4D2B-8EAC-01752D664A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879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50520" y="6356350"/>
            <a:ext cx="2346960" cy="365125"/>
          </a:xfrm>
          <a:prstGeom prst="rect">
            <a:avLst/>
          </a:prstGeom>
        </p:spPr>
        <p:txBody>
          <a:bodyPr/>
          <a:lstStyle/>
          <a:p>
            <a:fld id="{A7BB98F6-B1A2-4DD6-AA9F-B6591EF0D623}" type="datetimeFigureOut">
              <a:rPr lang="ko-KR" altLang="en-US" smtClean="0"/>
              <a:t>2013-08-26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A86E68-62AF-4D2B-8EAC-01752D664A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29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/>
          <a:lstStyle>
            <a:lvl1pPr algn="ctr"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ko-KR" altLang="en-US" dirty="0" smtClean="0"/>
              <a:t>마스터 제목 스타일 </a:t>
            </a:r>
            <a:r>
              <a:rPr kumimoji="0" lang="ko-KR" altLang="en-US" dirty="0" smtClean="0"/>
              <a:t>편집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0"/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860032" y="6165304"/>
            <a:ext cx="457200" cy="457200"/>
          </a:xfrm>
        </p:spPr>
        <p:txBody>
          <a:bodyPr/>
          <a:lstStyle/>
          <a:p>
            <a:fld id="{2F15E131-A758-4B3B-A542-60C5732970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899592" y="1196752"/>
            <a:ext cx="7776864" cy="0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50520" y="6356350"/>
            <a:ext cx="2346960" cy="365125"/>
          </a:xfrm>
          <a:prstGeom prst="rect">
            <a:avLst/>
          </a:prstGeom>
        </p:spPr>
        <p:txBody>
          <a:bodyPr/>
          <a:lstStyle/>
          <a:p>
            <a:fld id="{A7BB98F6-B1A2-4DD6-AA9F-B6591EF0D623}" type="datetimeFigureOut">
              <a:rPr lang="ko-KR" altLang="en-US" smtClean="0"/>
              <a:t>2013-08-26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A86E68-62AF-4D2B-8EAC-01752D664A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0728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50520" y="6356350"/>
            <a:ext cx="2346960" cy="365125"/>
          </a:xfrm>
          <a:prstGeom prst="rect">
            <a:avLst/>
          </a:prstGeom>
        </p:spPr>
        <p:txBody>
          <a:bodyPr/>
          <a:lstStyle/>
          <a:p>
            <a:fld id="{A7BB98F6-B1A2-4DD6-AA9F-B6591EF0D623}" type="datetimeFigureOut">
              <a:rPr lang="ko-KR" altLang="en-US" smtClean="0"/>
              <a:t>2013-08-26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A86E68-62AF-4D2B-8EAC-01752D664A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2585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50520" y="6356350"/>
            <a:ext cx="2346960" cy="365125"/>
          </a:xfrm>
          <a:prstGeom prst="rect">
            <a:avLst/>
          </a:prstGeom>
        </p:spPr>
        <p:txBody>
          <a:bodyPr/>
          <a:lstStyle/>
          <a:p>
            <a:fld id="{A7BB98F6-B1A2-4DD6-AA9F-B6591EF0D623}" type="datetimeFigureOut">
              <a:rPr lang="ko-KR" altLang="en-US" smtClean="0"/>
              <a:t>2013-08-26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A86E68-62AF-4D2B-8EAC-01752D664A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74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모서리가 둥근 직사각형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24B0-E654-43BB-8C2C-D8085F4D5B4A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15E131-A758-4B3B-A542-60C5732970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351B-B506-4CC0-A7A3-B065D02E3B8C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1D9F-67F9-4C38-BAAC-501CE47EF0D4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1869-AA0F-4E5F-B2A6-8C54C067A49B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모서리가 둥근 직사각형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0666-95B4-49A6-AE49-0FF09D5B4698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지향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BCAC-F75E-459C-BBB0-7BBFD4F8AC5B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ko-KR" altLang="en-US" smtClean="0"/>
              <a:t>법률사무소 지향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15E131-A758-4B3B-A542-60C5732970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C22-BD4B-41FE-A5A5-73B04617F34F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지향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모서리가 둥근 직사각형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0D3C6C-87A5-4663-883E-57A99E88B446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F15E131-A758-4B3B-A542-60C5732970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84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74320" indent="-274320" algn="l" rtl="0" eaLnBrk="1" latinLnBrk="1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48640" indent="-228600" algn="l" rtl="0" eaLnBrk="1" latinLnBrk="1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8229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097280" indent="-228600" algn="l" rtl="0" eaLnBrk="1" latinLnBrk="1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371600" indent="-228600" algn="l" rtl="0" eaLnBrk="1" latinLnBrk="1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645920" indent="-228600" algn="l" rtl="0" eaLnBrk="1" latinLnBrk="1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1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1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8229600" cy="5721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BF556229-8EA0-44A1-9AC3-0A49E67E8D65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539552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 sz="1400" b="0"/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860032" y="6165304"/>
            <a:ext cx="648072" cy="504056"/>
          </a:xfrm>
          <a:prstGeom prst="ellipse">
            <a:avLst/>
          </a:prstGeom>
        </p:spPr>
        <p:txBody>
          <a:bodyPr/>
          <a:lstStyle/>
          <a:p>
            <a:fld id="{2F15E131-A758-4B3B-A542-60C57329702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011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or.kr/html/pr/news_view.asp?num=88&amp;page=1&amp;number=74" TargetMode="External"/><Relationship Id="rId2" Type="http://schemas.openxmlformats.org/officeDocument/2006/relationships/hyperlink" Target="http://ww2.bsa.org/country/News%20and%20Events/News%20Archives/global/05152012-idc-globalpiracystudy.aspx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bsa.org/globalpiracy2010/methodology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o.gov/new.items/d10423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59632" y="4786322"/>
            <a:ext cx="7312896" cy="87492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altLang="ko-KR" dirty="0" smtClean="0"/>
              <a:t>2013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</a:t>
            </a:r>
            <a:endParaRPr lang="en-US" altLang="ko-KR" dirty="0" smtClean="0"/>
          </a:p>
          <a:p>
            <a:pPr algn="r"/>
            <a:r>
              <a:rPr lang="ko-KR" altLang="en-US" dirty="0" smtClean="0"/>
              <a:t>남희섭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OSP</a:t>
            </a:r>
            <a:r>
              <a:rPr lang="ko-KR" altLang="en-US" dirty="0"/>
              <a:t>와</a:t>
            </a:r>
            <a:r>
              <a:rPr lang="ko-KR" altLang="en-US" dirty="0" smtClean="0"/>
              <a:t> 일반적 감시 의무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05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유럽법원의 판단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88162653"/>
              </p:ext>
            </p:extLst>
          </p:nvPr>
        </p:nvGraphicFramePr>
        <p:xfrm>
          <a:off x="899592" y="2132856"/>
          <a:ext cx="77724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1556792"/>
            <a:ext cx="8143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2400" dirty="0"/>
              <a:t>다음과 같은 </a:t>
            </a:r>
            <a:r>
              <a:rPr lang="ko-KR" altLang="en-US" sz="2400" dirty="0" err="1"/>
              <a:t>필터링은</a:t>
            </a:r>
            <a:r>
              <a:rPr lang="ko-KR" altLang="en-US" sz="2400" dirty="0"/>
              <a:t> 일반적 감시 의무의 부과로써 위법함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919E-0072-4B19-86A7-F1A12FECB734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19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프랑스 대법원의 판단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일</a:t>
            </a:r>
            <a:r>
              <a:rPr lang="en-US" altLang="ko-KR" dirty="0"/>
              <a:t> </a:t>
            </a:r>
            <a:r>
              <a:rPr lang="ko-KR" altLang="en-US" dirty="0" smtClean="0"/>
              <a:t>판결</a:t>
            </a:r>
            <a:endParaRPr lang="en-US" altLang="ko-KR" dirty="0" smtClean="0"/>
          </a:p>
          <a:p>
            <a:r>
              <a:rPr lang="ko-KR" altLang="en-US" dirty="0" smtClean="0"/>
              <a:t>다큐멘터리 영화 사건 </a:t>
            </a:r>
            <a:r>
              <a:rPr lang="en-US" altLang="ko-KR" dirty="0" smtClean="0"/>
              <a:t>2</a:t>
            </a:r>
            <a:r>
              <a:rPr lang="ko-KR" altLang="en-US" dirty="0" smtClean="0"/>
              <a:t>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사진 저작물 사건 </a:t>
            </a:r>
            <a:r>
              <a:rPr lang="en-US" altLang="ko-KR" dirty="0" smtClean="0"/>
              <a:t>1</a:t>
            </a:r>
            <a:r>
              <a:rPr lang="ko-KR" altLang="en-US" dirty="0" smtClean="0"/>
              <a:t>건</a:t>
            </a:r>
            <a:endParaRPr lang="en-US" altLang="ko-KR" dirty="0" smtClean="0"/>
          </a:p>
          <a:p>
            <a:r>
              <a:rPr lang="en-US" altLang="ko-KR" dirty="0" smtClean="0"/>
              <a:t>Google France</a:t>
            </a:r>
            <a:r>
              <a:rPr lang="ko-KR" altLang="en-US" dirty="0" smtClean="0"/>
              <a:t>가 제공하는 </a:t>
            </a:r>
            <a:r>
              <a:rPr lang="en-US" altLang="ko-KR" dirty="0" smtClean="0"/>
              <a:t>video.google.fr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image.google.kr </a:t>
            </a:r>
            <a:r>
              <a:rPr lang="ko-KR" altLang="en-US" dirty="0" smtClean="0"/>
              <a:t>서비스에서 침해 저작물의 링크 발견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저작권자의 통지 후 </a:t>
            </a:r>
            <a:r>
              <a:rPr lang="en-US" altLang="ko-KR" dirty="0" smtClean="0"/>
              <a:t>Google France</a:t>
            </a:r>
            <a:r>
              <a:rPr lang="ko-KR" altLang="en-US" dirty="0" smtClean="0"/>
              <a:t>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링크 제거</a:t>
            </a:r>
            <a:r>
              <a:rPr lang="en-US" altLang="ko-KR" dirty="0"/>
              <a:t>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olidFill>
                  <a:srgbClr val="0070C0"/>
                </a:solidFill>
                <a:sym typeface="Wingdings" pitchFamily="2" charset="2"/>
              </a:rPr>
              <a:t>통지</a:t>
            </a:r>
            <a:r>
              <a:rPr lang="en-US" altLang="ko-KR" dirty="0" smtClean="0">
                <a:solidFill>
                  <a:srgbClr val="0070C0"/>
                </a:solidFill>
                <a:sym typeface="Wingdings" pitchFamily="2" charset="2"/>
              </a:rPr>
              <a:t>-</a:t>
            </a:r>
            <a:r>
              <a:rPr lang="ko-KR" altLang="en-US" dirty="0" smtClean="0">
                <a:solidFill>
                  <a:srgbClr val="0070C0"/>
                </a:solidFill>
                <a:sym typeface="Wingdings" pitchFamily="2" charset="2"/>
              </a:rPr>
              <a:t>제거</a:t>
            </a:r>
            <a:r>
              <a:rPr lang="en-US" altLang="ko-KR" dirty="0" smtClean="0">
                <a:solidFill>
                  <a:srgbClr val="0070C0"/>
                </a:solidFill>
                <a:sym typeface="Wingdings" pitchFamily="2" charset="2"/>
              </a:rPr>
              <a:t>(notice and takedown) </a:t>
            </a:r>
            <a:r>
              <a:rPr lang="ko-KR" altLang="en-US" dirty="0" smtClean="0">
                <a:solidFill>
                  <a:srgbClr val="0070C0"/>
                </a:solidFill>
                <a:sym typeface="Wingdings" pitchFamily="2" charset="2"/>
              </a:rPr>
              <a:t>준수</a:t>
            </a:r>
            <a:r>
              <a:rPr lang="en-US" altLang="ko-KR" dirty="0" smtClean="0">
                <a:sym typeface="Wingdings" pitchFamily="2" charset="2"/>
              </a:rPr>
              <a:t>.</a:t>
            </a:r>
          </a:p>
          <a:p>
            <a:r>
              <a:rPr lang="ko-KR" altLang="en-US" dirty="0" smtClean="0">
                <a:sym typeface="Wingdings" pitchFamily="2" charset="2"/>
              </a:rPr>
              <a:t>그러나 동일 저작물의 재발 방지 조치는 하지 않았음</a:t>
            </a:r>
            <a:r>
              <a:rPr lang="en-US" altLang="ko-KR" dirty="0" smtClean="0">
                <a:sym typeface="Wingdings" pitchFamily="2" charset="2"/>
              </a:rPr>
              <a:t>.  </a:t>
            </a:r>
            <a:r>
              <a:rPr lang="ko-KR" altLang="en-US" dirty="0" smtClean="0">
                <a:solidFill>
                  <a:srgbClr val="0070C0"/>
                </a:solidFill>
                <a:sym typeface="Wingdings" pitchFamily="2" charset="2"/>
              </a:rPr>
              <a:t>통지</a:t>
            </a:r>
            <a:r>
              <a:rPr lang="en-US" altLang="ko-KR" dirty="0" smtClean="0">
                <a:solidFill>
                  <a:srgbClr val="0070C0"/>
                </a:solidFill>
                <a:sym typeface="Wingdings" pitchFamily="2" charset="2"/>
              </a:rPr>
              <a:t>-</a:t>
            </a:r>
            <a:r>
              <a:rPr lang="ko-KR" altLang="en-US" dirty="0" smtClean="0">
                <a:solidFill>
                  <a:srgbClr val="0070C0"/>
                </a:solidFill>
                <a:sym typeface="Wingdings" pitchFamily="2" charset="2"/>
              </a:rPr>
              <a:t>차단유지</a:t>
            </a:r>
            <a:r>
              <a:rPr lang="en-US" altLang="ko-KR" dirty="0" smtClean="0">
                <a:solidFill>
                  <a:srgbClr val="0070C0"/>
                </a:solidFill>
                <a:sym typeface="Wingdings" pitchFamily="2" charset="2"/>
              </a:rPr>
              <a:t>(notice and </a:t>
            </a:r>
            <a:r>
              <a:rPr lang="en-US" altLang="ko-KR" dirty="0" err="1" smtClean="0">
                <a:solidFill>
                  <a:srgbClr val="0070C0"/>
                </a:solidFill>
                <a:sym typeface="Wingdings" pitchFamily="2" charset="2"/>
              </a:rPr>
              <a:t>staydown</a:t>
            </a:r>
            <a:r>
              <a:rPr lang="en-US" altLang="ko-KR" dirty="0" smtClean="0">
                <a:solidFill>
                  <a:srgbClr val="0070C0"/>
                </a:solidFill>
                <a:sym typeface="Wingdings" pitchFamily="2" charset="2"/>
              </a:rPr>
              <a:t>) </a:t>
            </a:r>
            <a:r>
              <a:rPr lang="ko-KR" altLang="en-US" dirty="0" err="1" smtClean="0">
                <a:solidFill>
                  <a:srgbClr val="0070C0"/>
                </a:solidFill>
                <a:sym typeface="Wingdings" pitchFamily="2" charset="2"/>
              </a:rPr>
              <a:t>미준수</a:t>
            </a:r>
            <a:r>
              <a:rPr lang="en-US" altLang="ko-KR" dirty="0" smtClean="0">
                <a:sym typeface="Wingdings" pitchFamily="2" charset="2"/>
              </a:rPr>
              <a:t>.</a:t>
            </a:r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0178-CA58-44F5-82AA-3FA65406988C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6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프랑스 대법원의 판단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프랑스 대법원은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에게 감시 의무를 부과하려면 </a:t>
            </a:r>
            <a:r>
              <a:rPr lang="en-US" altLang="ko-KR" dirty="0" smtClean="0"/>
              <a:t>(1) </a:t>
            </a:r>
            <a:r>
              <a:rPr lang="ko-KR" altLang="en-US" dirty="0" smtClean="0"/>
              <a:t>그러한 감시가 일시적이어야 하며</a:t>
            </a:r>
            <a:r>
              <a:rPr lang="en-US" altLang="ko-KR" dirty="0" smtClean="0"/>
              <a:t>, (2) </a:t>
            </a:r>
            <a:r>
              <a:rPr lang="ko-KR" altLang="en-US" dirty="0" smtClean="0"/>
              <a:t>선별적이어야 한다는 </a:t>
            </a:r>
            <a:r>
              <a:rPr lang="en-US" altLang="ko-KR" dirty="0" smtClean="0"/>
              <a:t>Google</a:t>
            </a:r>
            <a:r>
              <a:rPr lang="ko-KR" altLang="en-US" dirty="0" smtClean="0"/>
              <a:t>의 주장을 인정하였음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저작권자의 침해 사실에 대한 통지가 없는 경우에도 장래 침해를 예방하기 위한 조치</a:t>
            </a:r>
            <a:r>
              <a:rPr lang="en-US" altLang="ko-KR" dirty="0" smtClean="0"/>
              <a:t>(</a:t>
            </a:r>
            <a:r>
              <a:rPr lang="ko-KR" altLang="en-US" dirty="0" smtClean="0"/>
              <a:t>즉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통지</a:t>
            </a:r>
            <a:r>
              <a:rPr lang="en-US" altLang="ko-KR" dirty="0" smtClean="0"/>
              <a:t>-</a:t>
            </a:r>
            <a:r>
              <a:rPr lang="ko-KR" altLang="en-US" dirty="0" smtClean="0"/>
              <a:t>차단유지 조치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요구하는 것은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에게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일반적 감시 의무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를 부과하는 것이라고 봄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10C0-D9CA-46BB-BC33-DD42F2F695F1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5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독일 대법원의 판단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일</a:t>
            </a:r>
            <a:r>
              <a:rPr lang="en-US" altLang="ko-KR" dirty="0" smtClean="0"/>
              <a:t>(I ZR 18/11)</a:t>
            </a:r>
          </a:p>
          <a:p>
            <a:r>
              <a:rPr lang="ko-KR" altLang="en-US" dirty="0" smtClean="0"/>
              <a:t>원고</a:t>
            </a:r>
            <a:r>
              <a:rPr lang="en-US" altLang="ko-KR" dirty="0" smtClean="0"/>
              <a:t>: Atari Europe</a:t>
            </a:r>
          </a:p>
          <a:p>
            <a:r>
              <a:rPr lang="ko-KR" altLang="en-US" dirty="0" smtClean="0"/>
              <a:t>저작물</a:t>
            </a:r>
            <a:r>
              <a:rPr lang="en-US" altLang="ko-KR" dirty="0" smtClean="0"/>
              <a:t>: </a:t>
            </a:r>
            <a:r>
              <a:rPr lang="ko-KR" altLang="en-US" dirty="0" smtClean="0"/>
              <a:t>비디오 게임 </a:t>
            </a:r>
            <a:r>
              <a:rPr lang="en-US" altLang="ko-KR" dirty="0" smtClean="0"/>
              <a:t>Alone in the Dark</a:t>
            </a:r>
          </a:p>
          <a:p>
            <a:r>
              <a:rPr lang="ko-KR" altLang="en-US" dirty="0" smtClean="0"/>
              <a:t>피고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RapidShare</a:t>
            </a:r>
            <a:endParaRPr lang="en-US" altLang="ko-KR" dirty="0" smtClean="0"/>
          </a:p>
          <a:p>
            <a:r>
              <a:rPr lang="ko-KR" altLang="en-US" dirty="0" smtClean="0"/>
              <a:t>피고는 이용자에게 저장 공간을 제공하고</a:t>
            </a:r>
            <a:r>
              <a:rPr lang="en-US" altLang="ko-KR" dirty="0" smtClean="0"/>
              <a:t>,</a:t>
            </a:r>
            <a:r>
              <a:rPr lang="ko-KR" altLang="en-US" dirty="0"/>
              <a:t> </a:t>
            </a:r>
            <a:r>
              <a:rPr lang="ko-KR" altLang="en-US" dirty="0" smtClean="0"/>
              <a:t>저장된 파일에 대한 링크 정보를 제공함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문제의 게임이 피고 사이트에 </a:t>
            </a:r>
            <a:r>
              <a:rPr lang="ko-KR" altLang="en-US" dirty="0" err="1" smtClean="0"/>
              <a:t>업로드되었고</a:t>
            </a:r>
            <a:r>
              <a:rPr lang="en-US" altLang="ko-KR" dirty="0" smtClean="0"/>
              <a:t>, 2008. 8. 19. </a:t>
            </a:r>
            <a:r>
              <a:rPr lang="ko-KR" altLang="en-US" dirty="0" smtClean="0"/>
              <a:t>저작권자의 통지에 따라 피고는 이를 삭제하였음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그러나 피고는 동일한 게임을 다른 이용자가 </a:t>
            </a:r>
            <a:r>
              <a:rPr lang="ko-KR" altLang="en-US" dirty="0" err="1" smtClean="0"/>
              <a:t>업로드하는지는</a:t>
            </a:r>
            <a:r>
              <a:rPr lang="ko-KR" altLang="en-US" dirty="0" smtClean="0"/>
              <a:t> 조사하지 않았음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F6E0-8803-43CE-80F4-85D72FC8991D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53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독일 대법원의 판단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 err="1" smtClean="0"/>
              <a:t>뒤셀도르프</a:t>
            </a:r>
            <a:r>
              <a:rPr lang="ko-KR" altLang="en-US" dirty="0" smtClean="0"/>
              <a:t> 고등법원은 피고가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통지</a:t>
            </a:r>
            <a:r>
              <a:rPr lang="en-US" altLang="ko-KR" dirty="0" smtClean="0"/>
              <a:t>-</a:t>
            </a:r>
            <a:r>
              <a:rPr lang="ko-KR" altLang="en-US" dirty="0" smtClean="0"/>
              <a:t>제거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조치를 취했다면 충분하고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동일 게임의 다른 침해가 재발하는지 예방할 의무는 없다고 보았음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독일 대법원은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기술적으로 그리고 경제적으로 합리적인 모든 예방조치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를 취할 의무가 있다고 판결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또한 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자 사이트 중 합리적인 개수의 사이트를 </a:t>
            </a:r>
            <a:r>
              <a:rPr lang="ko-KR" altLang="en-US" dirty="0" err="1" smtClean="0"/>
              <a:t>모니터링하여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피고 서버에 저장된 파일을 링크하는 경우 해당 파일을 서버에서 삭제할 의무가 있다고 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그러나 이러한 피고의 주의의무는 </a:t>
            </a:r>
            <a:r>
              <a:rPr lang="en-US" altLang="ko-KR" dirty="0" smtClean="0"/>
              <a:t>“(</a:t>
            </a:r>
            <a:r>
              <a:rPr lang="ko-KR" altLang="en-US" dirty="0" smtClean="0"/>
              <a:t>실제로 권리가 침해되고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인용자</a:t>
            </a:r>
            <a:r>
              <a:rPr lang="en-US" altLang="ko-KR" dirty="0" smtClean="0"/>
              <a:t>) </a:t>
            </a:r>
            <a:r>
              <a:rPr lang="ko-KR" altLang="en-US" dirty="0" smtClean="0"/>
              <a:t>권리가 침해된다는 사실을 피고가 </a:t>
            </a:r>
            <a:r>
              <a:rPr lang="ko-KR" altLang="en-US" dirty="0" err="1" smtClean="0"/>
              <a:t>통지받았을</a:t>
            </a:r>
            <a:r>
              <a:rPr lang="ko-KR" altLang="en-US" dirty="0" smtClean="0"/>
              <a:t> 때</a:t>
            </a:r>
            <a:r>
              <a:rPr lang="en-US" altLang="ko-KR" dirty="0" smtClean="0"/>
              <a:t>”</a:t>
            </a:r>
            <a:r>
              <a:rPr lang="ko-KR" altLang="en-US" dirty="0" smtClean="0"/>
              <a:t> 발생한다고 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8B80-D641-47C2-A367-18B83C3A8890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90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정리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침해 발생 유무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Ex ante prevention</a:t>
            </a:r>
          </a:p>
          <a:p>
            <a:pPr lvl="1"/>
            <a:r>
              <a:rPr lang="en-US" altLang="ko-KR" dirty="0" smtClean="0"/>
              <a:t>Ex post prevention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개별 통지 여부</a:t>
            </a:r>
            <a:endParaRPr lang="en-US" altLang="ko-KR" dirty="0"/>
          </a:p>
          <a:p>
            <a:pPr lvl="1"/>
            <a:r>
              <a:rPr lang="en-US" altLang="ko-KR" dirty="0" smtClean="0"/>
              <a:t>Notice-and-Takedown</a:t>
            </a:r>
          </a:p>
          <a:p>
            <a:pPr lvl="1"/>
            <a:r>
              <a:rPr lang="en-US" altLang="ko-KR" dirty="0" smtClean="0"/>
              <a:t>Notice-and-Staydown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8244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특수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의 기술적 조치 의무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C00000"/>
                </a:solidFill>
              </a:rPr>
              <a:t>저작권법 제</a:t>
            </a:r>
            <a:r>
              <a:rPr lang="en-US" altLang="ko-KR" b="1" dirty="0" smtClean="0">
                <a:solidFill>
                  <a:srgbClr val="C00000"/>
                </a:solidFill>
              </a:rPr>
              <a:t>104</a:t>
            </a:r>
            <a:r>
              <a:rPr lang="ko-KR" altLang="en-US" b="1" dirty="0" smtClean="0">
                <a:solidFill>
                  <a:srgbClr val="C00000"/>
                </a:solidFill>
              </a:rPr>
              <a:t>조 제</a:t>
            </a:r>
            <a:r>
              <a:rPr lang="en-US" altLang="ko-KR" b="1" dirty="0" smtClean="0">
                <a:solidFill>
                  <a:srgbClr val="C00000"/>
                </a:solidFill>
              </a:rPr>
              <a:t>1</a:t>
            </a:r>
            <a:r>
              <a:rPr lang="ko-KR" altLang="en-US" b="1" dirty="0" smtClean="0">
                <a:solidFill>
                  <a:srgbClr val="C00000"/>
                </a:solidFill>
              </a:rPr>
              <a:t>항</a:t>
            </a:r>
            <a:endParaRPr lang="en-US" altLang="ko-KR" b="1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smtClean="0"/>
              <a:t>특수 </a:t>
            </a:r>
            <a:r>
              <a:rPr lang="en-US" altLang="ko-KR" dirty="0" smtClean="0"/>
              <a:t>OSP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/>
              <a:t>다른 </a:t>
            </a:r>
            <a:r>
              <a:rPr lang="ko-KR" altLang="en-US" dirty="0"/>
              <a:t>사람들 상호 간에 컴퓨터를 이용하여 </a:t>
            </a:r>
            <a:r>
              <a:rPr lang="ko-KR" altLang="en-US" dirty="0" smtClean="0"/>
              <a:t>저작물 등을 </a:t>
            </a:r>
            <a:r>
              <a:rPr lang="ko-KR" altLang="en-US" dirty="0"/>
              <a:t>전송하도록 하는 것을 주된 목적으로 하는 </a:t>
            </a:r>
            <a:r>
              <a:rPr lang="ko-KR" altLang="en-US" dirty="0" smtClean="0"/>
              <a:t>온라인 서비스 제공자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권리자의 요청이 있는 경우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해당 저작물의 불법적인 전송을 차단하는 기술적인 조치 등 필요한 조치를 취하여야 한다</a:t>
            </a:r>
            <a:r>
              <a:rPr lang="en-US" altLang="ko-KR" dirty="0" smtClean="0"/>
              <a:t>.</a:t>
            </a:r>
          </a:p>
          <a:p>
            <a:r>
              <a:rPr lang="ko-KR" altLang="en-US" b="1" dirty="0" smtClean="0">
                <a:solidFill>
                  <a:srgbClr val="C00000"/>
                </a:solidFill>
              </a:rPr>
              <a:t>저작권법 제</a:t>
            </a:r>
            <a:r>
              <a:rPr lang="en-US" altLang="ko-KR" b="1" dirty="0" smtClean="0">
                <a:solidFill>
                  <a:srgbClr val="C00000"/>
                </a:solidFill>
              </a:rPr>
              <a:t>142</a:t>
            </a:r>
            <a:r>
              <a:rPr lang="ko-KR" altLang="en-US" b="1" dirty="0" smtClean="0">
                <a:solidFill>
                  <a:srgbClr val="C00000"/>
                </a:solidFill>
              </a:rPr>
              <a:t>조 제</a:t>
            </a:r>
            <a:r>
              <a:rPr lang="en-US" altLang="ko-KR" b="1" dirty="0" smtClean="0">
                <a:solidFill>
                  <a:srgbClr val="C00000"/>
                </a:solidFill>
              </a:rPr>
              <a:t>1</a:t>
            </a:r>
            <a:r>
              <a:rPr lang="ko-KR" altLang="en-US" b="1" dirty="0" smtClean="0">
                <a:solidFill>
                  <a:srgbClr val="C00000"/>
                </a:solidFill>
              </a:rPr>
              <a:t>항</a:t>
            </a:r>
            <a:endParaRPr lang="en-US" altLang="ko-KR" b="1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smtClean="0"/>
              <a:t>제</a:t>
            </a:r>
            <a:r>
              <a:rPr lang="en-US" altLang="ko-KR" dirty="0" smtClean="0"/>
              <a:t>104</a:t>
            </a:r>
            <a:r>
              <a:rPr lang="ko-KR" altLang="en-US" dirty="0" smtClean="0"/>
              <a:t>조 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항에 따른 조치를 하지 아니하는 자에게는 </a:t>
            </a:r>
            <a:r>
              <a:rPr lang="en-US" altLang="ko-KR" dirty="0" smtClean="0"/>
              <a:t>3</a:t>
            </a:r>
            <a:r>
              <a:rPr lang="ko-KR" altLang="en-US" dirty="0" err="1" smtClean="0"/>
              <a:t>천만원</a:t>
            </a:r>
            <a:r>
              <a:rPr lang="ko-KR" altLang="en-US" dirty="0" smtClean="0"/>
              <a:t> 이하의 과태료를 부과한다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B027-E708-4937-B3A1-AA809D4A5BBB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4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일반</a:t>
            </a:r>
            <a:r>
              <a:rPr lang="en-US" altLang="ko-KR" dirty="0" smtClean="0"/>
              <a:t> OSP </a:t>
            </a:r>
            <a:r>
              <a:rPr lang="ko-KR" altLang="en-US" dirty="0" smtClean="0"/>
              <a:t>복제전송 중단요청서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357298"/>
            <a:ext cx="337631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403384"/>
            <a:ext cx="3357586" cy="460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특수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에 대한 기술조치 등 요청서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15954" y="1463206"/>
            <a:ext cx="3352846" cy="468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428736"/>
            <a:ext cx="3357586" cy="46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특수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의 기술적 조치 의무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저작권법 시행령 제</a:t>
            </a:r>
            <a:r>
              <a:rPr lang="en-US" altLang="ko-KR" b="1" dirty="0" smtClean="0"/>
              <a:t>46</a:t>
            </a:r>
            <a:r>
              <a:rPr lang="ko-KR" altLang="en-US" b="1" dirty="0" smtClean="0"/>
              <a:t>조 제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항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법 제</a:t>
            </a:r>
            <a:r>
              <a:rPr lang="en-US" altLang="ko-KR" dirty="0" smtClean="0"/>
              <a:t>104</a:t>
            </a:r>
            <a:r>
              <a:rPr lang="ko-KR" altLang="en-US" dirty="0" smtClean="0"/>
              <a:t>조 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항의 기술적인 조치란</a:t>
            </a:r>
            <a:r>
              <a:rPr lang="en-US" altLang="ko-KR" dirty="0" smtClean="0"/>
              <a:t>:</a:t>
            </a:r>
          </a:p>
          <a:p>
            <a:pPr marL="777240" lvl="1" indent="-457200">
              <a:buFont typeface="+mj-lt"/>
              <a:buAutoNum type="arabicPeriod"/>
            </a:pPr>
            <a:r>
              <a:rPr lang="ko-KR" altLang="en-US" dirty="0" smtClean="0"/>
              <a:t>저작물 등의 제호 등과 </a:t>
            </a:r>
            <a:r>
              <a:rPr lang="ko-KR" altLang="en-US" dirty="0"/>
              <a:t>특징을 비교하여 </a:t>
            </a:r>
            <a:r>
              <a:rPr lang="ko-KR" altLang="en-US" dirty="0" smtClean="0"/>
              <a:t>저작물 등을 </a:t>
            </a:r>
            <a:r>
              <a:rPr lang="ko-KR" altLang="en-US" dirty="0">
                <a:solidFill>
                  <a:srgbClr val="FF0000"/>
                </a:solidFill>
              </a:rPr>
              <a:t>인식</a:t>
            </a:r>
            <a:r>
              <a:rPr lang="ko-KR" altLang="en-US" dirty="0"/>
              <a:t>할 수 있는 기술적인 조치</a:t>
            </a:r>
          </a:p>
          <a:p>
            <a:pPr marL="777240" lvl="1" indent="-457200">
              <a:buFont typeface="+mj-lt"/>
              <a:buAutoNum type="arabicPeriod"/>
            </a:pPr>
            <a:r>
              <a:rPr lang="ko-KR" altLang="en-US" dirty="0" smtClean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호에 따라 인지한 </a:t>
            </a:r>
            <a:r>
              <a:rPr lang="ko-KR" altLang="en-US" dirty="0" smtClean="0"/>
              <a:t>저작물 등의 </a:t>
            </a:r>
            <a:r>
              <a:rPr lang="ko-KR" altLang="en-US" dirty="0"/>
              <a:t>불법적인 송신을 차단하기 위한 </a:t>
            </a:r>
            <a:r>
              <a:rPr lang="ko-KR" altLang="en-US" dirty="0">
                <a:solidFill>
                  <a:srgbClr val="FF0000"/>
                </a:solidFill>
              </a:rPr>
              <a:t>검색제한</a:t>
            </a:r>
            <a:r>
              <a:rPr lang="ko-KR" altLang="en-US" dirty="0"/>
              <a:t> 조치 및 </a:t>
            </a:r>
            <a:r>
              <a:rPr lang="ko-KR" altLang="en-US" dirty="0">
                <a:solidFill>
                  <a:srgbClr val="FF0000"/>
                </a:solidFill>
              </a:rPr>
              <a:t>송신제한</a:t>
            </a:r>
            <a:r>
              <a:rPr lang="ko-KR" altLang="en-US" dirty="0"/>
              <a:t> 조치</a:t>
            </a:r>
          </a:p>
          <a:p>
            <a:pPr marL="777240" lvl="1" indent="-457200">
              <a:buFont typeface="+mj-lt"/>
              <a:buAutoNum type="arabicPeriod"/>
            </a:pPr>
            <a:r>
              <a:rPr lang="ko-KR" altLang="en-US" dirty="0" smtClean="0"/>
              <a:t>해당 저작물 등의 </a:t>
            </a:r>
            <a:r>
              <a:rPr lang="ko-KR" altLang="en-US" dirty="0"/>
              <a:t>불법적인 전송자를 확인할 수 있는 경우에는 그 </a:t>
            </a:r>
            <a:r>
              <a:rPr lang="ko-KR" altLang="en-US" dirty="0" smtClean="0"/>
              <a:t>저작물 등의 </a:t>
            </a:r>
            <a:r>
              <a:rPr lang="ko-KR" altLang="en-US" dirty="0"/>
              <a:t>전송자에게 저작권침해금지 등을 요청하는 경고문구의 발송</a:t>
            </a:r>
          </a:p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0E00-2929-4536-865C-6FF299383958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5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5"/>
          <p:cNvSpPr txBox="1">
            <a:spLocks/>
          </p:cNvSpPr>
          <p:nvPr/>
        </p:nvSpPr>
        <p:spPr>
          <a:xfrm>
            <a:off x="688032" y="764704"/>
            <a:ext cx="7772400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 smtClean="0"/>
              <a:t>“</a:t>
            </a:r>
            <a:r>
              <a:rPr lang="ko-KR" altLang="en-US" b="1" dirty="0" smtClean="0">
                <a:solidFill>
                  <a:srgbClr val="FF0000"/>
                </a:solidFill>
              </a:rPr>
              <a:t>일반적</a:t>
            </a:r>
            <a:r>
              <a:rPr lang="en-US" altLang="ko-KR" dirty="0" smtClean="0"/>
              <a:t>”</a:t>
            </a:r>
            <a:r>
              <a:rPr lang="ko-KR" altLang="en-US" dirty="0" smtClean="0"/>
              <a:t> 감시 의무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일반적</a:t>
            </a:r>
            <a:r>
              <a:rPr lang="en-US" altLang="ko-KR" dirty="0" smtClean="0"/>
              <a:t>?</a:t>
            </a:r>
          </a:p>
          <a:p>
            <a:endParaRPr lang="en-US" altLang="ko-KR" dirty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ko-KR" altLang="en-US" dirty="0" smtClean="0"/>
              <a:t>법률상 또는 조리상 당연히 인정되는 의무</a:t>
            </a:r>
            <a:endParaRPr lang="en-US" altLang="ko-KR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endParaRPr lang="en-US" altLang="ko-KR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ko-KR" altLang="en-US" dirty="0" smtClean="0"/>
              <a:t>권리자의 통지</a:t>
            </a:r>
            <a:r>
              <a:rPr lang="en-US" altLang="ko-KR" dirty="0" smtClean="0">
                <a:latin typeface="Times New Roman"/>
                <a:cs typeface="Times New Roman"/>
              </a:rPr>
              <a:t>·</a:t>
            </a:r>
            <a:r>
              <a:rPr lang="ko-KR" altLang="en-US" dirty="0" smtClean="0"/>
              <a:t>요청이 없는 경우에도 발생하는 의무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9540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특수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의 기술적 조치 의무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63498379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6DEB-7B11-4541-A2A8-69E133B42172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40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특수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의 기술적 조치 의무</a:t>
            </a:r>
            <a:r>
              <a:rPr lang="en-US" altLang="ko-KR" dirty="0" smtClean="0"/>
              <a:t>(4)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저작권법 제</a:t>
            </a:r>
            <a:r>
              <a:rPr lang="en-US" altLang="ko-KR" dirty="0" smtClean="0"/>
              <a:t>104</a:t>
            </a:r>
            <a:r>
              <a:rPr lang="ko-KR" altLang="en-US" dirty="0" smtClean="0"/>
              <a:t>조의 기술적 조치 의무는</a:t>
            </a:r>
            <a:r>
              <a:rPr lang="en-US" altLang="ko-KR" dirty="0" smtClean="0"/>
              <a:t>,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514350" indent="-514350">
              <a:buFont typeface="+mj-lt"/>
              <a:buAutoNum type="arabicParenR"/>
            </a:pPr>
            <a:r>
              <a:rPr lang="ko-KR" altLang="en-US" dirty="0" smtClean="0"/>
              <a:t>저작권자의 요청만 있으면 침해 발생 불문하고 무조건 적용</a:t>
            </a:r>
            <a:r>
              <a:rPr lang="en-US" altLang="ko-KR" dirty="0" smtClean="0"/>
              <a:t>: </a:t>
            </a:r>
            <a:r>
              <a:rPr lang="ko-KR" altLang="en-US" dirty="0" smtClean="0"/>
              <a:t>사전적 예방 조치</a:t>
            </a:r>
            <a:r>
              <a:rPr lang="en-US" altLang="ko-KR" dirty="0" smtClean="0"/>
              <a:t>(</a:t>
            </a:r>
            <a:r>
              <a:rPr lang="en-US" altLang="ko-KR" i="1" dirty="0" smtClean="0"/>
              <a:t>ex ante</a:t>
            </a:r>
            <a:r>
              <a:rPr lang="en-US" altLang="ko-KR" dirty="0" smtClean="0"/>
              <a:t> prevention)</a:t>
            </a:r>
          </a:p>
          <a:p>
            <a:pPr marL="514350" indent="-514350">
              <a:buFont typeface="+mj-lt"/>
              <a:buAutoNum type="arabicParenR"/>
            </a:pPr>
            <a:r>
              <a:rPr lang="ko-KR" altLang="en-US" dirty="0" smtClean="0"/>
              <a:t>기간 제한이 없음</a:t>
            </a:r>
            <a:r>
              <a:rPr lang="en-US" altLang="ko-KR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ko-KR" altLang="en-US" dirty="0" smtClean="0"/>
              <a:t>대상에 제한이 없음</a:t>
            </a:r>
            <a:r>
              <a:rPr lang="en-US" altLang="ko-KR" dirty="0" smtClean="0"/>
              <a:t>(OSP</a:t>
            </a:r>
            <a:r>
              <a:rPr lang="ko-KR" altLang="en-US" dirty="0" smtClean="0"/>
              <a:t>의 모든 정보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모든 이용자 대상</a:t>
            </a:r>
            <a:r>
              <a:rPr lang="en-US" altLang="ko-KR" dirty="0" smtClean="0"/>
              <a:t>).</a:t>
            </a:r>
          </a:p>
          <a:p>
            <a:pPr marL="514350" indent="-514350">
              <a:buFont typeface="+mj-lt"/>
              <a:buAutoNum type="arabicParenR"/>
            </a:pPr>
            <a:r>
              <a:rPr lang="ko-KR" altLang="en-US" dirty="0" smtClean="0"/>
              <a:t>전적으로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가 비용 부담</a:t>
            </a:r>
            <a:r>
              <a:rPr lang="en-US" altLang="ko-KR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ko-KR" altLang="en-US" dirty="0" smtClean="0"/>
              <a:t>기술수준이 가장 낮은 </a:t>
            </a:r>
            <a:r>
              <a:rPr lang="ko-KR" altLang="en-US" dirty="0" err="1" smtClean="0"/>
              <a:t>검색어</a:t>
            </a:r>
            <a:r>
              <a:rPr lang="ko-KR" altLang="en-US" dirty="0" smtClean="0"/>
              <a:t> 기반 </a:t>
            </a:r>
            <a:r>
              <a:rPr lang="ko-KR" altLang="en-US" dirty="0" err="1" smtClean="0"/>
              <a:t>필터링부터</a:t>
            </a:r>
            <a:r>
              <a:rPr lang="ko-KR" altLang="en-US" dirty="0" smtClean="0"/>
              <a:t> 기술수준이 가장 높은 특징 기반 </a:t>
            </a:r>
            <a:r>
              <a:rPr lang="ko-KR" altLang="en-US" dirty="0" err="1" smtClean="0"/>
              <a:t>필터링까지</a:t>
            </a:r>
            <a:r>
              <a:rPr lang="ko-KR" altLang="en-US" dirty="0" smtClean="0"/>
              <a:t> 모두 적용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CC3C-81E1-466E-AA7D-78B67D6F33C1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9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저작권법 </a:t>
            </a:r>
            <a:r>
              <a:rPr lang="en-US" altLang="ko-KR" dirty="0" smtClean="0"/>
              <a:t>§104 </a:t>
            </a:r>
            <a:r>
              <a:rPr lang="ko-KR" altLang="en-US" dirty="0" smtClean="0"/>
              <a:t>및 시행령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142</a:t>
            </a:r>
            <a:r>
              <a:rPr lang="ko-KR" altLang="en-US" dirty="0" smtClean="0"/>
              <a:t>조 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항과 한</a:t>
            </a:r>
            <a:r>
              <a:rPr lang="en-US" altLang="ko-KR" dirty="0" smtClean="0"/>
              <a:t>EU §10.66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저촉 충돌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ko-KR" dirty="0" smtClean="0"/>
              <a:t>“</a:t>
            </a:r>
            <a:r>
              <a:rPr lang="ko-KR" altLang="en-US" dirty="0" smtClean="0"/>
              <a:t>일반적 감시 의무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와 관련하여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저작권법 제</a:t>
            </a:r>
            <a:r>
              <a:rPr lang="en-US" altLang="ko-KR" dirty="0" smtClean="0"/>
              <a:t>104</a:t>
            </a:r>
            <a:r>
              <a:rPr lang="ko-KR" altLang="en-US" dirty="0" smtClean="0"/>
              <a:t>조의 기술적 조치는 아무런 제한이 없기 때문에 그 자체로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일반적 감시 의무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에 해당함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권리주장자는</a:t>
            </a:r>
            <a:r>
              <a:rPr lang="ko-KR" altLang="en-US" dirty="0" smtClean="0"/>
              <a:t> 저작물의 제호 목록만 보내면 특수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는 무조건 차단해야 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현재는 심지어 보내준 저작물의 제호 목록과 다른 제호인 경우에도 차단해야 함</a:t>
            </a:r>
            <a:endParaRPr lang="en-US" altLang="ko-KR" dirty="0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7048-D50D-4C23-B3E1-645601C98F96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3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저작권법 </a:t>
            </a:r>
            <a:r>
              <a:rPr lang="en-US" altLang="ko-KR" dirty="0" smtClean="0"/>
              <a:t>§104 </a:t>
            </a:r>
            <a:r>
              <a:rPr lang="ko-KR" altLang="en-US" dirty="0" smtClean="0"/>
              <a:t>및 시행령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142</a:t>
            </a:r>
            <a:r>
              <a:rPr lang="ko-KR" altLang="en-US" dirty="0" smtClean="0"/>
              <a:t>조 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항과 한</a:t>
            </a:r>
            <a:r>
              <a:rPr lang="en-US" altLang="ko-KR" dirty="0" smtClean="0"/>
              <a:t>EU §10.66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저촉 충돌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유럽법원의 </a:t>
            </a:r>
            <a:r>
              <a:rPr lang="en-US" altLang="ko-KR" dirty="0" err="1" smtClean="0"/>
              <a:t>Netlog</a:t>
            </a:r>
            <a:r>
              <a:rPr lang="en-US" altLang="ko-KR" dirty="0" smtClean="0"/>
              <a:t> </a:t>
            </a:r>
            <a:r>
              <a:rPr lang="ko-KR" altLang="en-US" dirty="0" smtClean="0"/>
              <a:t>판결에서 제시한 위법한 감시에도 해당함</a:t>
            </a:r>
            <a:r>
              <a:rPr lang="en-US" altLang="ko-KR" dirty="0" smtClean="0"/>
              <a:t>(10</a:t>
            </a:r>
            <a:r>
              <a:rPr lang="ko-KR" altLang="en-US" dirty="0" smtClean="0"/>
              <a:t>쪽 참조</a:t>
            </a:r>
            <a:r>
              <a:rPr lang="en-US" altLang="ko-KR" dirty="0" smtClean="0"/>
              <a:t>).</a:t>
            </a:r>
          </a:p>
          <a:p>
            <a:r>
              <a:rPr lang="ko-KR" altLang="en-US" dirty="0" smtClean="0"/>
              <a:t>프랑스 법원이 </a:t>
            </a:r>
            <a:r>
              <a:rPr lang="ko-KR" altLang="en-US" dirty="0" err="1" smtClean="0"/>
              <a:t>위법하다고</a:t>
            </a:r>
            <a:r>
              <a:rPr lang="ko-KR" altLang="en-US" dirty="0" smtClean="0"/>
              <a:t> 본 통지</a:t>
            </a:r>
            <a:r>
              <a:rPr lang="en-US" altLang="ko-KR" dirty="0" smtClean="0"/>
              <a:t>-</a:t>
            </a:r>
            <a:r>
              <a:rPr lang="ko-KR" altLang="en-US" dirty="0" smtClean="0"/>
              <a:t>차단유지</a:t>
            </a:r>
            <a:r>
              <a:rPr lang="en-US" altLang="ko-KR" dirty="0" smtClean="0"/>
              <a:t>(notice-stay down)</a:t>
            </a:r>
            <a:r>
              <a:rPr lang="ko-KR" altLang="en-US" dirty="0" smtClean="0"/>
              <a:t>보다 더 가혹한 요청</a:t>
            </a:r>
            <a:r>
              <a:rPr lang="en-US" altLang="ko-KR" dirty="0" smtClean="0"/>
              <a:t>-</a:t>
            </a:r>
            <a:r>
              <a:rPr lang="ko-KR" altLang="en-US" dirty="0" smtClean="0"/>
              <a:t>차단의무</a:t>
            </a:r>
            <a:r>
              <a:rPr lang="en-US" altLang="ko-KR" dirty="0" smtClean="0"/>
              <a:t>(request-stay down) </a:t>
            </a:r>
            <a:r>
              <a:rPr lang="ko-KR" altLang="en-US" dirty="0" smtClean="0"/>
              <a:t>의무를 부과함</a:t>
            </a:r>
            <a:r>
              <a:rPr lang="en-US" altLang="ko-KR" dirty="0" smtClean="0"/>
              <a:t>[</a:t>
            </a:r>
            <a:r>
              <a:rPr lang="ko-KR" altLang="en-US" dirty="0" smtClean="0">
                <a:solidFill>
                  <a:srgbClr val="0070C0"/>
                </a:solidFill>
              </a:rPr>
              <a:t>요청</a:t>
            </a:r>
            <a:r>
              <a:rPr lang="en-US" altLang="ko-KR" dirty="0" smtClean="0">
                <a:solidFill>
                  <a:srgbClr val="0070C0"/>
                </a:solidFill>
              </a:rPr>
              <a:t>: </a:t>
            </a:r>
            <a:r>
              <a:rPr lang="ko-KR" altLang="en-US" dirty="0" smtClean="0">
                <a:solidFill>
                  <a:srgbClr val="0070C0"/>
                </a:solidFill>
              </a:rPr>
              <a:t>침해 발생 전 통지</a:t>
            </a:r>
            <a:r>
              <a:rPr lang="en-US" altLang="ko-KR" dirty="0" smtClean="0"/>
              <a:t>].</a:t>
            </a:r>
          </a:p>
          <a:p>
            <a:r>
              <a:rPr lang="ko-KR" altLang="en-US" dirty="0" smtClean="0"/>
              <a:t>독일 대법원의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기술적</a:t>
            </a:r>
            <a:r>
              <a:rPr lang="en-US" altLang="ko-KR" dirty="0" smtClean="0"/>
              <a:t>·</a:t>
            </a:r>
            <a:r>
              <a:rPr lang="ko-KR" altLang="en-US" dirty="0" smtClean="0"/>
              <a:t>경제적 합리성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을 묻지 않는 포괄적 필터링</a:t>
            </a:r>
            <a:r>
              <a:rPr lang="en-US" altLang="ko-KR" dirty="0" smtClean="0"/>
              <a:t> + </a:t>
            </a:r>
            <a:r>
              <a:rPr lang="ko-KR" altLang="en-US" dirty="0" smtClean="0"/>
              <a:t>침해 발생 사실의 통지가 없어도 의무 발생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저작권법 </a:t>
            </a:r>
            <a:r>
              <a:rPr lang="en-US" altLang="ko-KR" dirty="0" smtClean="0"/>
              <a:t>§104 </a:t>
            </a:r>
            <a:r>
              <a:rPr lang="ko-KR" altLang="en-US" dirty="0" smtClean="0"/>
              <a:t>및 시행령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142</a:t>
            </a:r>
            <a:r>
              <a:rPr lang="ko-KR" altLang="en-US" dirty="0" smtClean="0"/>
              <a:t>조 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항과 한</a:t>
            </a:r>
            <a:r>
              <a:rPr lang="en-US" altLang="ko-KR" dirty="0" smtClean="0"/>
              <a:t>EU §10.66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저촉 충돌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CC9C-3F32-4D94-A048-D0BED7A54474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ko-KR" dirty="0" smtClean="0"/>
              <a:t>“</a:t>
            </a:r>
            <a:r>
              <a:rPr lang="ko-KR" altLang="en-US" dirty="0" smtClean="0"/>
              <a:t>일반적 조사 의무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관련하여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저작권법 제</a:t>
            </a:r>
            <a:r>
              <a:rPr lang="en-US" altLang="ko-KR" dirty="0" smtClean="0"/>
              <a:t>104</a:t>
            </a:r>
            <a:r>
              <a:rPr lang="ko-KR" altLang="en-US" dirty="0" smtClean="0"/>
              <a:t>조는 침해의 발생과는 무관한 예방 조치임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따라서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는 불법적인 활동을 나타내는 사실이나 정황을 적극적으로 찾아야 함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이는 한</a:t>
            </a:r>
            <a:r>
              <a:rPr lang="en-US" altLang="ko-KR" dirty="0" smtClean="0"/>
              <a:t>-EU</a:t>
            </a:r>
            <a:r>
              <a:rPr lang="en-US" altLang="ko-KR" dirty="0"/>
              <a:t> </a:t>
            </a:r>
            <a:r>
              <a:rPr lang="en-US" altLang="ko-KR" dirty="0" smtClean="0"/>
              <a:t>§10.66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금지하는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일반적 조사 의무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임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저작권법 제</a:t>
            </a:r>
            <a:r>
              <a:rPr lang="en-US" altLang="ko-KR" dirty="0" smtClean="0"/>
              <a:t>142</a:t>
            </a:r>
            <a:r>
              <a:rPr lang="ko-KR" altLang="en-US" dirty="0" smtClean="0"/>
              <a:t>조는 기술적 가능성을 묻지 않고 조치를 취하지 않으면 과태료를 부과함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역시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에게 일반적 조사 의무를 부과하는 결과를 초래함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2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개선 방안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2013-08-27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과태료 처분 취소 소송</a:t>
            </a:r>
            <a:endParaRPr lang="en-US" altLang="ko-KR" dirty="0" smtClean="0"/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en-US" altLang="ko-KR" dirty="0" smtClean="0"/>
              <a:t>5</a:t>
            </a:r>
            <a:r>
              <a:rPr lang="ko-KR" altLang="en-US" dirty="0" smtClean="0"/>
              <a:t>개 이상 사건에서 과태료 처분 취소</a:t>
            </a:r>
            <a:endParaRPr lang="en-US" altLang="ko-KR" dirty="0" smtClean="0"/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ko-KR" altLang="en-US" dirty="0" smtClean="0"/>
              <a:t>취소 사유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미차단율</a:t>
            </a:r>
            <a:r>
              <a:rPr lang="ko-KR" altLang="en-US" dirty="0" smtClean="0"/>
              <a:t> 산정을 위한 표본 추출이 부적절함</a:t>
            </a:r>
            <a:endParaRPr lang="en-US" altLang="ko-KR" dirty="0" smtClean="0"/>
          </a:p>
          <a:p>
            <a:r>
              <a:rPr lang="ko-KR" altLang="en-US" dirty="0" smtClean="0"/>
              <a:t>저작권법 개정안</a:t>
            </a:r>
            <a:endParaRPr lang="en-US" altLang="ko-KR" dirty="0" smtClean="0"/>
          </a:p>
          <a:p>
            <a:pPr marL="320040" lvl="1" indent="0" fontAlgn="base">
              <a:buNone/>
            </a:pPr>
            <a:r>
              <a:rPr lang="ko-KR" altLang="en-US" dirty="0" smtClean="0"/>
              <a:t>제</a:t>
            </a:r>
            <a:r>
              <a:rPr lang="en-US" altLang="ko-KR" dirty="0" smtClean="0"/>
              <a:t>102</a:t>
            </a:r>
            <a:r>
              <a:rPr lang="ko-KR" altLang="en-US" dirty="0" smtClean="0"/>
              <a:t>조 ④ </a:t>
            </a:r>
            <a:r>
              <a:rPr lang="ko-KR" altLang="en-US" dirty="0"/>
              <a:t>온라인서비스제공자는 제</a:t>
            </a:r>
            <a:r>
              <a:rPr lang="en-US" altLang="ko-KR" dirty="0"/>
              <a:t>1</a:t>
            </a:r>
            <a:r>
              <a:rPr lang="ko-KR" altLang="en-US" dirty="0"/>
              <a:t>항에 따른 행위에 대하여 포괄적으로 다음 각 호의 의무를 지지 아니한다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320040" lvl="1" indent="0" fontAlgn="base">
              <a:buNone/>
            </a:pPr>
            <a:r>
              <a:rPr lang="en-US" altLang="ko-KR" dirty="0"/>
              <a:t>1. </a:t>
            </a:r>
            <a:r>
              <a:rPr lang="ko-KR" altLang="en-US" dirty="0"/>
              <a:t>온라인서비스제공자가 송신하거나 저장하는 저작물 등을 감시할 의무</a:t>
            </a:r>
          </a:p>
          <a:p>
            <a:pPr marL="320040" lvl="1" indent="0" fontAlgn="base">
              <a:buNone/>
            </a:pPr>
            <a:r>
              <a:rPr lang="en-US" altLang="ko-KR" dirty="0"/>
              <a:t>2. </a:t>
            </a:r>
            <a:r>
              <a:rPr lang="ko-KR" altLang="en-US" dirty="0"/>
              <a:t>온라인서비스제공자가 불법적인 활동을 나타내는 사실이나 정황을 적극적으로 찾도록 하는 </a:t>
            </a:r>
            <a:r>
              <a:rPr lang="ko-KR" altLang="en-US" dirty="0" smtClean="0"/>
              <a:t>의무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396066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정보통신망법</a:t>
            </a:r>
            <a:r>
              <a:rPr lang="ko-KR" altLang="en-US" dirty="0" smtClean="0"/>
              <a:t> 개정안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2013-08-27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o-KR" altLang="en-US" dirty="0"/>
              <a:t>제</a:t>
            </a:r>
            <a:r>
              <a:rPr lang="en-US" altLang="ko-KR" b="1" dirty="0"/>
              <a:t>44</a:t>
            </a:r>
            <a:r>
              <a:rPr lang="ko-KR" altLang="en-US" dirty="0"/>
              <a:t>조의</a:t>
            </a:r>
            <a:r>
              <a:rPr lang="en-US" altLang="ko-KR" b="1" dirty="0"/>
              <a:t>7 </a:t>
            </a:r>
            <a:r>
              <a:rPr lang="ko-KR" altLang="en-US" dirty="0"/>
              <a:t>제</a:t>
            </a:r>
            <a:r>
              <a:rPr lang="en-US" altLang="ko-KR" b="1" dirty="0"/>
              <a:t>5</a:t>
            </a:r>
            <a:r>
              <a:rPr lang="ko-KR" altLang="en-US" dirty="0"/>
              <a:t>항</a:t>
            </a:r>
            <a:r>
              <a:rPr lang="en-US" altLang="ko-KR" b="1" dirty="0"/>
              <a:t>(</a:t>
            </a:r>
            <a:r>
              <a:rPr lang="ko-KR" altLang="en-US" dirty="0"/>
              <a:t>신설</a:t>
            </a:r>
            <a:r>
              <a:rPr lang="en-US" altLang="ko-KR" b="1" dirty="0"/>
              <a:t>)</a:t>
            </a:r>
          </a:p>
          <a:p>
            <a:pPr marL="0" indent="0">
              <a:buNone/>
            </a:pPr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항에 따른 금지 의무</a:t>
            </a:r>
            <a:r>
              <a:rPr lang="en-US" altLang="ko-KR" dirty="0"/>
              <a:t>, </a:t>
            </a:r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호 및 제</a:t>
            </a:r>
            <a:r>
              <a:rPr lang="en-US" altLang="ko-KR" dirty="0"/>
              <a:t>3</a:t>
            </a:r>
            <a:r>
              <a:rPr lang="ko-KR" altLang="en-US" dirty="0"/>
              <a:t>호에 따른 방송통신위원회의 명령</a:t>
            </a:r>
            <a:r>
              <a:rPr lang="en-US" altLang="ko-KR" dirty="0"/>
              <a:t>, </a:t>
            </a:r>
            <a:r>
              <a:rPr lang="ko-KR" altLang="en-US" dirty="0"/>
              <a:t>「</a:t>
            </a:r>
            <a:r>
              <a:rPr lang="ko-KR" altLang="en-US" dirty="0" smtClean="0"/>
              <a:t>방송통신위원회의 </a:t>
            </a:r>
            <a:r>
              <a:rPr lang="ko-KR" altLang="en-US" dirty="0"/>
              <a:t>설치 및 운영에 관한 법률」제</a:t>
            </a:r>
            <a:r>
              <a:rPr lang="en-US" altLang="ko-KR" dirty="0"/>
              <a:t>21</a:t>
            </a:r>
            <a:r>
              <a:rPr lang="ko-KR" altLang="en-US" dirty="0"/>
              <a:t>조제</a:t>
            </a:r>
            <a:r>
              <a:rPr lang="en-US" altLang="ko-KR" dirty="0"/>
              <a:t>4</a:t>
            </a:r>
            <a:r>
              <a:rPr lang="ko-KR" altLang="en-US" dirty="0"/>
              <a:t>호에 따른 </a:t>
            </a:r>
            <a:r>
              <a:rPr lang="ko-KR" altLang="en-US" dirty="0" smtClean="0"/>
              <a:t>방송통신심의위원회의 시정 </a:t>
            </a:r>
            <a:r>
              <a:rPr lang="ko-KR" altLang="en-US" dirty="0"/>
              <a:t>요구는 지적재산권</a:t>
            </a:r>
            <a:r>
              <a:rPr lang="en-US" altLang="ko-KR" dirty="0"/>
              <a:t>(</a:t>
            </a:r>
            <a:r>
              <a:rPr lang="ko-KR" altLang="en-US" dirty="0"/>
              <a:t>컴퓨터 프로그램 및 데이터베이스 저작권을 포함한 </a:t>
            </a:r>
            <a:r>
              <a:rPr lang="ko-KR" altLang="en-US" dirty="0" smtClean="0"/>
              <a:t>저작권과 </a:t>
            </a:r>
            <a:r>
              <a:rPr lang="ko-KR" altLang="en-US" dirty="0"/>
              <a:t>저작인접권</a:t>
            </a:r>
            <a:r>
              <a:rPr lang="en-US" altLang="ko-KR" dirty="0"/>
              <a:t>, </a:t>
            </a:r>
            <a:r>
              <a:rPr lang="ko-KR" altLang="en-US" dirty="0"/>
              <a:t>특허와 관련된 권리</a:t>
            </a:r>
            <a:r>
              <a:rPr lang="en-US" altLang="ko-KR" dirty="0"/>
              <a:t>, </a:t>
            </a:r>
            <a:r>
              <a:rPr lang="ko-KR" altLang="en-US" dirty="0"/>
              <a:t>상표</a:t>
            </a:r>
            <a:r>
              <a:rPr lang="en-US" altLang="ko-KR" dirty="0"/>
              <a:t>, </a:t>
            </a:r>
            <a:r>
              <a:rPr lang="ko-KR" altLang="en-US" dirty="0" err="1"/>
              <a:t>서비스표</a:t>
            </a:r>
            <a:r>
              <a:rPr lang="en-US" altLang="ko-KR" dirty="0"/>
              <a:t>, </a:t>
            </a:r>
            <a:r>
              <a:rPr lang="ko-KR" altLang="en-US" dirty="0"/>
              <a:t>디자인</a:t>
            </a:r>
            <a:r>
              <a:rPr lang="en-US" altLang="ko-KR" dirty="0"/>
              <a:t>, </a:t>
            </a:r>
            <a:r>
              <a:rPr lang="ko-KR" altLang="en-US" dirty="0"/>
              <a:t>집적회로 배치설계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지리적 </a:t>
            </a:r>
            <a:r>
              <a:rPr lang="ko-KR" altLang="en-US" dirty="0"/>
              <a:t>표시</a:t>
            </a:r>
            <a:r>
              <a:rPr lang="en-US" altLang="ko-KR" dirty="0"/>
              <a:t>, </a:t>
            </a:r>
            <a:r>
              <a:rPr lang="ko-KR" altLang="en-US" dirty="0"/>
              <a:t>식물품종</a:t>
            </a:r>
            <a:r>
              <a:rPr lang="en-US" altLang="ko-KR" dirty="0"/>
              <a:t>, </a:t>
            </a:r>
            <a:r>
              <a:rPr lang="ko-KR" altLang="en-US" dirty="0"/>
              <a:t>그리고 미공개정보의 보호를 말한다</a:t>
            </a:r>
            <a:r>
              <a:rPr lang="en-US" altLang="ko-KR" dirty="0"/>
              <a:t>) </a:t>
            </a:r>
            <a:r>
              <a:rPr lang="ko-KR" altLang="en-US" dirty="0"/>
              <a:t>침해 정보와 </a:t>
            </a:r>
            <a:r>
              <a:rPr lang="ko-KR" altLang="en-US" dirty="0" smtClean="0"/>
              <a:t>관련하여 </a:t>
            </a:r>
            <a:r>
              <a:rPr lang="ko-KR" altLang="en-US" dirty="0"/>
              <a:t>정보통신서비스 제공자에게 다음 각호의 의무를 부과할 수 없다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1. </a:t>
            </a:r>
            <a:r>
              <a:rPr lang="ko-KR" altLang="en-US" dirty="0"/>
              <a:t>정보통신서비스 제공자가 송신하거나 저장하는 정보를 감시할 일반적 의무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2. </a:t>
            </a:r>
            <a:r>
              <a:rPr lang="ko-KR" altLang="en-US" dirty="0"/>
              <a:t>정보통신서비스 제공자가 불법적 활동을 나타내는 사실이나 정황을 </a:t>
            </a:r>
            <a:r>
              <a:rPr lang="ko-KR" altLang="en-US" dirty="0" smtClean="0"/>
              <a:t>적극적으로 찾도록 </a:t>
            </a:r>
            <a:r>
              <a:rPr lang="ko-KR" altLang="en-US" dirty="0"/>
              <a:t>하는 일반적 의무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9215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26E2-6531-40A5-9CDF-9AABA37C3A16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1187624" y="2276872"/>
            <a:ext cx="6966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000" b="1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저작권 침해로 인한 피해 규모 </a:t>
            </a:r>
            <a:r>
              <a:rPr lang="en-US" altLang="ko-KR" sz="4000" b="1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:</a:t>
            </a:r>
          </a:p>
          <a:p>
            <a:pPr algn="ctr"/>
            <a:endParaRPr lang="en-US" altLang="ko-KR" sz="4000" b="1" dirty="0" smtClean="0">
              <a:latin typeface="Times New Roman" pitchFamily="18" charset="0"/>
              <a:ea typeface="휴먼명조" pitchFamily="2" charset="-127"/>
              <a:cs typeface="Times New Roman" pitchFamily="18" charset="0"/>
            </a:endParaRPr>
          </a:p>
          <a:p>
            <a:pPr algn="ctr"/>
            <a:r>
              <a:rPr lang="ko-KR" altLang="en-US" sz="4000" b="1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신뢰할 수 있나</a:t>
            </a:r>
            <a:r>
              <a:rPr lang="en-US" altLang="ko-KR" sz="4000" b="1" dirty="0" smtClean="0">
                <a:latin typeface="Times New Roman" pitchFamily="18" charset="0"/>
                <a:ea typeface="휴먼명조" pitchFamily="2" charset="-127"/>
                <a:cs typeface="Times New Roman" pitchFamily="18" charset="0"/>
              </a:rPr>
              <a:t>?</a:t>
            </a:r>
            <a:endParaRPr lang="en-GB" sz="3200" b="1" dirty="0">
              <a:latin typeface="Times New Roman" pitchFamily="18" charset="0"/>
              <a:ea typeface="휴먼명조" pitchFamily="2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2440" cy="11430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저작권 침해로 인한 피해 규모 산정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0304-E3DE-40AD-B7E6-76EE7C601200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28</a:t>
            </a:fld>
            <a:endParaRPr lang="ko-KR" altLang="en-US"/>
          </a:p>
        </p:txBody>
      </p:sp>
      <p:pic>
        <p:nvPicPr>
          <p:cNvPr id="1029" name="Picture 5" descr="한국저작권단체연합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88840"/>
            <a:ext cx="3981619" cy="576064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84867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96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D293-8DC8-4AB4-8121-132009D9FD4F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29</a:t>
            </a:fld>
            <a:endParaRPr lang="ko-KR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6150962" cy="566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한국저작권단체연합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4664"/>
            <a:ext cx="2209610" cy="432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04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</a:t>
            </a:r>
            <a:r>
              <a:rPr lang="en-US" altLang="ko-KR" dirty="0" smtClean="0"/>
              <a:t>-EU FTA §10.66:1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가지 의무를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에게 부과하는 것을 금지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 marL="514350" indent="-514350">
              <a:buFont typeface="+mj-lt"/>
              <a:buAutoNum type="arabicParenR"/>
            </a:pPr>
            <a:r>
              <a:rPr lang="ko-KR" altLang="en-US" b="1" dirty="0" smtClean="0">
                <a:solidFill>
                  <a:srgbClr val="0070C0"/>
                </a:solidFill>
              </a:rPr>
              <a:t>일반적 감시 의무</a:t>
            </a:r>
            <a:r>
              <a:rPr lang="en-US" altLang="ko-KR" b="1" dirty="0" smtClean="0">
                <a:solidFill>
                  <a:srgbClr val="0070C0"/>
                </a:solidFill>
              </a:rPr>
              <a:t>(general monitoring obligation)</a:t>
            </a:r>
            <a:r>
              <a:rPr lang="en-US" altLang="ko-KR" dirty="0" smtClean="0"/>
              <a:t>: </a:t>
            </a:r>
            <a:r>
              <a:rPr lang="ko-KR" altLang="en-US" dirty="0" smtClean="0"/>
              <a:t>서비스 제공자가 송신하거나 저장하는 정보를 감시할 일반적 </a:t>
            </a:r>
            <a:r>
              <a:rPr lang="ko-KR" altLang="en-US" dirty="0" smtClean="0"/>
              <a:t>의무 </a:t>
            </a:r>
            <a:r>
              <a:rPr lang="en-US" altLang="ko-KR" dirty="0" smtClean="0"/>
              <a:t>(</a:t>
            </a:r>
            <a:r>
              <a:rPr lang="en-US" altLang="ko-KR" dirty="0" smtClean="0"/>
              <a:t>a general obligation … to monitor the information which they [online service providers] transmit or store)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pPr marL="514350" indent="-514350">
              <a:buFont typeface="+mj-lt"/>
              <a:buAutoNum type="arabicParenR"/>
            </a:pPr>
            <a:endParaRPr lang="en-US" altLang="ko-KR" dirty="0" smtClean="0"/>
          </a:p>
          <a:p>
            <a:pPr marL="514350" indent="-514350">
              <a:buFont typeface="+mj-lt"/>
              <a:buAutoNum type="arabicParenR"/>
            </a:pPr>
            <a:r>
              <a:rPr lang="ko-KR" altLang="en-US" b="1" dirty="0" smtClean="0">
                <a:solidFill>
                  <a:srgbClr val="0070C0"/>
                </a:solidFill>
              </a:rPr>
              <a:t>일반적 조사 의무</a:t>
            </a:r>
            <a:r>
              <a:rPr lang="en-US" altLang="ko-KR" b="1" dirty="0" smtClean="0">
                <a:solidFill>
                  <a:srgbClr val="0070C0"/>
                </a:solidFill>
              </a:rPr>
              <a:t>(general seeking obligation)</a:t>
            </a:r>
            <a:r>
              <a:rPr lang="en-US" altLang="ko-KR" dirty="0" smtClean="0"/>
              <a:t>: </a:t>
            </a:r>
            <a:r>
              <a:rPr lang="ko-KR" altLang="en-US" dirty="0" smtClean="0"/>
              <a:t>불법적 활동을 나타내는 사실이나 정황을 적극적으로 찾도록 하는 일반적 </a:t>
            </a:r>
            <a:r>
              <a:rPr lang="ko-KR" altLang="en-US" dirty="0" smtClean="0"/>
              <a:t>의무 </a:t>
            </a:r>
            <a:r>
              <a:rPr lang="en-US" altLang="ko-KR" dirty="0" smtClean="0"/>
              <a:t>(a general obligation to actively seek facts or circumstances indicating illegal activity).</a:t>
            </a: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9148-546D-47C2-88C8-400E23CA7C89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43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359B-A0AA-4CE2-8E01-C04921D4F80A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30</a:t>
            </a:fld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81128"/>
            <a:ext cx="8229600" cy="196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차트 4"/>
          <p:cNvGraphicFramePr/>
          <p:nvPr>
            <p:extLst>
              <p:ext uri="{D42A27DB-BD31-4B8C-83A1-F6EECF244321}">
                <p14:modId xmlns:p14="http://schemas.microsoft.com/office/powerpoint/2010/main" val="2383215009"/>
              </p:ext>
            </p:extLst>
          </p:nvPr>
        </p:nvGraphicFramePr>
        <p:xfrm>
          <a:off x="755576" y="529357"/>
          <a:ext cx="8013576" cy="4051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5817-0B9A-45F1-A173-80BA0A39526B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1745" name="_x183448448" descr="EMB00001530740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6742023" cy="1728192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1747" name="_x183448448" descr="EMB0000153074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1" y="1916832"/>
            <a:ext cx="6756463" cy="4464496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1403648" y="2924944"/>
            <a:ext cx="453650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03648" y="5157192"/>
            <a:ext cx="475252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3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합법저작물 침해 규모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fontAlgn="base"/>
            <a:r>
              <a:rPr lang="ko-KR" altLang="en-US" sz="4800" b="1" dirty="0" err="1" smtClean="0"/>
              <a:t>전환율</a:t>
            </a:r>
            <a:r>
              <a:rPr lang="en-US" altLang="ko-KR" sz="4800" dirty="0" smtClean="0"/>
              <a:t>: </a:t>
            </a:r>
            <a:r>
              <a:rPr lang="ko-KR" altLang="en-US" sz="4800" dirty="0" smtClean="0"/>
              <a:t>불법복제물 이용 </a:t>
            </a:r>
            <a:r>
              <a:rPr lang="en-US" altLang="ko-KR" sz="4800" dirty="0" smtClean="0">
                <a:sym typeface="Wingdings" pitchFamily="2" charset="2"/>
              </a:rPr>
              <a:t> </a:t>
            </a:r>
            <a:r>
              <a:rPr lang="ko-KR" altLang="en-US" sz="4800" dirty="0" smtClean="0">
                <a:sym typeface="Wingdings" pitchFamily="2" charset="2"/>
              </a:rPr>
              <a:t>합법저작물 이용</a:t>
            </a:r>
            <a:r>
              <a:rPr lang="en-US" altLang="ko-KR" sz="4800" dirty="0" smtClean="0">
                <a:sym typeface="Wingdings" pitchFamily="2" charset="2"/>
              </a:rPr>
              <a:t/>
            </a:r>
            <a:br>
              <a:rPr lang="en-US" altLang="ko-KR" sz="4800" dirty="0" smtClean="0">
                <a:sym typeface="Wingdings" pitchFamily="2" charset="2"/>
              </a:rPr>
            </a:br>
            <a:endParaRPr lang="en-US" altLang="ko-KR" sz="4800" dirty="0" smtClean="0">
              <a:sym typeface="Wingdings" pitchFamily="2" charset="2"/>
            </a:endParaRPr>
          </a:p>
          <a:p>
            <a:pPr fontAlgn="base"/>
            <a:r>
              <a:rPr lang="ko-KR" altLang="en-US" sz="4800" dirty="0" smtClean="0"/>
              <a:t>전국 </a:t>
            </a:r>
            <a:r>
              <a:rPr lang="en-US" altLang="ko-KR" sz="4800" dirty="0" smtClean="0"/>
              <a:t>16</a:t>
            </a:r>
            <a:r>
              <a:rPr lang="ko-KR" altLang="en-US" sz="4800" dirty="0" smtClean="0"/>
              <a:t>개 시도의 만</a:t>
            </a:r>
            <a:r>
              <a:rPr lang="en-US" altLang="ko-KR" sz="4800" dirty="0" smtClean="0"/>
              <a:t>13~69</a:t>
            </a:r>
            <a:r>
              <a:rPr lang="ko-KR" altLang="en-US" sz="4800" dirty="0" smtClean="0"/>
              <a:t>세 </a:t>
            </a:r>
            <a:r>
              <a:rPr lang="en-US" altLang="ko-KR" sz="4800" dirty="0" smtClean="0"/>
              <a:t>6,800</a:t>
            </a:r>
            <a:r>
              <a:rPr lang="ko-KR" altLang="en-US" sz="4800" dirty="0" smtClean="0"/>
              <a:t>명 대상 설문 조사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800" dirty="0" smtClean="0"/>
          </a:p>
          <a:p>
            <a:pPr fontAlgn="base"/>
            <a:r>
              <a:rPr lang="ko-KR" altLang="en-US" sz="4800" dirty="0" smtClean="0"/>
              <a:t>구체적인 설문내용은 비공개 </a:t>
            </a:r>
            <a:r>
              <a:rPr lang="en-US" altLang="ko-KR" sz="4800" dirty="0" smtClean="0"/>
              <a:t>: “</a:t>
            </a:r>
            <a:r>
              <a:rPr lang="ko-KR" altLang="en-US" sz="4800" dirty="0" smtClean="0"/>
              <a:t>불법복제물 사용경험이 있는가</a:t>
            </a:r>
            <a:r>
              <a:rPr lang="en-US" altLang="ko-KR" sz="4800" dirty="0" smtClean="0"/>
              <a:t>? </a:t>
            </a:r>
            <a:r>
              <a:rPr lang="ko-KR" altLang="en-US" sz="4800" dirty="0" smtClean="0"/>
              <a:t>정품으로 구입할 의사가 있었으나 불법복제물의 이용으로 구입하지 않게 된 것은 얼마나 됩니까</a:t>
            </a:r>
            <a:r>
              <a:rPr lang="en-US" altLang="ko-KR" sz="4800" dirty="0" smtClean="0"/>
              <a:t>?</a:t>
            </a:r>
            <a:r>
              <a:rPr lang="ko-KR" altLang="en-US" sz="4800" dirty="0" smtClean="0"/>
              <a:t>”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en-US" altLang="ko-KR" sz="4800" dirty="0" smtClean="0"/>
          </a:p>
          <a:p>
            <a:pPr fontAlgn="base"/>
            <a:r>
              <a:rPr lang="ko-KR" altLang="en-US" sz="4800" dirty="0" err="1" smtClean="0"/>
              <a:t>전환율</a:t>
            </a:r>
            <a:endParaRPr lang="en-US" altLang="ko-KR" sz="4800" dirty="0" smtClean="0"/>
          </a:p>
          <a:p>
            <a:pPr lvl="1" fontAlgn="base"/>
            <a:r>
              <a:rPr lang="ko-KR" altLang="en-US" sz="4200" dirty="0" smtClean="0"/>
              <a:t>음악 </a:t>
            </a:r>
            <a:r>
              <a:rPr lang="en-US" altLang="ko-KR" sz="4200" dirty="0" smtClean="0"/>
              <a:t>69.7%</a:t>
            </a:r>
          </a:p>
          <a:p>
            <a:pPr lvl="1" fontAlgn="base"/>
            <a:r>
              <a:rPr lang="ko-KR" altLang="en-US" sz="4200" dirty="0" smtClean="0"/>
              <a:t>영화 </a:t>
            </a:r>
            <a:r>
              <a:rPr lang="en-US" altLang="ko-KR" sz="4200" dirty="0" smtClean="0"/>
              <a:t>43.6%</a:t>
            </a:r>
          </a:p>
          <a:p>
            <a:pPr lvl="1" fontAlgn="base"/>
            <a:r>
              <a:rPr lang="ko-KR" altLang="en-US" sz="4200" dirty="0" smtClean="0"/>
              <a:t>방송 </a:t>
            </a:r>
            <a:r>
              <a:rPr lang="en-US" altLang="ko-KR" sz="4200" dirty="0" smtClean="0"/>
              <a:t>23.4%</a:t>
            </a:r>
          </a:p>
          <a:p>
            <a:pPr lvl="1" fontAlgn="base"/>
            <a:r>
              <a:rPr lang="ko-KR" altLang="en-US" sz="4200" dirty="0" smtClean="0"/>
              <a:t>출판 </a:t>
            </a:r>
            <a:r>
              <a:rPr lang="en-US" altLang="ko-KR" sz="4200" dirty="0" smtClean="0"/>
              <a:t>34.7%</a:t>
            </a:r>
          </a:p>
          <a:p>
            <a:pPr lvl="1" fontAlgn="base"/>
            <a:r>
              <a:rPr lang="ko-KR" altLang="en-US" sz="4200" dirty="0" smtClean="0"/>
              <a:t>게임 </a:t>
            </a:r>
            <a:r>
              <a:rPr lang="en-US" altLang="ko-KR" sz="4200" dirty="0" smtClean="0"/>
              <a:t>48.2%</a:t>
            </a:r>
          </a:p>
          <a:p>
            <a:pPr lvl="1" fontAlgn="base"/>
            <a:r>
              <a:rPr lang="ko-KR" altLang="en-US" sz="4200" dirty="0" smtClean="0"/>
              <a:t>전체 평균 </a:t>
            </a:r>
            <a:r>
              <a:rPr lang="en-US" altLang="ko-KR" sz="4200" dirty="0" smtClean="0"/>
              <a:t>55.6%.</a:t>
            </a:r>
            <a:endParaRPr lang="en-GB" sz="4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7FFF-DDDE-42FA-A1F1-3BBE922EEA6F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9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D55C-F0CA-4832-8986-91F80643C558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33</a:t>
            </a:fld>
            <a:endParaRPr lang="ko-KR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516713" cy="683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24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EDFE-C925-4EFD-9C4A-9FDABEBB5AE9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34</a:t>
            </a:fld>
            <a:endParaRPr lang="ko-KR" alt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25" y="833438"/>
            <a:ext cx="53911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144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BSA v. SPC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BSA Global Software Piracy Study 2011</a:t>
            </a:r>
            <a:endParaRPr lang="en-US" dirty="0" smtClean="0"/>
          </a:p>
          <a:p>
            <a:pPr lvl="1"/>
            <a:r>
              <a:rPr lang="en-US" altLang="ko-KR" dirty="0" smtClean="0"/>
              <a:t>2011</a:t>
            </a:r>
            <a:r>
              <a:rPr lang="ko-KR" altLang="en-US" dirty="0" smtClean="0"/>
              <a:t>년 불법복제 손실액이 전년 대비 약 </a:t>
            </a:r>
            <a:r>
              <a:rPr lang="en-US" altLang="ko-KR" dirty="0" smtClean="0"/>
              <a:t>420</a:t>
            </a:r>
            <a:r>
              <a:rPr lang="ko-KR" altLang="en-US" dirty="0" smtClean="0"/>
              <a:t>억 원 증가한 약 </a:t>
            </a:r>
            <a:r>
              <a:rPr lang="en-US" altLang="ko-KR" dirty="0" smtClean="0"/>
              <a:t>8</a:t>
            </a:r>
            <a:r>
              <a:rPr lang="ko-KR" altLang="en-US" dirty="0" smtClean="0"/>
              <a:t>천 </a:t>
            </a:r>
            <a:r>
              <a:rPr lang="en-US" altLang="ko-KR" dirty="0" smtClean="0"/>
              <a:t>9</a:t>
            </a:r>
            <a:r>
              <a:rPr lang="ko-KR" altLang="en-US" dirty="0" smtClean="0"/>
              <a:t>백억 원으로 증가</a:t>
            </a:r>
            <a:r>
              <a:rPr lang="en-US" altLang="ko-KR" dirty="0" smtClean="0"/>
              <a:t>(</a:t>
            </a:r>
            <a:r>
              <a:rPr lang="ko-KR" altLang="en-US" dirty="0" smtClean="0"/>
              <a:t>역대 최대규모</a:t>
            </a:r>
            <a:r>
              <a:rPr lang="en-US" altLang="ko-KR" dirty="0" smtClean="0"/>
              <a:t>) </a:t>
            </a:r>
            <a:r>
              <a:rPr lang="en-US" altLang="ko-KR" dirty="0" smtClean="0">
                <a:sym typeface="Wingdings" pitchFamily="2" charset="2"/>
              </a:rPr>
              <a:t></a:t>
            </a:r>
            <a:r>
              <a:rPr lang="ko-KR" altLang="en-US" dirty="0" smtClean="0"/>
              <a:t>국내 경제 규모의 확대와 </a:t>
            </a:r>
            <a:r>
              <a:rPr lang="ko-KR" altLang="en-US" dirty="0" smtClean="0">
                <a:solidFill>
                  <a:srgbClr val="FF0000"/>
                </a:solidFill>
              </a:rPr>
              <a:t>고가</a:t>
            </a:r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</a:rPr>
              <a:t>高價</a:t>
            </a:r>
            <a:r>
              <a:rPr lang="en-US" altLang="ko-KR" dirty="0" smtClean="0">
                <a:solidFill>
                  <a:srgbClr val="FF0000"/>
                </a:solidFill>
              </a:rPr>
              <a:t>) </a:t>
            </a:r>
            <a:r>
              <a:rPr lang="ko-KR" altLang="en-US" dirty="0" smtClean="0">
                <a:solidFill>
                  <a:srgbClr val="FF0000"/>
                </a:solidFill>
              </a:rPr>
              <a:t>소프트웨어 불법복제 증가</a:t>
            </a:r>
            <a:r>
              <a:rPr lang="ko-KR" altLang="en-US" dirty="0" smtClean="0"/>
              <a:t>가 원인</a:t>
            </a:r>
            <a:r>
              <a:rPr lang="en-US" altLang="ko-KR" dirty="0" smtClean="0"/>
              <a:t>. </a:t>
            </a:r>
          </a:p>
          <a:p>
            <a:r>
              <a:rPr lang="en-US" dirty="0" smtClean="0">
                <a:hlinkClick r:id="rId3"/>
              </a:rPr>
              <a:t>SPC </a:t>
            </a:r>
            <a:r>
              <a:rPr lang="ko-KR" altLang="en-US" dirty="0" smtClean="0">
                <a:hlinkClick r:id="rId3"/>
              </a:rPr>
              <a:t>보도자료</a:t>
            </a:r>
            <a:endParaRPr lang="en-US" dirty="0" smtClean="0"/>
          </a:p>
          <a:p>
            <a:pPr lvl="1"/>
            <a:r>
              <a:rPr lang="en-US" altLang="ko-KR" dirty="0" smtClean="0"/>
              <a:t>2011</a:t>
            </a:r>
            <a:r>
              <a:rPr lang="ko-KR" altLang="en-US" dirty="0" smtClean="0"/>
              <a:t>년 적발된 </a:t>
            </a:r>
            <a:r>
              <a:rPr lang="en-US" altLang="ko-KR" dirty="0" smtClean="0"/>
              <a:t>SW </a:t>
            </a:r>
            <a:r>
              <a:rPr lang="ko-KR" altLang="en-US" dirty="0" smtClean="0"/>
              <a:t>온라인 불법복제 게시물 수는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총 </a:t>
            </a:r>
            <a:r>
              <a:rPr lang="en-US" altLang="ko-KR" dirty="0" smtClean="0"/>
              <a:t>95,936</a:t>
            </a:r>
            <a:r>
              <a:rPr lang="ko-KR" altLang="en-US" dirty="0" smtClean="0"/>
              <a:t>개로 </a:t>
            </a:r>
            <a:r>
              <a:rPr lang="en-US" altLang="ko-KR" dirty="0" smtClean="0"/>
              <a:t>2010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(101,974</a:t>
            </a:r>
            <a:r>
              <a:rPr lang="ko-KR" altLang="en-US" dirty="0" smtClean="0"/>
              <a:t>개</a:t>
            </a:r>
            <a:r>
              <a:rPr lang="en-US" altLang="ko-KR" dirty="0" smtClean="0"/>
              <a:t>) </a:t>
            </a:r>
            <a:r>
              <a:rPr lang="ko-KR" altLang="en-US" dirty="0" smtClean="0"/>
              <a:t>대비 </a:t>
            </a:r>
            <a:r>
              <a:rPr lang="en-US" altLang="ko-KR" dirty="0" smtClean="0"/>
              <a:t>6% </a:t>
            </a:r>
            <a:r>
              <a:rPr lang="ko-KR" altLang="en-US" dirty="0" smtClean="0"/>
              <a:t>감소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olidFill>
                  <a:srgbClr val="FF0000"/>
                </a:solidFill>
              </a:rPr>
              <a:t>고가 </a:t>
            </a:r>
            <a:r>
              <a:rPr lang="en-US" altLang="ko-KR" dirty="0" smtClean="0">
                <a:solidFill>
                  <a:srgbClr val="FF0000"/>
                </a:solidFill>
              </a:rPr>
              <a:t>SW </a:t>
            </a:r>
            <a:r>
              <a:rPr lang="ko-KR" altLang="en-US" dirty="0" smtClean="0">
                <a:solidFill>
                  <a:srgbClr val="FF0000"/>
                </a:solidFill>
              </a:rPr>
              <a:t>제품 불법복제가 크게 감소</a:t>
            </a:r>
            <a:r>
              <a:rPr lang="ko-KR" altLang="en-US" dirty="0" smtClean="0"/>
              <a:t>한 데에 따른 것으로 드러났다</a:t>
            </a:r>
            <a:r>
              <a:rPr lang="en-US" altLang="ko-KR" dirty="0" smtClean="0"/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3E43-0C73-4A1E-AF88-799E2A5387CA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9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BSA v. </a:t>
            </a:r>
            <a:r>
              <a:rPr lang="en-US" dirty="0" err="1" smtClean="0"/>
              <a:t>ChinaLabs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BSA</a:t>
            </a:r>
          </a:p>
          <a:p>
            <a:pPr lvl="1"/>
            <a:r>
              <a:rPr lang="ko-KR" altLang="en-US" dirty="0" smtClean="0"/>
              <a:t>중국 소프트웨어 </a:t>
            </a:r>
            <a:r>
              <a:rPr lang="ko-KR" altLang="en-US" dirty="0" err="1" smtClean="0"/>
              <a:t>해적율</a:t>
            </a:r>
            <a:r>
              <a:rPr lang="en-US" altLang="ko-KR" dirty="0" smtClean="0"/>
              <a:t>(piracy rate): </a:t>
            </a:r>
            <a:r>
              <a:rPr lang="en-US" altLang="ko-KR" dirty="0" smtClean="0">
                <a:solidFill>
                  <a:srgbClr val="FF0000"/>
                </a:solidFill>
              </a:rPr>
              <a:t>77%</a:t>
            </a:r>
          </a:p>
          <a:p>
            <a:pPr lvl="1"/>
            <a:endParaRPr lang="en-US" altLang="ko-KR" dirty="0" smtClean="0"/>
          </a:p>
          <a:p>
            <a:r>
              <a:rPr lang="en-US" dirty="0" smtClean="0"/>
              <a:t>ChinaLabs.com</a:t>
            </a:r>
          </a:p>
          <a:p>
            <a:pPr lvl="1"/>
            <a:r>
              <a:rPr lang="ko-KR" altLang="en-US" dirty="0" smtClean="0"/>
              <a:t>중국</a:t>
            </a:r>
            <a:r>
              <a:rPr lang="en-US" dirty="0" smtClean="0"/>
              <a:t> </a:t>
            </a:r>
            <a:r>
              <a:rPr lang="ko-KR" altLang="en-US" dirty="0" smtClean="0"/>
              <a:t>정부의 용역을 받아 </a:t>
            </a:r>
            <a:r>
              <a:rPr lang="ko-KR" altLang="en-US" dirty="0" err="1" smtClean="0"/>
              <a:t>해적율</a:t>
            </a:r>
            <a:r>
              <a:rPr lang="ko-KR" altLang="en-US" dirty="0" smtClean="0"/>
              <a:t> 조사</a:t>
            </a:r>
            <a:endParaRPr lang="en-US" altLang="ko-KR" dirty="0" smtClean="0"/>
          </a:p>
          <a:p>
            <a:pPr lvl="1"/>
            <a:r>
              <a:rPr lang="en-US" dirty="0" smtClean="0"/>
              <a:t>2011</a:t>
            </a:r>
            <a:r>
              <a:rPr lang="ko-KR" altLang="en-US" dirty="0" smtClean="0"/>
              <a:t>년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38%</a:t>
            </a:r>
            <a:r>
              <a:rPr lang="en-US" altLang="ko-KR" dirty="0" smtClean="0"/>
              <a:t> (2010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41%</a:t>
            </a:r>
            <a:r>
              <a:rPr lang="ko-KR" altLang="en-US" dirty="0" smtClean="0"/>
              <a:t>에 비해 감소</a:t>
            </a:r>
            <a:r>
              <a:rPr lang="en-US" altLang="ko-KR" dirty="0" smtClean="0"/>
              <a:t>)</a:t>
            </a:r>
          </a:p>
          <a:p>
            <a:pPr lvl="1"/>
            <a:r>
              <a:rPr lang="en-US" dirty="0" smtClean="0"/>
              <a:t>BSA</a:t>
            </a:r>
            <a:r>
              <a:rPr lang="ko-KR" altLang="en-US" dirty="0" smtClean="0"/>
              <a:t>는 개인 컴퓨터의 </a:t>
            </a:r>
            <a:r>
              <a:rPr lang="ko-KR" altLang="en-US" dirty="0" err="1" smtClean="0"/>
              <a:t>해적율만</a:t>
            </a:r>
            <a:r>
              <a:rPr lang="ko-KR" altLang="en-US" dirty="0" smtClean="0"/>
              <a:t> 반영하였다고 비판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8C84-3330-4393-AB72-EB5CACDF7F1B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9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BSA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IDC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EF63-36A5-44D3-98CB-01F4D856088C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37</a:t>
            </a:fld>
            <a:endParaRPr lang="ko-KR" altLang="en-U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49247"/>
            <a:ext cx="5425975" cy="384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19672" y="1556792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IDC - Methodology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IDC – </a:t>
            </a:r>
            <a:r>
              <a:rPr lang="ko-KR" altLang="en-US" dirty="0" smtClean="0"/>
              <a:t>얼마나 정확한가</a:t>
            </a:r>
            <a:r>
              <a:rPr lang="en-US" altLang="ko-KR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해적율의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분모값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어느 </a:t>
            </a:r>
            <a:r>
              <a:rPr lang="en-US" altLang="ko-KR" dirty="0" smtClean="0"/>
              <a:t>PC</a:t>
            </a:r>
            <a:r>
              <a:rPr lang="ko-KR" altLang="en-US" dirty="0" smtClean="0"/>
              <a:t>에 설치되어 있는 총 소프트웨어의 개수는 </a:t>
            </a:r>
            <a:r>
              <a:rPr lang="en-US" altLang="ko-KR" dirty="0" smtClean="0"/>
              <a:t>28</a:t>
            </a:r>
            <a:r>
              <a:rPr lang="ko-KR" altLang="en-US" dirty="0" smtClean="0"/>
              <a:t>개 국가의 총 </a:t>
            </a:r>
            <a:r>
              <a:rPr lang="en-US" altLang="ko-KR" dirty="0" smtClean="0"/>
              <a:t>6</a:t>
            </a:r>
            <a:r>
              <a:rPr lang="ko-KR" altLang="en-US" dirty="0" smtClean="0"/>
              <a:t>천명의 이용자가 실제로 자신의 </a:t>
            </a:r>
            <a:r>
              <a:rPr lang="en-US" altLang="ko-KR" dirty="0" smtClean="0"/>
              <a:t>PC</a:t>
            </a:r>
            <a:r>
              <a:rPr lang="ko-KR" altLang="en-US" dirty="0" smtClean="0"/>
              <a:t>에 설치한 소프트웨어의 개수를 표본</a:t>
            </a:r>
          </a:p>
          <a:p>
            <a:pPr lvl="1"/>
            <a:r>
              <a:rPr lang="en-US" dirty="0" smtClean="0"/>
              <a:t>ITU (International Telecommunication Union)</a:t>
            </a:r>
            <a:r>
              <a:rPr lang="ko-KR" altLang="en-US" dirty="0" smtClean="0"/>
              <a:t>에서 발표한 신흥시장 척도값</a:t>
            </a:r>
            <a:r>
              <a:rPr lang="en-US" altLang="ko-KR" dirty="0" smtClean="0"/>
              <a:t>(</a:t>
            </a:r>
            <a:r>
              <a:rPr lang="en-US" dirty="0" smtClean="0"/>
              <a:t>ICT Development Index</a:t>
            </a:r>
            <a:r>
              <a:rPr lang="ko-KR" altLang="en-US" dirty="0" smtClean="0"/>
              <a:t>라고 함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적용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전 세계로 환산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endParaRPr lang="en-US" altLang="ko-KR" dirty="0" smtClean="0"/>
          </a:p>
          <a:p>
            <a:r>
              <a:rPr lang="ko-KR" altLang="en-US" dirty="0" err="1" smtClean="0"/>
              <a:t>해적율의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분자값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합법 소프트웨어의 전체 시장 가치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소프트웨어 </a:t>
            </a:r>
            <a:r>
              <a:rPr lang="ko-KR" altLang="en-US" dirty="0" err="1" smtClean="0"/>
              <a:t>유닛</a:t>
            </a:r>
            <a:r>
              <a:rPr lang="ko-KR" altLang="en-US" dirty="0" smtClean="0"/>
              <a:t> 평균 가격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1F79-45A4-492F-9E9D-3831A18A8A6D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95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GAO (</a:t>
            </a:r>
            <a:r>
              <a:rPr lang="ko-KR" altLang="en-US" dirty="0" smtClean="0"/>
              <a:t>미국연방회계감사원</a:t>
            </a:r>
            <a:r>
              <a:rPr lang="en-US" altLang="ko-KR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47800"/>
            <a:ext cx="8219256" cy="4645496"/>
          </a:xfrm>
        </p:spPr>
        <p:txBody>
          <a:bodyPr>
            <a:normAutofit fontScale="40000" lnSpcReduction="20000"/>
          </a:bodyPr>
          <a:lstStyle/>
          <a:p>
            <a:r>
              <a:rPr lang="en-GB" sz="3400" dirty="0" smtClean="0"/>
              <a:t>GAO, Observations on Efforts to Quantify the Economic Effects of Counterfeit and Pirated  Goods (GA-10-423), April 2010 (</a:t>
            </a:r>
            <a:r>
              <a:rPr lang="en-GB" sz="3400" dirty="0" smtClean="0">
                <a:hlinkClick r:id="rId2"/>
              </a:rPr>
              <a:t>http://www.gao.gov/new.items/d10423.pdf</a:t>
            </a:r>
            <a:r>
              <a:rPr lang="en-GB" sz="3400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sz="4400" dirty="0" smtClean="0"/>
              <a:t>상표 위조품이나 저작권 </a:t>
            </a:r>
            <a:r>
              <a:rPr lang="ko-KR" altLang="en-US" sz="4400" dirty="0" err="1" smtClean="0"/>
              <a:t>해적품으로</a:t>
            </a:r>
            <a:r>
              <a:rPr lang="ko-KR" altLang="en-US" sz="4400" dirty="0" smtClean="0"/>
              <a:t> 인한 경제적 피해 규모는 해당 산업계 스스로 산출한 것으로 독립된 다른 기구에서 검토한 바 없고</a:t>
            </a:r>
            <a:r>
              <a:rPr lang="en-US" altLang="ko-KR" sz="4400" dirty="0" smtClean="0"/>
              <a:t>, </a:t>
            </a:r>
          </a:p>
          <a:p>
            <a:endParaRPr lang="en-US" altLang="ko-KR" sz="4400" dirty="0" smtClean="0"/>
          </a:p>
          <a:p>
            <a:r>
              <a:rPr lang="ko-KR" altLang="en-US" sz="4400" dirty="0" smtClean="0"/>
              <a:t>피해 규모 산정을 위한 기초 데이터나 방법론이 제대로 공개되지 않았다면서</a:t>
            </a:r>
            <a:r>
              <a:rPr lang="en-US" altLang="ko-KR" sz="4400" dirty="0" smtClean="0"/>
              <a:t>, </a:t>
            </a:r>
            <a:r>
              <a:rPr lang="ko-KR" altLang="en-US" sz="4400" dirty="0" smtClean="0"/>
              <a:t>신뢰성에 의문을 나타냄</a:t>
            </a:r>
            <a:r>
              <a:rPr lang="en-US" altLang="ko-KR" sz="4400" dirty="0" smtClean="0"/>
              <a:t>.</a:t>
            </a:r>
          </a:p>
          <a:p>
            <a:endParaRPr lang="en-US" altLang="ko-KR" sz="4400" dirty="0" smtClean="0"/>
          </a:p>
          <a:p>
            <a:r>
              <a:rPr lang="ko-KR" altLang="en-US" sz="4400" dirty="0" err="1" smtClean="0"/>
              <a:t>지재권자인</a:t>
            </a:r>
            <a:r>
              <a:rPr lang="ko-KR" altLang="en-US" sz="4400" dirty="0" smtClean="0"/>
              <a:t> 기업들은 자신의 피해 규모를 마사지하여</a:t>
            </a:r>
            <a:r>
              <a:rPr lang="en-US" altLang="ko-KR" sz="4400" dirty="0" smtClean="0"/>
              <a:t>(laundering) </a:t>
            </a:r>
            <a:r>
              <a:rPr lang="ko-KR" altLang="en-US" sz="4400" dirty="0" smtClean="0"/>
              <a:t>법 개정이나 지재권 집행의 강화에 이용하고 있다</a:t>
            </a:r>
            <a:r>
              <a:rPr lang="en-US" altLang="ko-KR" sz="4400" dirty="0" smtClean="0"/>
              <a:t>.</a:t>
            </a:r>
          </a:p>
          <a:p>
            <a:endParaRPr lang="en-US" altLang="ko-KR" sz="4400" dirty="0" smtClean="0"/>
          </a:p>
          <a:p>
            <a:r>
              <a:rPr lang="ko-KR" altLang="en-US" sz="4400" dirty="0" smtClean="0"/>
              <a:t>이들은 자신들의 추정치를 정부에 제출하고 이를 공식적인 증거인 것처럼 언론에 홍보함으로써</a:t>
            </a:r>
            <a:r>
              <a:rPr lang="en-US" altLang="ko-KR" sz="4400" dirty="0" smtClean="0"/>
              <a:t>, </a:t>
            </a:r>
            <a:r>
              <a:rPr lang="ko-KR" altLang="en-US" sz="4400" dirty="0" smtClean="0"/>
              <a:t>의심스러운 가정에 기초한</a:t>
            </a:r>
            <a:r>
              <a:rPr lang="en-US" altLang="ko-KR" sz="4400" dirty="0" smtClean="0"/>
              <a:t>, </a:t>
            </a:r>
            <a:r>
              <a:rPr lang="ko-KR" altLang="en-US" sz="4400" dirty="0" smtClean="0"/>
              <a:t>그리고 이해당사자들이 부풀린 자료에서 나온 수치들이 결국에는 </a:t>
            </a:r>
            <a:r>
              <a:rPr lang="en-US" altLang="ko-KR" sz="4400" dirty="0" smtClean="0"/>
              <a:t>“</a:t>
            </a:r>
            <a:r>
              <a:rPr lang="ko-KR" altLang="en-US" sz="4400" dirty="0" smtClean="0"/>
              <a:t>객관적</a:t>
            </a:r>
            <a:r>
              <a:rPr lang="en-US" altLang="ko-KR" sz="4400" dirty="0" smtClean="0"/>
              <a:t>”</a:t>
            </a:r>
            <a:r>
              <a:rPr lang="ko-KR" altLang="en-US" sz="4400" dirty="0" smtClean="0"/>
              <a:t>이란 외피를 쓰고 </a:t>
            </a:r>
            <a:r>
              <a:rPr lang="en-US" altLang="ko-KR" sz="4400" dirty="0" smtClean="0"/>
              <a:t>“</a:t>
            </a:r>
            <a:r>
              <a:rPr lang="ko-KR" altLang="en-US" sz="4400" dirty="0" smtClean="0"/>
              <a:t>실증적 타당성</a:t>
            </a:r>
            <a:r>
              <a:rPr lang="en-US" altLang="ko-KR" sz="4400" dirty="0" smtClean="0"/>
              <a:t>”</a:t>
            </a:r>
            <a:r>
              <a:rPr lang="ko-KR" altLang="en-US" sz="4400" dirty="0" smtClean="0"/>
              <a:t>을 획득한다고 지적</a:t>
            </a:r>
            <a:r>
              <a:rPr lang="en-US" altLang="ko-KR" sz="4400" dirty="0" smtClean="0"/>
              <a:t>.</a:t>
            </a:r>
            <a:endParaRPr lang="en-GB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3F12-7C18-4194-AE27-DBAD473E3A83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A20B-C155-42EF-9724-3FE22227DD7A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3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5"/>
          <p:cNvSpPr txBox="1">
            <a:spLocks/>
          </p:cNvSpPr>
          <p:nvPr/>
        </p:nvSpPr>
        <p:spPr>
          <a:xfrm>
            <a:off x="251520" y="764704"/>
            <a:ext cx="8712968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한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-EU FTA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§10.66:1</a:t>
            </a:r>
          </a:p>
          <a:p>
            <a:pPr marL="0" indent="0" algn="ctr">
              <a:buNone/>
            </a:pPr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marL="0" indent="0" algn="ctr">
              <a:buNone/>
            </a:pP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EU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전자상거래 지침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(Directive 2000/31/EC) §15.1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34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251062"/>
          </a:xfrm>
        </p:spPr>
        <p:txBody>
          <a:bodyPr/>
          <a:lstStyle/>
          <a:p>
            <a:pPr algn="ctr"/>
            <a:r>
              <a:rPr lang="en-US" altLang="ko-KR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Discussion</a:t>
            </a:r>
            <a:endParaRPr lang="en-GB" cap="small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73E0-4693-44F6-ADC5-6481871EF76D}" type="datetime1">
              <a:rPr lang="ko-KR" altLang="en-US" smtClean="0"/>
              <a:t>2013-08-27</a:t>
            </a:fld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32040" y="6237312"/>
            <a:ext cx="457200" cy="457200"/>
          </a:xfrm>
        </p:spPr>
        <p:txBody>
          <a:bodyPr/>
          <a:lstStyle/>
          <a:p>
            <a:fld id="{95EFA20B-C155-42EF-9724-3FE22227DD7A}" type="slidenum">
              <a:rPr lang="ko-KR" altLang="en-US" smtClean="0"/>
              <a:pPr/>
              <a:t>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ECD (1)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General </a:t>
            </a:r>
            <a:r>
              <a:rPr lang="en-US" altLang="ko-KR" dirty="0" smtClean="0">
                <a:sym typeface="Wingdings" pitchFamily="2" charset="2"/>
              </a:rPr>
              <a:t></a:t>
            </a:r>
            <a:r>
              <a:rPr lang="en-US" altLang="ko-KR" dirty="0" smtClean="0"/>
              <a:t> Specific</a:t>
            </a:r>
          </a:p>
          <a:p>
            <a:r>
              <a:rPr lang="en-US" altLang="ko-KR" dirty="0" smtClean="0"/>
              <a:t>Recital 47</a:t>
            </a:r>
          </a:p>
          <a:p>
            <a:pPr lvl="1"/>
            <a:r>
              <a:rPr lang="ko-KR" altLang="en-US" dirty="0" smtClean="0"/>
              <a:t>회원국은 </a:t>
            </a:r>
            <a:r>
              <a:rPr lang="ko-KR" altLang="en-US" dirty="0"/>
              <a:t>일반적 성격의 </a:t>
            </a:r>
            <a:r>
              <a:rPr lang="ko-KR" altLang="en-US" dirty="0" smtClean="0"/>
              <a:t>의무에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대해서만 </a:t>
            </a:r>
            <a:r>
              <a:rPr lang="ko-KR" altLang="en-US" dirty="0"/>
              <a:t>서비스 제공자에게 </a:t>
            </a:r>
            <a:r>
              <a:rPr lang="ko-KR" altLang="en-US" dirty="0" smtClean="0"/>
              <a:t>부과하는 것이 금지되며</a:t>
            </a:r>
            <a:r>
              <a:rPr lang="en-US" altLang="ko-KR" dirty="0"/>
              <a:t>, </a:t>
            </a:r>
            <a:r>
              <a:rPr lang="ko-KR" altLang="en-US" dirty="0"/>
              <a:t>이는 구체적인 사건에서의 감시 의무에는 영향을 주지 </a:t>
            </a:r>
            <a:r>
              <a:rPr lang="ko-KR" altLang="en-US" dirty="0" smtClean="0"/>
              <a:t>않는다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Member </a:t>
            </a:r>
            <a:r>
              <a:rPr lang="en-US" altLang="ko-KR" dirty="0"/>
              <a:t>States are prevented from imposing a monitoring obligation on service providers only with respect to obligations of a general nature; this does not concern monitoring obligations in a specific </a:t>
            </a:r>
            <a:r>
              <a:rPr lang="en-US" altLang="ko-KR" dirty="0" smtClean="0"/>
              <a:t>case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01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ECD (2)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</a:rPr>
              <a:t>EC 2003</a:t>
            </a:r>
            <a:r>
              <a:rPr lang="ko-KR" altLang="en-US" b="1" dirty="0" smtClean="0">
                <a:solidFill>
                  <a:srgbClr val="0070C0"/>
                </a:solidFill>
              </a:rPr>
              <a:t>년 보고서</a:t>
            </a:r>
            <a:endParaRPr lang="en-US" altLang="ko-KR" b="1" dirty="0" smtClean="0">
              <a:solidFill>
                <a:srgbClr val="0070C0"/>
              </a:solidFill>
            </a:endParaRPr>
          </a:p>
          <a:p>
            <a:pPr lvl="1"/>
            <a:r>
              <a:rPr lang="ko-KR" altLang="en-US" dirty="0" smtClean="0"/>
              <a:t>전자상거래 </a:t>
            </a:r>
            <a:r>
              <a:rPr lang="ko-KR" altLang="en-US" dirty="0"/>
              <a:t>지침 제정 후 맨 처음 작성된 유럽연합 </a:t>
            </a:r>
            <a:r>
              <a:rPr lang="ko-KR" altLang="en-US" dirty="0" smtClean="0"/>
              <a:t>집행위원회 보고서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“</a:t>
            </a:r>
            <a:r>
              <a:rPr lang="ko-KR" altLang="en-US" dirty="0"/>
              <a:t>일반적 감시 의무”와 “일반적 조사 의무”의 금지가 중요한 </a:t>
            </a:r>
            <a:r>
              <a:rPr lang="ko-KR" altLang="en-US" dirty="0" smtClean="0"/>
              <a:t>이유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/>
              <a:t>수백만 </a:t>
            </a:r>
            <a:r>
              <a:rPr lang="ko-KR" altLang="en-US" dirty="0"/>
              <a:t>개의 사이트나 웹 페이지를 감시하는 것은 현실적으로 불가능할 뿐만 아니라</a:t>
            </a:r>
            <a:r>
              <a:rPr lang="en-US" altLang="ko-KR" dirty="0"/>
              <a:t>, </a:t>
            </a:r>
            <a:r>
              <a:rPr lang="ko-KR" altLang="en-US" dirty="0"/>
              <a:t>중개자인 온라인 서비스 제공자에게 과도한 부담을 주며</a:t>
            </a:r>
            <a:r>
              <a:rPr lang="en-US" altLang="ko-KR" dirty="0"/>
              <a:t>, </a:t>
            </a:r>
            <a:r>
              <a:rPr lang="ko-KR" altLang="en-US" dirty="0"/>
              <a:t>이용자들에게 기본적인 서비스에 접근하는 데에 많은 비용을 초래할 수 있기 </a:t>
            </a:r>
            <a:r>
              <a:rPr lang="ko-KR" altLang="en-US" dirty="0" smtClean="0"/>
              <a:t>때문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차단 </a:t>
            </a:r>
            <a:r>
              <a:rPr lang="ko-KR" altLang="en-US" dirty="0"/>
              <a:t>및 </a:t>
            </a:r>
            <a:r>
              <a:rPr lang="ko-KR" altLang="en-US" dirty="0" err="1"/>
              <a:t>필터링</a:t>
            </a:r>
            <a:r>
              <a:rPr lang="ko-KR" altLang="en-US" dirty="0"/>
              <a:t> 프로그램에 대한 많은 연구와 보고서를 보면</a:t>
            </a:r>
            <a:r>
              <a:rPr lang="en-US" altLang="ko-KR" dirty="0"/>
              <a:t>, </a:t>
            </a:r>
            <a:r>
              <a:rPr lang="ko-KR" altLang="en-US" dirty="0"/>
              <a:t>불법 또는 유해 정보를 완벽하게 차단하면서 이와 동시에 합법 정보도 차단하지 않는 기술은 아직까지 존재하지 </a:t>
            </a:r>
            <a:r>
              <a:rPr lang="ko-KR" altLang="en-US" dirty="0" smtClean="0"/>
              <a:t>않는다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8070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ECD (3)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</a:rPr>
              <a:t>EC 2012</a:t>
            </a:r>
            <a:r>
              <a:rPr lang="ko-KR" altLang="en-US" b="1" dirty="0" smtClean="0">
                <a:solidFill>
                  <a:srgbClr val="0070C0"/>
                </a:solidFill>
              </a:rPr>
              <a:t>년 보고서</a:t>
            </a:r>
            <a:endParaRPr lang="en-US" altLang="ko-KR" b="1" dirty="0" smtClean="0">
              <a:solidFill>
                <a:srgbClr val="0070C0"/>
              </a:solidFill>
            </a:endParaRPr>
          </a:p>
          <a:p>
            <a:pPr lvl="1"/>
            <a:r>
              <a:rPr lang="ko-KR" altLang="en-US" dirty="0"/>
              <a:t>전자상거래 지침 제</a:t>
            </a:r>
            <a:r>
              <a:rPr lang="en-US" altLang="ko-KR" dirty="0"/>
              <a:t>15</a:t>
            </a:r>
            <a:r>
              <a:rPr lang="ko-KR" altLang="en-US" dirty="0"/>
              <a:t>조는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의 </a:t>
            </a:r>
            <a:r>
              <a:rPr lang="ko-KR" altLang="en-US" dirty="0"/>
              <a:t>서비스 제공을 심각하게 제한하는 과도한 부담을 지우지 않도록 하려는 취지</a:t>
            </a:r>
          </a:p>
          <a:p>
            <a:pPr lvl="1"/>
            <a:r>
              <a:rPr lang="ko-KR" altLang="en-US" dirty="0" err="1"/>
              <a:t>필터링</a:t>
            </a:r>
            <a:r>
              <a:rPr lang="ko-KR" altLang="en-US" dirty="0"/>
              <a:t> 기술과 관련하여</a:t>
            </a:r>
            <a:r>
              <a:rPr lang="en-US" altLang="ko-KR" dirty="0"/>
              <a:t>, </a:t>
            </a:r>
            <a:r>
              <a:rPr lang="ko-KR" altLang="en-US" dirty="0"/>
              <a:t>만약 </a:t>
            </a:r>
            <a:r>
              <a:rPr lang="ko-KR" altLang="en-US" dirty="0" err="1"/>
              <a:t>필터링</a:t>
            </a:r>
            <a:r>
              <a:rPr lang="ko-KR" altLang="en-US" dirty="0"/>
              <a:t> 기술이 완벽하고 비용도 들지 않는다면 일반적 감시 의무의 금지가 더 이상 </a:t>
            </a:r>
            <a:r>
              <a:rPr lang="ko-KR" altLang="en-US" dirty="0" err="1"/>
              <a:t>쓸모없다고</a:t>
            </a:r>
            <a:r>
              <a:rPr lang="ko-KR" altLang="en-US" dirty="0"/>
              <a:t> 생각할 수 있다는 화두를 던지면서</a:t>
            </a:r>
            <a:r>
              <a:rPr lang="en-US" altLang="ko-KR" dirty="0"/>
              <a:t>, </a:t>
            </a:r>
            <a:r>
              <a:rPr lang="ko-KR" altLang="en-US" dirty="0"/>
              <a:t>이에 대해서는 다양한 분야의 이해당사자들이 </a:t>
            </a:r>
            <a:r>
              <a:rPr lang="ko-KR" altLang="en-US" dirty="0" err="1"/>
              <a:t>필터링</a:t>
            </a:r>
            <a:r>
              <a:rPr lang="ko-KR" altLang="en-US" dirty="0"/>
              <a:t> 기술의 단점을 들어 전자상거래 지침 제</a:t>
            </a:r>
            <a:r>
              <a:rPr lang="en-US" altLang="ko-KR" dirty="0"/>
              <a:t>15</a:t>
            </a:r>
            <a:r>
              <a:rPr lang="ko-KR" altLang="en-US" dirty="0"/>
              <a:t>조가 오늘날에도 여전히 의미가 있다는 견해를 </a:t>
            </a:r>
            <a:r>
              <a:rPr lang="ko-KR" altLang="en-US" dirty="0" smtClean="0"/>
              <a:t>피력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857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유럽 법원들의 판단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</a:rPr>
              <a:t>ECJ</a:t>
            </a:r>
            <a:endParaRPr lang="en-US" altLang="ko-KR" b="1" dirty="0" smtClean="0">
              <a:solidFill>
                <a:srgbClr val="0070C0"/>
              </a:solidFill>
            </a:endParaRPr>
          </a:p>
          <a:p>
            <a:pPr lvl="1" fontAlgn="base"/>
            <a:r>
              <a:rPr lang="en-US" altLang="ko-KR" dirty="0"/>
              <a:t>Scarlet v. SABAM </a:t>
            </a:r>
            <a:r>
              <a:rPr lang="ko-KR" altLang="en-US" dirty="0"/>
              <a:t>판결</a:t>
            </a:r>
            <a:r>
              <a:rPr lang="en-US" altLang="ko-KR" dirty="0"/>
              <a:t>(C-70/10, 2011</a:t>
            </a:r>
            <a:r>
              <a:rPr lang="ko-KR" altLang="en-US" dirty="0"/>
              <a:t>년 </a:t>
            </a:r>
            <a:r>
              <a:rPr lang="en-US" altLang="ko-KR" dirty="0"/>
              <a:t>11</a:t>
            </a:r>
            <a:r>
              <a:rPr lang="ko-KR" altLang="en-US" dirty="0"/>
              <a:t>월 </a:t>
            </a:r>
            <a:r>
              <a:rPr lang="en-US" altLang="ko-KR" dirty="0"/>
              <a:t>24</a:t>
            </a:r>
            <a:r>
              <a:rPr lang="ko-KR" altLang="en-US" dirty="0"/>
              <a:t>일</a:t>
            </a:r>
            <a:r>
              <a:rPr lang="en-US" altLang="ko-KR" dirty="0"/>
              <a:t>)</a:t>
            </a:r>
            <a:endParaRPr lang="ko-KR" altLang="en-US" dirty="0"/>
          </a:p>
          <a:p>
            <a:pPr lvl="1"/>
            <a:r>
              <a:rPr lang="en-US" altLang="ko-KR" dirty="0"/>
              <a:t>SABAM v. </a:t>
            </a:r>
            <a:r>
              <a:rPr lang="en-US" altLang="ko-KR" dirty="0" err="1"/>
              <a:t>Netlog</a:t>
            </a:r>
            <a:r>
              <a:rPr lang="en-US" altLang="ko-KR" dirty="0"/>
              <a:t> </a:t>
            </a:r>
            <a:r>
              <a:rPr lang="ko-KR" altLang="en-US" dirty="0"/>
              <a:t>판결</a:t>
            </a:r>
            <a:r>
              <a:rPr lang="en-US" altLang="ko-KR" dirty="0"/>
              <a:t>(C-360/10, 2012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월 </a:t>
            </a:r>
            <a:r>
              <a:rPr lang="en-US" altLang="ko-KR" dirty="0"/>
              <a:t>16</a:t>
            </a:r>
            <a:r>
              <a:rPr lang="ko-KR" altLang="en-US" dirty="0"/>
              <a:t>일</a:t>
            </a:r>
            <a:r>
              <a:rPr lang="en-US" altLang="ko-KR" dirty="0" smtClean="0"/>
              <a:t>)</a:t>
            </a:r>
            <a:endParaRPr lang="en-US" altLang="ko-KR" dirty="0" smtClean="0"/>
          </a:p>
          <a:p>
            <a:r>
              <a:rPr lang="ko-KR" altLang="en-US" b="1" dirty="0" smtClean="0">
                <a:solidFill>
                  <a:srgbClr val="0070C0"/>
                </a:solidFill>
              </a:rPr>
              <a:t>프랑스 대법원</a:t>
            </a:r>
            <a:endParaRPr lang="en-US" altLang="ko-KR" b="1" dirty="0" smtClean="0">
              <a:solidFill>
                <a:srgbClr val="0070C0"/>
              </a:solidFill>
            </a:endParaRPr>
          </a:p>
          <a:p>
            <a:pPr lvl="1"/>
            <a:r>
              <a:rPr lang="en-US" altLang="ko-KR" dirty="0" smtClean="0"/>
              <a:t>Google France </a:t>
            </a:r>
            <a:r>
              <a:rPr lang="ko-KR" altLang="en-US" dirty="0" smtClean="0"/>
              <a:t>판결 </a:t>
            </a:r>
            <a:r>
              <a:rPr lang="en-US" altLang="ko-KR" dirty="0" smtClean="0"/>
              <a:t>3</a:t>
            </a:r>
            <a:r>
              <a:rPr lang="ko-KR" altLang="en-US" dirty="0" smtClean="0"/>
              <a:t>건</a:t>
            </a:r>
            <a:r>
              <a:rPr lang="en-US" altLang="ko-KR" dirty="0" smtClean="0"/>
              <a:t>(2012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일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/>
              <a:t>다큐멘터리 영화</a:t>
            </a:r>
            <a:r>
              <a:rPr lang="en-US" altLang="ko-KR" dirty="0"/>
              <a:t>(“Les </a:t>
            </a:r>
            <a:r>
              <a:rPr lang="en-US" altLang="ko-KR" dirty="0" err="1"/>
              <a:t>Dissimulateurs</a:t>
            </a:r>
            <a:r>
              <a:rPr lang="en-US" altLang="ko-KR" dirty="0"/>
              <a:t>” </a:t>
            </a:r>
            <a:r>
              <a:rPr lang="ko-KR" altLang="en-US" dirty="0"/>
              <a:t>및 “</a:t>
            </a:r>
            <a:r>
              <a:rPr lang="en-US" altLang="ko-KR" dirty="0" err="1"/>
              <a:t>L’affaire</a:t>
            </a:r>
            <a:r>
              <a:rPr lang="en-US" altLang="ko-KR" dirty="0"/>
              <a:t> </a:t>
            </a:r>
            <a:r>
              <a:rPr lang="en-US" altLang="ko-KR" dirty="0" err="1"/>
              <a:t>Clearstream</a:t>
            </a:r>
            <a:r>
              <a:rPr lang="en-US" altLang="ko-KR" dirty="0"/>
              <a:t>”)</a:t>
            </a:r>
            <a:r>
              <a:rPr lang="ko-KR" altLang="en-US" dirty="0"/>
              <a:t>의 저작권 침해 </a:t>
            </a:r>
            <a:r>
              <a:rPr lang="ko-KR" altLang="en-US" dirty="0" smtClean="0"/>
              <a:t>문제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사진 저작물</a:t>
            </a:r>
            <a:r>
              <a:rPr lang="en-US" altLang="ko-KR" dirty="0" smtClean="0"/>
              <a:t>(www.aufeminin.com)</a:t>
            </a:r>
            <a:endParaRPr lang="en-US" altLang="ko-KR" dirty="0" smtClean="0"/>
          </a:p>
          <a:p>
            <a:r>
              <a:rPr lang="ko-KR" altLang="en-US" b="1" dirty="0" smtClean="0">
                <a:solidFill>
                  <a:srgbClr val="0070C0"/>
                </a:solidFill>
              </a:rPr>
              <a:t>독일 대법원</a:t>
            </a:r>
            <a:endParaRPr lang="en-US" altLang="ko-KR" b="1" dirty="0" smtClean="0">
              <a:solidFill>
                <a:srgbClr val="0070C0"/>
              </a:solidFill>
            </a:endParaRPr>
          </a:p>
          <a:p>
            <a:pPr lvl="1"/>
            <a:r>
              <a:rPr lang="en-US" altLang="ko-KR" dirty="0"/>
              <a:t>I ZR 18/11 - Alone in the </a:t>
            </a:r>
            <a:r>
              <a:rPr lang="en-US" altLang="ko-KR" dirty="0" smtClean="0"/>
              <a:t>dark(2012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일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0981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유럽법원의 판단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352928" cy="4572000"/>
          </a:xfrm>
        </p:spPr>
        <p:txBody>
          <a:bodyPr/>
          <a:lstStyle/>
          <a:p>
            <a:endParaRPr lang="en-US" altLang="ko-KR" dirty="0" smtClean="0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3229416565"/>
              </p:ext>
            </p:extLst>
          </p:nvPr>
        </p:nvGraphicFramePr>
        <p:xfrm>
          <a:off x="971600" y="1556792"/>
          <a:ext cx="727280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D31C-7645-4D83-8B60-839D6E4DF811}" type="datetime1">
              <a:rPr lang="ko-KR" altLang="en-US" smtClean="0"/>
              <a:pPr/>
              <a:t>2013-08-26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7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균형">
  <a:themeElements>
    <a:clrScheme name="균형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균형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1843</TotalTime>
  <Words>2018</Words>
  <Application>Microsoft Office PowerPoint</Application>
  <PresentationFormat>화면 슬라이드 쇼(4:3)</PresentationFormat>
  <Paragraphs>294</Paragraphs>
  <Slides>40</Slides>
  <Notes>18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40</vt:i4>
      </vt:variant>
    </vt:vector>
  </HeadingPairs>
  <TitlesOfParts>
    <vt:vector size="42" baseType="lpstr">
      <vt:lpstr>균형</vt:lpstr>
      <vt:lpstr>디자인 사용자 지정</vt:lpstr>
      <vt:lpstr>OSP와 일반적 감시 의무</vt:lpstr>
      <vt:lpstr>PowerPoint 프레젠테이션</vt:lpstr>
      <vt:lpstr>한-EU FTA §10.66:1</vt:lpstr>
      <vt:lpstr>PowerPoint 프레젠테이션</vt:lpstr>
      <vt:lpstr>ECD (1)</vt:lpstr>
      <vt:lpstr>ECD (2)</vt:lpstr>
      <vt:lpstr>ECD (3)</vt:lpstr>
      <vt:lpstr>유럽 법원들의 판단</vt:lpstr>
      <vt:lpstr>유럽법원의 판단(1)</vt:lpstr>
      <vt:lpstr>유럽법원의 판단(2)</vt:lpstr>
      <vt:lpstr>프랑스 대법원의 판단(1)</vt:lpstr>
      <vt:lpstr>프랑스 대법원의 판단(2)</vt:lpstr>
      <vt:lpstr>독일 대법원의 판단(1)</vt:lpstr>
      <vt:lpstr>독일 대법원의 판단(2)</vt:lpstr>
      <vt:lpstr>정리</vt:lpstr>
      <vt:lpstr>특수 OSP의 기술적 조치 의무(1)</vt:lpstr>
      <vt:lpstr>일반 OSP 복제전송 중단요청서</vt:lpstr>
      <vt:lpstr>특수 OSP에 대한 기술조치 등 요청서</vt:lpstr>
      <vt:lpstr>특수 OSP의 기술적 조치 의무(2)</vt:lpstr>
      <vt:lpstr>특수 OSP의 기술적 조치 의무(3)</vt:lpstr>
      <vt:lpstr>특수 OSP의 기술적 조치 의무(4)</vt:lpstr>
      <vt:lpstr>저작권법 §104 및 시행령, 제142조 제1항과 한EU §10.66의 저촉 충돌(1)</vt:lpstr>
      <vt:lpstr>저작권법 §104 및 시행령, 제142조 제1항과 한EU §10.66의 저촉 충돌(2)</vt:lpstr>
      <vt:lpstr>저작권법 §104 및 시행령, 제142조 제1항과 한EU §10.66의 저촉 충돌(3)</vt:lpstr>
      <vt:lpstr>개선 방안</vt:lpstr>
      <vt:lpstr>정보통신망법 개정안</vt:lpstr>
      <vt:lpstr>PowerPoint 프레젠테이션</vt:lpstr>
      <vt:lpstr>저작권 침해로 인한 피해 규모 산정</vt:lpstr>
      <vt:lpstr>PowerPoint 프레젠테이션</vt:lpstr>
      <vt:lpstr>PowerPoint 프레젠테이션</vt:lpstr>
      <vt:lpstr>PowerPoint 프레젠테이션</vt:lpstr>
      <vt:lpstr>합법저작물 침해 규모</vt:lpstr>
      <vt:lpstr>PowerPoint 프레젠테이션</vt:lpstr>
      <vt:lpstr>PowerPoint 프레젠테이션</vt:lpstr>
      <vt:lpstr>BSA v. SPC</vt:lpstr>
      <vt:lpstr>BSA v. ChinaLabs</vt:lpstr>
      <vt:lpstr>BSA  IDC</vt:lpstr>
      <vt:lpstr>IDC – 얼마나 정확한가?</vt:lpstr>
      <vt:lpstr>GAO (미국연방회계감사원)</vt:lpstr>
      <vt:lpstr>Discussion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hsnam.jh</dc:creator>
  <cp:lastModifiedBy>hsnam.jh</cp:lastModifiedBy>
  <cp:revision>49</cp:revision>
  <cp:lastPrinted>2012-08-29T03:29:19Z</cp:lastPrinted>
  <dcterms:created xsi:type="dcterms:W3CDTF">2012-08-28T02:34:26Z</dcterms:created>
  <dcterms:modified xsi:type="dcterms:W3CDTF">2013-08-27T02:19:20Z</dcterms:modified>
</cp:coreProperties>
</file>