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72" r:id="rId9"/>
    <p:sldId id="264" r:id="rId10"/>
    <p:sldId id="267" r:id="rId11"/>
    <p:sldId id="273" r:id="rId12"/>
    <p:sldId id="268" r:id="rId13"/>
    <p:sldId id="270" r:id="rId14"/>
    <p:sldId id="274" r:id="rId15"/>
    <p:sldId id="271" r:id="rId16"/>
    <p:sldId id="275" r:id="rId17"/>
    <p:sldId id="276" r:id="rId18"/>
    <p:sldId id="269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접수(전체)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14838</c:v>
                </c:pt>
                <c:pt idx="1">
                  <c:v>18227</c:v>
                </c:pt>
                <c:pt idx="2">
                  <c:v>25027</c:v>
                </c:pt>
                <c:pt idx="3">
                  <c:v>90979</c:v>
                </c:pt>
                <c:pt idx="4">
                  <c:v>89410</c:v>
                </c:pt>
                <c:pt idx="5" formatCode="#,##0_ ">
                  <c:v>29307</c:v>
                </c:pt>
                <c:pt idx="6" formatCode="#,##0_ ">
                  <c:v>36852</c:v>
                </c:pt>
                <c:pt idx="7" formatCode="#,##0_ ">
                  <c:v>46359</c:v>
                </c:pt>
                <c:pt idx="8" formatCode="#,##0_ ">
                  <c:v>36857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접수(청소년)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290</c:v>
                </c:pt>
                <c:pt idx="1">
                  <c:v>611</c:v>
                </c:pt>
                <c:pt idx="2" formatCode="#,##0">
                  <c:v>2832</c:v>
                </c:pt>
                <c:pt idx="3" formatCode="#,##0">
                  <c:v>21953</c:v>
                </c:pt>
                <c:pt idx="4" formatCode="#,##0">
                  <c:v>22169</c:v>
                </c:pt>
                <c:pt idx="5" formatCode="#,##0_ ">
                  <c:v>3614</c:v>
                </c:pt>
                <c:pt idx="6" formatCode="#,##0_ ">
                  <c:v>4577</c:v>
                </c:pt>
                <c:pt idx="7" formatCode="#,##0_ ">
                  <c:v>6070</c:v>
                </c:pt>
                <c:pt idx="8" formatCode="#,##0_ ">
                  <c:v>2860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2292096"/>
        <c:axId val="262297192"/>
      </c:barChart>
      <c:catAx>
        <c:axId val="26229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2297192"/>
        <c:crosses val="autoZero"/>
        <c:auto val="1"/>
        <c:lblAlgn val="ctr"/>
        <c:lblOffset val="100"/>
        <c:noMultiLvlLbl val="0"/>
      </c:catAx>
      <c:valAx>
        <c:axId val="2622971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622920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Sheet1!$B$2:$B$9</c:f>
              <c:numCache>
                <c:formatCode>#,##0_);[Red]\(#,##0\)</c:formatCode>
                <c:ptCount val="8"/>
                <c:pt idx="0">
                  <c:v>1505</c:v>
                </c:pt>
                <c:pt idx="1">
                  <c:v>1496</c:v>
                </c:pt>
                <c:pt idx="2">
                  <c:v>1663</c:v>
                </c:pt>
                <c:pt idx="3">
                  <c:v>3983</c:v>
                </c:pt>
                <c:pt idx="4">
                  <c:v>4023</c:v>
                </c:pt>
                <c:pt idx="5">
                  <c:v>3887</c:v>
                </c:pt>
                <c:pt idx="6">
                  <c:v>3578</c:v>
                </c:pt>
                <c:pt idx="7">
                  <c:v>3983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불기소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effectLst>
                <a:outerShdw blurRad="50800" dist="50800" dir="5400000" algn="ctr" rotWithShape="0">
                  <a:schemeClr val="accent2"/>
                </a:outerShdw>
              </a:effectLst>
            </c:spPr>
          </c:dPt>
          <c:dLbls>
            <c:dLbl>
              <c:idx val="0"/>
              <c:layout>
                <c:manualLayout>
                  <c:x val="-3.0864197530864482E-3"/>
                  <c:y val="-9.0597117364447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32098765432098E-3"/>
                  <c:y val="-0.10157858613589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432098765432098E-3"/>
                  <c:y val="-0.123541523678791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7901234567901231E-2"/>
                  <c:y val="-0.28277282086479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9444444444444448E-2"/>
                  <c:y val="-0.288263555250514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0.129032258064516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864197530864196E-3"/>
                  <c:y val="-0.14824982841455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432098765432098E-3"/>
                  <c:y val="-0.17295813315030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Sheet1!$C$2:$C$9</c:f>
              <c:numCache>
                <c:formatCode>#,##0_);[Red]\(#,##0\)</c:formatCode>
                <c:ptCount val="8"/>
                <c:pt idx="0">
                  <c:v>13333</c:v>
                </c:pt>
                <c:pt idx="1">
                  <c:v>17731</c:v>
                </c:pt>
                <c:pt idx="2">
                  <c:v>23364</c:v>
                </c:pt>
                <c:pt idx="3">
                  <c:v>86996</c:v>
                </c:pt>
                <c:pt idx="4">
                  <c:v>85387</c:v>
                </c:pt>
                <c:pt idx="5">
                  <c:v>23480</c:v>
                </c:pt>
                <c:pt idx="6">
                  <c:v>29730</c:v>
                </c:pt>
                <c:pt idx="7">
                  <c:v>36163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2296800"/>
        <c:axId val="262296408"/>
      </c:barChart>
      <c:catAx>
        <c:axId val="26229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2296408"/>
        <c:crosses val="autoZero"/>
        <c:auto val="1"/>
        <c:lblAlgn val="ctr"/>
        <c:lblOffset val="100"/>
        <c:noMultiLvlLbl val="0"/>
      </c:catAx>
      <c:valAx>
        <c:axId val="262296408"/>
        <c:scaling>
          <c:orientation val="minMax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crossAx val="2622968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불기소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9.0525695157670505E-2"/>
                  <c:y val="-0.3564652987196122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232635322758569"/>
                  <c:y val="0.14389642909836009"/>
                </c:manualLayout>
              </c:layout>
              <c:tx>
                <c:rich>
                  <a:bodyPr/>
                  <a:lstStyle/>
                  <a:p>
                    <a:fld id="{96E9DDAC-B193-4DEF-925E-F32C38EA9E8F}" type="CATEGORYNAME">
                      <a:rPr lang="ko-KR" altLang="en-US" b="1"/>
                      <a:pPr/>
                      <a:t>[범주 이름]</a:t>
                    </a:fld>
                    <a:r>
                      <a:rPr lang="ko-KR" altLang="en-US" baseline="0" dirty="0"/>
                      <a:t>
</a:t>
                    </a:r>
                    <a:fld id="{1EEFD28A-FD13-4DFC-AC17-5B383A7E861E}" type="PERCENTAGE">
                      <a:rPr lang="en-US" altLang="ko-KR" baseline="0"/>
                      <a:pPr/>
                      <a:t>[백분율]</a:t>
                    </a:fld>
                    <a:endParaRPr lang="ko-KR" alt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4353056411426823"/>
                  <c:y val="3.942465512906605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3963159496367299E-2"/>
                  <c:y val="-0.27869818432859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각하</c:v>
                </c:pt>
                <c:pt idx="1">
                  <c:v>공소권없음</c:v>
                </c:pt>
                <c:pt idx="2">
                  <c:v>기소유예</c:v>
                </c:pt>
                <c:pt idx="3">
                  <c:v>기타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73495</c:v>
                </c:pt>
                <c:pt idx="1">
                  <c:v>166680</c:v>
                </c:pt>
                <c:pt idx="2">
                  <c:v>71719</c:v>
                </c:pt>
                <c:pt idx="3">
                  <c:v>33131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불기소(2008년)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5.8444358857316747E-2"/>
                  <c:y val="-0.285620882588298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각하</c:v>
                </c:pt>
                <c:pt idx="1">
                  <c:v>공소권없음</c:v>
                </c:pt>
                <c:pt idx="2">
                  <c:v>기소유예</c:v>
                </c:pt>
                <c:pt idx="3">
                  <c:v>기타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12466</c:v>
                </c:pt>
                <c:pt idx="1">
                  <c:v>51255</c:v>
                </c:pt>
                <c:pt idx="2">
                  <c:v>16520</c:v>
                </c:pt>
                <c:pt idx="3">
                  <c:v>6775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617121062992126"/>
                  <c:y val="-0.17005547674363455"/>
                </c:manualLayout>
              </c:layout>
              <c:tx>
                <c:rich>
                  <a:bodyPr/>
                  <a:lstStyle/>
                  <a:p>
                    <a:fld id="{947C6E74-35DB-49CC-9C20-08A0C5431C7B}" type="CATEGORYNAME">
                      <a:rPr lang="ko-KR" altLang="en-US" sz="1600" smtClean="0"/>
                      <a:pPr/>
                      <a:t>[범주 이름]</a:t>
                    </a:fld>
                    <a:endParaRPr lang="ko-KR" altLang="en-US" sz="1600" dirty="0" smtClean="0"/>
                  </a:p>
                  <a:p>
                    <a:fld id="{2B28F6E4-DF46-44E5-BF1E-DFF84E754132}" type="VALUE">
                      <a:rPr lang="en-US" altLang="ko-KR" sz="1600" baseline="0" smtClean="0"/>
                      <a:pPr/>
                      <a:t>[값]</a:t>
                    </a:fld>
                    <a:endParaRPr lang="ko-KR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5037641486220474"/>
                  <c:y val="7.057519239517336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4497231791338579E-2"/>
                  <c:y val="7.330291277616504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법무법인</c:v>
                </c:pt>
                <c:pt idx="1">
                  <c:v>개인저작자</c:v>
                </c:pt>
                <c:pt idx="2">
                  <c:v>신탁관리단체</c:v>
                </c:pt>
                <c:pt idx="3">
                  <c:v>기타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0.63</c:v>
                </c:pt>
                <c:pt idx="1">
                  <c:v>0.17</c:v>
                </c:pt>
                <c:pt idx="2">
                  <c:v>0.14099999999999999</c:v>
                </c:pt>
                <c:pt idx="3">
                  <c:v>5.8999999999999997E-2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26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15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809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508001"/>
            <a:ext cx="10515600" cy="1054100"/>
          </a:xfrm>
          <a:noFill/>
        </p:spPr>
        <p:txBody>
          <a:bodyPr/>
          <a:lstStyle>
            <a:lvl1pPr algn="ctr">
              <a:defRPr>
                <a:latin typeface="Times New Roman" panose="02020603050405020304" pitchFamily="18" charset="0"/>
                <a:ea typeface="휴먼모음T" panose="02030504000101010101" pitchFamily="18" charset="-127"/>
                <a:cs typeface="Times New Roman" panose="02020603050405020304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Clr>
                <a:schemeClr val="accent5"/>
              </a:buClr>
              <a:buFont typeface="Times New Roman" panose="02020603050405020304" pitchFamily="18" charset="0"/>
              <a:buChar char="◙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buFont typeface="Wingdings" panose="05000000000000000000" pitchFamily="2" charset="2"/>
              <a:buChar char="Ø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ko-KR" altLang="en-US" dirty="0" smtClean="0"/>
              <a:t> 마스터 </a:t>
            </a:r>
            <a:r>
              <a:rPr lang="ko-KR" altLang="en-US" dirty="0" smtClean="0"/>
              <a:t>텍스트 스타일을 편집합니다</a:t>
            </a:r>
          </a:p>
          <a:p>
            <a:pPr lvl="1"/>
            <a:r>
              <a:rPr lang="ko-KR" altLang="en-US" dirty="0" smtClean="0"/>
              <a:t> 둘째 </a:t>
            </a:r>
            <a:r>
              <a:rPr lang="ko-KR" altLang="en-US" dirty="0" smtClean="0"/>
              <a:t>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036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85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5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20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50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15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662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289C-F19E-4DFD-94AF-3682C2A2FA64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291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저작권 침해 형사 처벌 </a:t>
            </a:r>
            <a:r>
              <a:rPr lang="en-US" altLang="ko-KR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제도의 문제점과 개선방안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5140326"/>
            <a:ext cx="9144000" cy="1655762"/>
          </a:xfrm>
        </p:spPr>
        <p:txBody>
          <a:bodyPr/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2014. 4.</a:t>
            </a:r>
          </a:p>
          <a:p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남희섭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o-KR" altLang="en-US" sz="9600" dirty="0" smtClean="0">
                <a:latin typeface="휴먼모음T" panose="02030504000101010101" pitchFamily="18" charset="-127"/>
              </a:rPr>
              <a:t>입법부의 </a:t>
            </a:r>
            <a:r>
              <a:rPr lang="ko-KR" altLang="en-US" sz="9600" dirty="0" smtClean="0">
                <a:latin typeface="휴먼모음T" panose="02030504000101010101" pitchFamily="18" charset="-127"/>
              </a:rPr>
              <a:t>노력</a:t>
            </a:r>
            <a:endParaRPr lang="ko-KR" altLang="en-US" sz="9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10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857847"/>
              </p:ext>
            </p:extLst>
          </p:nvPr>
        </p:nvGraphicFramePr>
        <p:xfrm>
          <a:off x="1657884" y="837487"/>
          <a:ext cx="8945197" cy="5837810"/>
        </p:xfrm>
        <a:graphic>
          <a:graphicData uri="http://schemas.openxmlformats.org/drawingml/2006/table">
            <a:tbl>
              <a:tblPr/>
              <a:tblGrid>
                <a:gridCol w="2443139"/>
                <a:gridCol w="6502058"/>
              </a:tblGrid>
              <a:tr h="4984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b="1" kern="0" spc="0" dirty="0">
                          <a:solidFill>
                            <a:srgbClr val="000000"/>
                          </a:solidFill>
                          <a:effectLst/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구분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b="1" kern="0" spc="0">
                          <a:solidFill>
                            <a:srgbClr val="000000"/>
                          </a:solidFill>
                          <a:effectLst/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개정안</a:t>
                      </a:r>
                      <a:endParaRPr lang="ko-KR" altLang="en-US" sz="2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27482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신명 신명조"/>
                          <a:ea typeface="신명 신명조"/>
                        </a:rPr>
                        <a:t>형사처벌 대상 축소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AB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영리를 위하여 상습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김태년</a:t>
                      </a:r>
                      <a:r>
                        <a:rPr lang="ko-KR" altLang="en-US" sz="2000" b="1" kern="0" spc="0" dirty="0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 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b="1" kern="0" spc="0" dirty="0">
                          <a:solidFill>
                            <a:srgbClr val="C00000"/>
                          </a:solidFill>
                          <a:effectLst/>
                          <a:latin typeface="옛한글"/>
                          <a:ea typeface="옛한글"/>
                        </a:rPr>
                        <a:t>피해 규모 </a:t>
                      </a:r>
                      <a:r>
                        <a:rPr lang="en-US" altLang="ko-KR" sz="2000" b="1" kern="0" spc="0" dirty="0"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500</a:t>
                      </a:r>
                      <a:r>
                        <a:rPr lang="ko-KR" altLang="en-US" sz="2000" b="1" kern="0" spc="0" dirty="0">
                          <a:solidFill>
                            <a:srgbClr val="C00000"/>
                          </a:solidFill>
                          <a:effectLst/>
                          <a:latin typeface="옛한글"/>
                          <a:ea typeface="옛한글"/>
                        </a:rPr>
                        <a:t>만원 이상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b="1" kern="0" spc="0" dirty="0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박혜자 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업으로 한 경우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천영세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영리 목적의 업으로 한 경우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최문순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b="1" kern="0" spc="0" dirty="0">
                          <a:solidFill>
                            <a:srgbClr val="C00000"/>
                          </a:solidFill>
                          <a:effectLst/>
                          <a:latin typeface="옛한글"/>
                          <a:ea typeface="옛한글"/>
                        </a:rPr>
                        <a:t>피해 규모 </a:t>
                      </a:r>
                      <a:r>
                        <a:rPr lang="en-US" altLang="ko-KR" sz="2000" b="1" kern="0" spc="0" dirty="0"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100</a:t>
                      </a:r>
                      <a:r>
                        <a:rPr lang="ko-KR" altLang="en-US" sz="2000" b="1" kern="0" spc="0" dirty="0">
                          <a:solidFill>
                            <a:srgbClr val="C00000"/>
                          </a:solidFill>
                          <a:effectLst/>
                          <a:latin typeface="옛한글"/>
                          <a:ea typeface="옛한글"/>
                        </a:rPr>
                        <a:t>만원 이상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변제일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AB0"/>
                    </a:solidFill>
                  </a:tcPr>
                </a:tc>
              </a:tr>
              <a:tr h="13866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신명 신명조"/>
                          <a:ea typeface="신명 신명조"/>
                        </a:rPr>
                        <a:t>비친고죄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신명 신명조"/>
                          <a:ea typeface="신명 신명조"/>
                        </a:rPr>
                        <a:t> 폐지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신명 신명조"/>
                        </a:rPr>
                        <a:t>/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신명 신명조"/>
                          <a:ea typeface="신명 신명조"/>
                        </a:rPr>
                        <a:t>축소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폐지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b="1" kern="0" spc="0" dirty="0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이상민 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,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최문순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축소 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-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대규모 침해 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김태년</a:t>
                      </a:r>
                      <a:r>
                        <a:rPr lang="ko-KR" altLang="en-US" sz="2000" b="1" kern="0" spc="0" dirty="0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 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342900" marR="0" lvl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축소 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-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개인 저작물 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(</a:t>
                      </a:r>
                      <a:r>
                        <a:rPr lang="ko-KR" altLang="en-US" sz="2000" b="1" kern="0" spc="0" dirty="0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김희정 </a:t>
                      </a:r>
                      <a:r>
                        <a:rPr lang="ko-KR" altLang="en-US" sz="2000" b="1" kern="0" spc="0" dirty="0" err="1">
                          <a:solidFill>
                            <a:schemeClr val="accent5"/>
                          </a:solidFill>
                          <a:effectLst/>
                          <a:latin typeface="옛한글"/>
                          <a:ea typeface="옛한글"/>
                        </a:rPr>
                        <a:t>의원안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)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66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ffectLst/>
                          <a:latin typeface="신명 신명조"/>
                          <a:ea typeface="신명 신명조"/>
                        </a:rPr>
                        <a:t>공통된 우려</a:t>
                      </a:r>
                      <a:endParaRPr lang="ko-KR" altLang="en-US" sz="2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저작권은 기본적으로 개인의 권리 보호임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.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고발 남용과 과도한 합의금 요구의 문제가 있음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옛한글"/>
                        </a:rPr>
                        <a:t>.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7000" algn="l"/>
                          <a:tab pos="254000" algn="l"/>
                          <a:tab pos="381000" algn="l"/>
                          <a:tab pos="127000" algn="l"/>
                          <a:tab pos="254000" algn="l"/>
                          <a:tab pos="381000" algn="l"/>
                        </a:tabLs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옛한글"/>
                          <a:ea typeface="옛한글"/>
                        </a:rPr>
                        <a:t>청소년 피해자 양산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9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o-KR" altLang="en-US" sz="9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개정안 설명</a:t>
            </a:r>
            <a:endParaRPr lang="ko-KR" altLang="en-US" sz="9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42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침해죄</a:t>
            </a:r>
            <a:r>
              <a:rPr lang="ko-KR" altLang="en-US" dirty="0" smtClean="0"/>
              <a:t> 적용 대상 제한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ko-KR" altLang="en-US" strike="sngStrike" dirty="0" smtClean="0"/>
              <a:t>친고죄</a:t>
            </a:r>
            <a:r>
              <a:rPr lang="ko-KR" altLang="en-US" dirty="0" smtClean="0"/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err="1" smtClean="0">
                <a:sym typeface="Wingdings" panose="05000000000000000000" pitchFamily="2" charset="2"/>
              </a:rPr>
              <a:t>침해죄</a:t>
            </a:r>
            <a:r>
              <a:rPr lang="ko-KR" altLang="en-US" dirty="0" smtClean="0">
                <a:sym typeface="Wingdings" panose="05000000000000000000" pitchFamily="2" charset="2"/>
              </a:rPr>
              <a:t> 적용 문턱 조정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ko-KR" altLang="en-US" dirty="0" err="1" smtClean="0">
                <a:sym typeface="Wingdings" panose="05000000000000000000" pitchFamily="2" charset="2"/>
              </a:rPr>
              <a:t>침해죄</a:t>
            </a:r>
            <a:r>
              <a:rPr lang="ko-KR" altLang="en-US" dirty="0" smtClean="0">
                <a:sym typeface="Wingdings" panose="05000000000000000000" pitchFamily="2" charset="2"/>
              </a:rPr>
              <a:t> 적용 범위 축소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피해액 기준으로 범죄구성요건 제한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추상적인 문구</a:t>
            </a:r>
            <a:r>
              <a:rPr lang="en-US" altLang="ko-KR" dirty="0" smtClean="0">
                <a:sym typeface="Wingdings" panose="05000000000000000000" pitchFamily="2" charset="2"/>
              </a:rPr>
              <a:t>(“</a:t>
            </a:r>
            <a:r>
              <a:rPr lang="ko-KR" altLang="en-US" dirty="0" smtClean="0">
                <a:sym typeface="Wingdings" panose="05000000000000000000" pitchFamily="2" charset="2"/>
              </a:rPr>
              <a:t>중대한 고의적인 침해</a:t>
            </a:r>
            <a:r>
              <a:rPr lang="en-US" altLang="ko-KR" dirty="0" smtClean="0">
                <a:sym typeface="Wingdings" panose="05000000000000000000" pitchFamily="2" charset="2"/>
              </a:rPr>
              <a:t>”)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형벌의 차등화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구체적 피해 규모 제시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180</a:t>
            </a:r>
            <a:r>
              <a:rPr lang="ko-KR" altLang="en-US" dirty="0" smtClean="0">
                <a:sym typeface="Wingdings" panose="05000000000000000000" pitchFamily="2" charset="2"/>
              </a:rPr>
              <a:t>일</a:t>
            </a:r>
            <a:r>
              <a:rPr lang="en-US" altLang="ko-KR" dirty="0" smtClean="0">
                <a:sym typeface="Wingdings" panose="05000000000000000000" pitchFamily="2" charset="2"/>
              </a:rPr>
              <a:t>: </a:t>
            </a:r>
            <a:r>
              <a:rPr lang="ko-KR" altLang="en-US" dirty="0" smtClean="0">
                <a:sym typeface="Wingdings" panose="05000000000000000000" pitchFamily="2" charset="2"/>
              </a:rPr>
              <a:t>침해 기간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 “</a:t>
            </a:r>
            <a:r>
              <a:rPr lang="ko-KR" altLang="en-US" dirty="0" smtClean="0">
                <a:sym typeface="Wingdings" panose="05000000000000000000" pitchFamily="2" charset="2"/>
              </a:rPr>
              <a:t>침해되는 저작물</a:t>
            </a:r>
            <a:r>
              <a:rPr lang="en-US" altLang="ko-KR" dirty="0" smtClean="0">
                <a:sym typeface="Wingdings" panose="05000000000000000000" pitchFamily="2" charset="2"/>
              </a:rPr>
              <a:t>”</a:t>
            </a:r>
            <a:r>
              <a:rPr lang="ko-KR" altLang="en-US" dirty="0" smtClean="0">
                <a:sym typeface="Wingdings" panose="05000000000000000000" pitchFamily="2" charset="2"/>
              </a:rPr>
              <a:t>의 총 소매가격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 500</a:t>
            </a:r>
            <a:r>
              <a:rPr lang="ko-KR" altLang="en-US" dirty="0" smtClean="0">
                <a:sym typeface="Wingdings" panose="05000000000000000000" pitchFamily="2" charset="2"/>
              </a:rPr>
              <a:t>백만 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09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왜 </a:t>
            </a:r>
            <a:r>
              <a:rPr lang="en-US" altLang="ko-KR" dirty="0" smtClean="0"/>
              <a:t>500</a:t>
            </a:r>
            <a:r>
              <a:rPr lang="ko-KR" altLang="en-US" dirty="0" smtClean="0"/>
              <a:t>만원인가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미국법</a:t>
            </a:r>
            <a:r>
              <a:rPr lang="ko-KR" altLang="en-US" dirty="0"/>
              <a:t>률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1,000</a:t>
            </a:r>
            <a:r>
              <a:rPr lang="ko-KR" altLang="en-US" dirty="0" smtClean="0"/>
              <a:t>달러</a:t>
            </a:r>
            <a:r>
              <a:rPr lang="en-US" altLang="ko-KR" dirty="0" smtClean="0"/>
              <a:t>(misdemeanor, </a:t>
            </a:r>
            <a:r>
              <a:rPr lang="ko-KR" altLang="en-US" dirty="0" smtClean="0"/>
              <a:t>경범죄</a:t>
            </a:r>
            <a:r>
              <a:rPr lang="en-US" altLang="ko-KR" dirty="0" smtClean="0"/>
              <a:t>), 2,500</a:t>
            </a:r>
            <a:r>
              <a:rPr lang="ko-KR" altLang="en-US" dirty="0" smtClean="0"/>
              <a:t>달러</a:t>
            </a:r>
            <a:r>
              <a:rPr lang="en-US" altLang="ko-KR" dirty="0" smtClean="0"/>
              <a:t>(felony, </a:t>
            </a:r>
            <a:r>
              <a:rPr lang="ko-KR" altLang="en-US" dirty="0" err="1" smtClean="0"/>
              <a:t>중범죄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참조</a:t>
            </a:r>
            <a:endParaRPr lang="en-US" altLang="ko-KR" dirty="0" smtClean="0"/>
          </a:p>
          <a:p>
            <a:r>
              <a:rPr lang="ko-KR" altLang="en-US" dirty="0" smtClean="0"/>
              <a:t> 우리만의 독특한 현상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합의금 장사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 </a:t>
            </a:r>
            <a:r>
              <a:rPr lang="ko-KR" altLang="en-US" dirty="0" smtClean="0"/>
              <a:t>과잉 처벌의 경계</a:t>
            </a:r>
            <a:endParaRPr lang="en-US" altLang="ko-KR" dirty="0" smtClean="0"/>
          </a:p>
          <a:p>
            <a:r>
              <a:rPr lang="ko-KR" altLang="en-US" dirty="0" smtClean="0"/>
              <a:t> 비용 편익 분석</a:t>
            </a:r>
            <a:r>
              <a:rPr lang="en-US" altLang="ko-KR" dirty="0" smtClean="0"/>
              <a:t>(cost-benefit analysis)</a:t>
            </a:r>
          </a:p>
          <a:p>
            <a:pPr lvl="1"/>
            <a:r>
              <a:rPr lang="en-US" altLang="ko-KR" dirty="0"/>
              <a:t> </a:t>
            </a:r>
            <a:r>
              <a:rPr lang="ko-KR" altLang="en-US" dirty="0" err="1" smtClean="0"/>
              <a:t>전환율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불법 </a:t>
            </a:r>
            <a:r>
              <a:rPr lang="en-US" altLang="ko-KR" dirty="0" smtClean="0">
                <a:sym typeface="Wingdings" panose="05000000000000000000" pitchFamily="2" charset="2"/>
              </a:rPr>
              <a:t></a:t>
            </a:r>
            <a:r>
              <a:rPr lang="en-US" altLang="ko-KR" dirty="0" smtClean="0"/>
              <a:t> </a:t>
            </a:r>
            <a:r>
              <a:rPr lang="ko-KR" altLang="en-US" dirty="0" smtClean="0"/>
              <a:t>합법 </a:t>
            </a:r>
            <a:r>
              <a:rPr lang="en-US" altLang="ko-KR" dirty="0" smtClean="0"/>
              <a:t>100%?</a:t>
            </a:r>
          </a:p>
          <a:p>
            <a:pPr lvl="1"/>
            <a:r>
              <a:rPr lang="ko-KR" altLang="en-US" dirty="0" smtClean="0"/>
              <a:t> 민사적 구제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법정손해배상제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입증책임 경감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정보제공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</a:t>
            </a:r>
            <a:r>
              <a:rPr lang="ko-KR" altLang="en-US" dirty="0" smtClean="0"/>
              <a:t>행정적 구제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불법복제물 수거</a:t>
            </a:r>
            <a:r>
              <a:rPr lang="en-US" altLang="ko-KR" dirty="0" smtClean="0"/>
              <a:t>·</a:t>
            </a:r>
            <a:r>
              <a:rPr lang="ko-KR" altLang="en-US" dirty="0" smtClean="0"/>
              <a:t>폐기</a:t>
            </a:r>
            <a:r>
              <a:rPr lang="en-US" altLang="ko-KR" dirty="0" smtClean="0"/>
              <a:t>·</a:t>
            </a:r>
            <a:r>
              <a:rPr lang="ko-KR" altLang="en-US" dirty="0" smtClean="0"/>
              <a:t>삭제명령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삼진아웃제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특수 </a:t>
            </a:r>
            <a:r>
              <a:rPr lang="en-US" altLang="ko-KR" dirty="0" smtClean="0"/>
              <a:t>OSP </a:t>
            </a:r>
            <a:r>
              <a:rPr lang="ko-KR" altLang="en-US" dirty="0" smtClean="0"/>
              <a:t>규제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방심위</a:t>
            </a:r>
            <a:r>
              <a:rPr lang="ko-KR" altLang="en-US" dirty="0" smtClean="0"/>
              <a:t> 사이트차단</a:t>
            </a:r>
            <a:r>
              <a:rPr lang="en-US" altLang="ko-KR" dirty="0" smtClean="0"/>
              <a:t>(SOPA), </a:t>
            </a:r>
            <a:r>
              <a:rPr lang="ko-KR" altLang="en-US" dirty="0" smtClean="0"/>
              <a:t>사이트차단부속서한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합동단속반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6303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침해로 보는 행위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컴법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1987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제정법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chemeClr val="accent5"/>
                </a:solidFill>
              </a:rPr>
              <a:t>없음</a:t>
            </a:r>
            <a:endParaRPr lang="en-US" altLang="ko-KR" dirty="0" smtClean="0">
              <a:solidFill>
                <a:schemeClr val="accent5"/>
              </a:solidFill>
            </a:endParaRPr>
          </a:p>
          <a:p>
            <a:pPr lvl="1"/>
            <a:r>
              <a:rPr lang="en-US" altLang="ko-KR" dirty="0" smtClean="0"/>
              <a:t>1994</a:t>
            </a:r>
            <a:r>
              <a:rPr lang="ko-KR" altLang="en-US" dirty="0" smtClean="0"/>
              <a:t>년 </a:t>
            </a:r>
            <a:r>
              <a:rPr lang="ko-KR" altLang="en-US" dirty="0" smtClean="0"/>
              <a:t>개정법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프로그램 </a:t>
            </a:r>
            <a:r>
              <a:rPr lang="ko-KR" altLang="en-US" dirty="0" smtClean="0"/>
              <a:t>저작권을 침해하는 행위에 의하여 만들어진 프로그램 복제물을 그 사정을 알면서 취득한 자가 이를 컴퓨터에 업무상 사용하는 행위</a:t>
            </a:r>
            <a:endParaRPr lang="en-US" altLang="ko-KR" dirty="0" smtClean="0"/>
          </a:p>
          <a:p>
            <a:r>
              <a:rPr lang="ko-KR" altLang="en-US" dirty="0" smtClean="0"/>
              <a:t>저작권법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2009</a:t>
            </a:r>
            <a:r>
              <a:rPr lang="ko-KR" altLang="en-US" dirty="0" smtClean="0"/>
              <a:t>년 </a:t>
            </a:r>
            <a:r>
              <a:rPr lang="ko-KR" altLang="en-US" dirty="0" smtClean="0"/>
              <a:t>개정법</a:t>
            </a:r>
            <a:r>
              <a:rPr lang="en-US" altLang="ko-KR" dirty="0" smtClean="0"/>
              <a:t>: </a:t>
            </a:r>
            <a:r>
              <a:rPr lang="ko-KR" altLang="en-US" dirty="0" err="1" smtClean="0">
                <a:solidFill>
                  <a:schemeClr val="accent5"/>
                </a:solidFill>
              </a:rPr>
              <a:t>컴법에서</a:t>
            </a:r>
            <a:r>
              <a:rPr lang="ko-KR" altLang="en-US" dirty="0" smtClean="0">
                <a:solidFill>
                  <a:schemeClr val="accent5"/>
                </a:solidFill>
              </a:rPr>
              <a:t> 이기 </a:t>
            </a:r>
            <a:r>
              <a:rPr lang="en-US" altLang="ko-KR" dirty="0"/>
              <a:t>§124.1:3 “</a:t>
            </a:r>
            <a:r>
              <a:rPr lang="ko-KR" altLang="en-US" dirty="0"/>
              <a:t>프로그램의 저작권을 침해하여 만들어진 프로그램의 복제물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호에 따른 수입 물건을 포함 한다</a:t>
            </a:r>
            <a:r>
              <a:rPr lang="en-US" altLang="ko-KR" dirty="0"/>
              <a:t>)</a:t>
            </a:r>
            <a:r>
              <a:rPr lang="ko-KR" altLang="en-US" dirty="0"/>
              <a:t>을 그 사실을 알면서 취득한 자가 이를 업무상 이용하는 행위</a:t>
            </a:r>
            <a:r>
              <a:rPr lang="en-US" altLang="ko-KR" dirty="0"/>
              <a:t>”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018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도입 취지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1994</a:t>
            </a:r>
            <a:r>
              <a:rPr lang="ko-KR" altLang="en-US" dirty="0" smtClean="0"/>
              <a:t>년 개정법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알 수 없음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 2009</a:t>
            </a:r>
            <a:r>
              <a:rPr lang="ko-KR" altLang="en-US" dirty="0" smtClean="0"/>
              <a:t>년 개정 저작권법 해설서</a:t>
            </a:r>
            <a:r>
              <a:rPr lang="en-US" altLang="ko-KR" dirty="0" smtClean="0"/>
              <a:t>: </a:t>
            </a:r>
            <a:r>
              <a:rPr lang="en-US" altLang="ko-KR" dirty="0" smtClean="0">
                <a:solidFill>
                  <a:schemeClr val="accent5"/>
                </a:solidFill>
              </a:rPr>
              <a:t>“</a:t>
            </a:r>
            <a:r>
              <a:rPr lang="ko-KR" altLang="en-US" dirty="0" smtClean="0">
                <a:solidFill>
                  <a:schemeClr val="accent5"/>
                </a:solidFill>
              </a:rPr>
              <a:t>프로그램의 경우 불법 복제물임을 알고 이를 업무상 이용하는 때에는 해당 프로그램의 </a:t>
            </a:r>
            <a:r>
              <a:rPr lang="ko-KR" altLang="en-US" dirty="0" err="1" smtClean="0">
                <a:solidFill>
                  <a:schemeClr val="accent5"/>
                </a:solidFill>
              </a:rPr>
              <a:t>권리자에게</a:t>
            </a:r>
            <a:r>
              <a:rPr lang="ko-KR" altLang="en-US" dirty="0" smtClean="0">
                <a:solidFill>
                  <a:schemeClr val="accent5"/>
                </a:solidFill>
              </a:rPr>
              <a:t> 상당한 피해 발생하기 때문</a:t>
            </a:r>
            <a:r>
              <a:rPr lang="en-US" altLang="ko-KR" dirty="0" smtClean="0">
                <a:solidFill>
                  <a:schemeClr val="accent5"/>
                </a:solidFill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실제로는 현실적 필요성 보다는 </a:t>
            </a:r>
            <a:r>
              <a:rPr lang="ko-KR" altLang="en-US" dirty="0" err="1" smtClean="0"/>
              <a:t>일본법</a:t>
            </a:r>
            <a:r>
              <a:rPr lang="ko-KR" altLang="en-US" dirty="0" smtClean="0"/>
              <a:t> 모방</a:t>
            </a:r>
            <a:r>
              <a:rPr lang="en-US" altLang="ko-KR" dirty="0" smtClean="0"/>
              <a:t>(1985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100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문제점 및 개정 제안 이유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altLang="ko-KR" dirty="0" smtClean="0"/>
              <a:t> </a:t>
            </a:r>
            <a:r>
              <a:rPr lang="ko-KR" altLang="en-US" dirty="0" smtClean="0"/>
              <a:t>알고 업무상 이용하면 피해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모르고 하면 피해가 없나</a:t>
            </a:r>
            <a:r>
              <a:rPr lang="en-US" altLang="ko-KR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이용권 ≠ 저작자의 권리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다른 저작물의 </a:t>
            </a:r>
            <a:r>
              <a:rPr lang="ko-KR" altLang="en-US" dirty="0" err="1" smtClean="0"/>
              <a:t>권리자와의</a:t>
            </a:r>
            <a:r>
              <a:rPr lang="ko-KR" altLang="en-US" dirty="0" smtClean="0"/>
              <a:t> 형평성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프로그램 이용 과정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일시적 저장 수반</a:t>
            </a:r>
            <a:r>
              <a:rPr lang="en-US" altLang="ko-KR" dirty="0" smtClean="0"/>
              <a:t>(‘</a:t>
            </a:r>
            <a:r>
              <a:rPr lang="ko-KR" altLang="en-US" dirty="0" err="1" smtClean="0"/>
              <a:t>오픈캡처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판결</a:t>
            </a:r>
            <a:r>
              <a:rPr lang="en-US" altLang="ko-KR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프로그램 이용 전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복제 수반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7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ko-KR" sz="9600" dirty="0" smtClean="0"/>
              <a:t>Discussion</a:t>
            </a:r>
            <a:endParaRPr lang="ko-KR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57502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o-KR" altLang="en-US" sz="9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현황과 문제점</a:t>
            </a:r>
            <a:endParaRPr lang="ko-KR" altLang="en-US" sz="9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17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연도별 저작권법 위반사범 처리현황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2863-84D8-4C13-A64A-918A99830579}" type="datetime1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pPr/>
              <a:t>3</a:t>
            </a:fld>
            <a:endParaRPr lang="ko-KR" altLang="en-US"/>
          </a:p>
        </p:txBody>
      </p:sp>
      <p:graphicFrame>
        <p:nvGraphicFramePr>
          <p:cNvPr id="6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312298"/>
              </p:ext>
            </p:extLst>
          </p:nvPr>
        </p:nvGraphicFramePr>
        <p:xfrm>
          <a:off x="1524000" y="1484785"/>
          <a:ext cx="9144000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01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기소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불기소</a:t>
            </a:r>
            <a:r>
              <a:rPr lang="en-US" altLang="ko-KR" dirty="0" smtClean="0"/>
              <a:t>(</a:t>
            </a:r>
            <a:r>
              <a:rPr lang="ko-KR" altLang="en-US" dirty="0" smtClean="0"/>
              <a:t>건수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7C16-1475-4AC6-9DB3-716712BCF695}" type="datetime1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pPr/>
              <a:t>4</a:t>
            </a:fld>
            <a:endParaRPr lang="ko-KR" altLang="en-US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526031"/>
              </p:ext>
            </p:extLst>
          </p:nvPr>
        </p:nvGraphicFramePr>
        <p:xfrm>
          <a:off x="1981200" y="1774826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0600" y="1595438"/>
            <a:ext cx="3300413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b="1" dirty="0" err="1" smtClean="0"/>
              <a:t>기소율</a:t>
            </a:r>
            <a:r>
              <a:rPr lang="ko-KR" altLang="en-US" b="1" dirty="0" smtClean="0"/>
              <a:t> 평균</a:t>
            </a:r>
            <a:r>
              <a:rPr lang="en-US" altLang="ko-KR" b="1" dirty="0" smtClean="0"/>
              <a:t>: 7.35%</a:t>
            </a:r>
          </a:p>
          <a:p>
            <a:r>
              <a:rPr lang="ko-KR" altLang="en-US" b="1" dirty="0" err="1" smtClean="0"/>
              <a:t>구공판</a:t>
            </a:r>
            <a:r>
              <a:rPr lang="ko-KR" altLang="en-US" b="1" dirty="0" smtClean="0"/>
              <a:t> 평균</a:t>
            </a:r>
            <a:r>
              <a:rPr lang="en-US" altLang="ko-KR" b="1" dirty="0" smtClean="0"/>
              <a:t>: 0.22%</a:t>
            </a:r>
          </a:p>
          <a:p>
            <a:r>
              <a:rPr lang="ko-KR" altLang="en-US" b="1" dirty="0" smtClean="0">
                <a:solidFill>
                  <a:schemeClr val="accent5"/>
                </a:solidFill>
              </a:rPr>
              <a:t>경제사범 전체</a:t>
            </a:r>
            <a:r>
              <a:rPr lang="en-US" altLang="ko-KR" b="1" dirty="0" smtClean="0">
                <a:solidFill>
                  <a:schemeClr val="accent5"/>
                </a:solidFill>
              </a:rPr>
              <a:t>(2009~2013)</a:t>
            </a:r>
          </a:p>
          <a:p>
            <a:r>
              <a:rPr lang="ko-KR" altLang="en-US" b="1" dirty="0" err="1" smtClean="0">
                <a:solidFill>
                  <a:schemeClr val="accent5"/>
                </a:solidFill>
              </a:rPr>
              <a:t>기소율</a:t>
            </a:r>
            <a:r>
              <a:rPr lang="ko-KR" altLang="en-US" b="1" dirty="0" smtClean="0">
                <a:solidFill>
                  <a:schemeClr val="accent5"/>
                </a:solidFill>
              </a:rPr>
              <a:t> 평균</a:t>
            </a:r>
            <a:r>
              <a:rPr lang="en-US" altLang="ko-KR" b="1" dirty="0" smtClean="0">
                <a:solidFill>
                  <a:schemeClr val="accent5"/>
                </a:solidFill>
              </a:rPr>
              <a:t>: 23.7% (</a:t>
            </a:r>
            <a:r>
              <a:rPr lang="en-US" altLang="ko-KR" b="1" dirty="0" smtClean="0">
                <a:solidFill>
                  <a:srgbClr val="C00000"/>
                </a:solidFill>
              </a:rPr>
              <a:t>3.22</a:t>
            </a:r>
            <a:r>
              <a:rPr lang="ko-KR" altLang="en-US" b="1" dirty="0" smtClean="0">
                <a:solidFill>
                  <a:srgbClr val="C00000"/>
                </a:solidFill>
              </a:rPr>
              <a:t>배</a:t>
            </a:r>
            <a:r>
              <a:rPr lang="en-US" altLang="ko-KR" b="1" dirty="0" smtClean="0">
                <a:solidFill>
                  <a:schemeClr val="accent5"/>
                </a:solidFill>
              </a:rPr>
              <a:t>)</a:t>
            </a:r>
          </a:p>
          <a:p>
            <a:r>
              <a:rPr lang="ko-KR" altLang="en-US" b="1" dirty="0" err="1" smtClean="0">
                <a:solidFill>
                  <a:schemeClr val="accent5"/>
                </a:solidFill>
              </a:rPr>
              <a:t>구공판</a:t>
            </a:r>
            <a:r>
              <a:rPr lang="ko-KR" altLang="en-US" b="1" dirty="0" smtClean="0">
                <a:solidFill>
                  <a:schemeClr val="accent5"/>
                </a:solidFill>
              </a:rPr>
              <a:t> 평균</a:t>
            </a:r>
            <a:r>
              <a:rPr lang="en-US" altLang="ko-KR" b="1" dirty="0" smtClean="0">
                <a:solidFill>
                  <a:schemeClr val="accent5"/>
                </a:solidFill>
              </a:rPr>
              <a:t>: 7.27% (</a:t>
            </a:r>
            <a:r>
              <a:rPr lang="en-US" altLang="ko-KR" b="1" dirty="0" smtClean="0">
                <a:solidFill>
                  <a:srgbClr val="C00000"/>
                </a:solidFill>
              </a:rPr>
              <a:t>3,304</a:t>
            </a:r>
            <a:r>
              <a:rPr lang="ko-KR" altLang="en-US" b="1" dirty="0" smtClean="0">
                <a:solidFill>
                  <a:srgbClr val="C00000"/>
                </a:solidFill>
              </a:rPr>
              <a:t>배</a:t>
            </a:r>
            <a:r>
              <a:rPr lang="en-US" altLang="ko-KR" b="1" dirty="0" smtClean="0">
                <a:solidFill>
                  <a:schemeClr val="accent5"/>
                </a:solidFill>
              </a:rPr>
              <a:t>)</a:t>
            </a:r>
            <a:endParaRPr lang="ko-KR" altLang="en-US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2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불기소 내역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전체</a:t>
            </a:r>
            <a:r>
              <a:rPr lang="en-US" altLang="ko-KR" dirty="0"/>
              <a:t> </a:t>
            </a:r>
            <a:r>
              <a:rPr lang="ko-KR" altLang="en-US" dirty="0" smtClean="0"/>
              <a:t>평균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9" name="내용 개체 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137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68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불기소 내역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(2008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년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E729-DDED-40AF-9C41-B8346811F943}" type="datetime1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pPr/>
              <a:t>6</a:t>
            </a:fld>
            <a:endParaRPr lang="ko-KR" altLang="en-US"/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4253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83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누가 고소하나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?(2009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년 교육이수자 기준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9AEF-37BA-48E9-8084-62B1420F8DBD}" type="datetime1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pPr/>
              <a:t>7</a:t>
            </a:fld>
            <a:endParaRPr lang="ko-KR" altLang="en-US"/>
          </a:p>
        </p:txBody>
      </p:sp>
      <p:graphicFrame>
        <p:nvGraphicFramePr>
          <p:cNvPr id="6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555914"/>
              </p:ext>
            </p:extLst>
          </p:nvPr>
        </p:nvGraphicFramePr>
        <p:xfrm>
          <a:off x="1962150" y="2336801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차트 15"/>
          <p:cNvGraphicFramePr/>
          <p:nvPr>
            <p:extLst>
              <p:ext uri="{D42A27DB-BD31-4B8C-83A1-F6EECF244321}">
                <p14:modId xmlns:p14="http://schemas.microsoft.com/office/powerpoint/2010/main" val="3755414757"/>
              </p:ext>
            </p:extLst>
          </p:nvPr>
        </p:nvGraphicFramePr>
        <p:xfrm>
          <a:off x="2032000" y="1390650"/>
          <a:ext cx="8128000" cy="533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74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문제점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 합의금 장사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 청소년의 피해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전체 범죄 미성년자 피의자율</a:t>
            </a:r>
            <a:r>
              <a:rPr lang="en-US" altLang="ko-KR" dirty="0" smtClean="0"/>
              <a:t>: 6%</a:t>
            </a:r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저작권법 위반 </a:t>
            </a:r>
            <a:r>
              <a:rPr lang="en-US" altLang="ko-KR" dirty="0" smtClean="0"/>
              <a:t>23% or 50% </a:t>
            </a:r>
            <a:r>
              <a:rPr lang="ko-KR" altLang="en-US" dirty="0" smtClean="0"/>
              <a:t>이상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47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저작권 경찰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2008</a:t>
            </a:r>
            <a:r>
              <a:rPr lang="ko-KR" altLang="en-US" dirty="0" smtClean="0"/>
              <a:t>년 도입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본부 </a:t>
            </a:r>
            <a:r>
              <a:rPr lang="en-US" altLang="ko-KR" dirty="0" smtClean="0"/>
              <a:t>5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5</a:t>
            </a:r>
            <a:r>
              <a:rPr lang="ko-KR" altLang="en-US" dirty="0" smtClean="0"/>
              <a:t>개 지역 사무소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명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2009</a:t>
            </a:r>
            <a:r>
              <a:rPr lang="ko-KR" altLang="en-US" dirty="0" smtClean="0"/>
              <a:t>년</a:t>
            </a:r>
            <a:r>
              <a:rPr lang="en-US" altLang="ko-KR" dirty="0" smtClean="0"/>
              <a:t>~2013</a:t>
            </a:r>
            <a:r>
              <a:rPr lang="ko-KR" altLang="en-US" dirty="0" smtClean="0"/>
              <a:t>년까지 </a:t>
            </a:r>
            <a:r>
              <a:rPr lang="en-US" altLang="ko-KR" dirty="0" smtClean="0"/>
              <a:t>43</a:t>
            </a:r>
            <a:r>
              <a:rPr lang="ko-KR" altLang="en-US" dirty="0" smtClean="0"/>
              <a:t>억 </a:t>
            </a:r>
            <a:r>
              <a:rPr lang="en-US" altLang="ko-KR" dirty="0" smtClean="0"/>
              <a:t>8</a:t>
            </a:r>
            <a:r>
              <a:rPr lang="ko-KR" altLang="en-US" dirty="0" smtClean="0"/>
              <a:t>천</a:t>
            </a:r>
            <a:r>
              <a:rPr lang="en-US" altLang="ko-KR" dirty="0" smtClean="0"/>
              <a:t>6</a:t>
            </a:r>
            <a:r>
              <a:rPr lang="ko-KR" altLang="en-US" dirty="0" err="1" smtClean="0"/>
              <a:t>백만원</a:t>
            </a:r>
            <a:r>
              <a:rPr lang="ko-KR" altLang="en-US" dirty="0" smtClean="0"/>
              <a:t> 예산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상위 법령에 근거 없는 단체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민간인의 수사 참여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080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565</Words>
  <Application>Microsoft Office PowerPoint</Application>
  <PresentationFormat>와이드스크린</PresentationFormat>
  <Paragraphs>102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9" baseType="lpstr">
      <vt:lpstr>맑은 고딕</vt:lpstr>
      <vt:lpstr>바탕</vt:lpstr>
      <vt:lpstr>신명 신명조</vt:lpstr>
      <vt:lpstr>옛한글</vt:lpstr>
      <vt:lpstr>함초롬바탕</vt:lpstr>
      <vt:lpstr>휴먼고딕</vt:lpstr>
      <vt:lpstr>휴먼모음T</vt:lpstr>
      <vt:lpstr>Arial</vt:lpstr>
      <vt:lpstr>Times New Roman</vt:lpstr>
      <vt:lpstr>Wingdings</vt:lpstr>
      <vt:lpstr>Office 테마</vt:lpstr>
      <vt:lpstr>저작권 침해 형사 처벌  제도의 문제점과 개선방안</vt:lpstr>
      <vt:lpstr>현황과 문제점</vt:lpstr>
      <vt:lpstr>연도별 저작권법 위반사범 처리현황</vt:lpstr>
      <vt:lpstr>기소 : 불기소(건수)</vt:lpstr>
      <vt:lpstr>불기소 내역(전체 평균)</vt:lpstr>
      <vt:lpstr>불기소 내역(2008년)</vt:lpstr>
      <vt:lpstr>누가 고소하나?(2009년 교육이수자 기준)</vt:lpstr>
      <vt:lpstr>문제점</vt:lpstr>
      <vt:lpstr>저작권 경찰</vt:lpstr>
      <vt:lpstr>입법부의 노력</vt:lpstr>
      <vt:lpstr>PowerPoint 프레젠테이션</vt:lpstr>
      <vt:lpstr>개정안 설명</vt:lpstr>
      <vt:lpstr>침해죄 적용 대상 제한</vt:lpstr>
      <vt:lpstr>왜 500만원인가?</vt:lpstr>
      <vt:lpstr>침해로 보는 행위</vt:lpstr>
      <vt:lpstr>도입 취지</vt:lpstr>
      <vt:lpstr>문제점 및 개정 제안 이유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 Heesob</dc:creator>
  <cp:lastModifiedBy>Nam Heesob</cp:lastModifiedBy>
  <cp:revision>20</cp:revision>
  <dcterms:created xsi:type="dcterms:W3CDTF">2014-04-13T12:18:15Z</dcterms:created>
  <dcterms:modified xsi:type="dcterms:W3CDTF">2014-04-15T09:23:37Z</dcterms:modified>
</cp:coreProperties>
</file>