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77" r:id="rId4"/>
    <p:sldId id="278" r:id="rId5"/>
    <p:sldId id="267" r:id="rId6"/>
    <p:sldId id="279" r:id="rId7"/>
    <p:sldId id="280" r:id="rId8"/>
    <p:sldId id="281" r:id="rId9"/>
    <p:sldId id="282" r:id="rId10"/>
    <p:sldId id="283" r:id="rId11"/>
    <p:sldId id="284" r:id="rId12"/>
    <p:sldId id="268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69" r:id="rId2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DAB44-DB1F-4680-A712-A115CC6D0CD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6B134-78DB-421F-824A-56F72E85E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5673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26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15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09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508001"/>
            <a:ext cx="10515600" cy="1054100"/>
          </a:xfrm>
          <a:noFill/>
        </p:spPr>
        <p:txBody>
          <a:bodyPr/>
          <a:lstStyle>
            <a:lvl1pPr algn="ctr">
              <a:defRPr>
                <a:latin typeface="Times New Roman" panose="02020603050405020304" pitchFamily="18" charset="0"/>
                <a:ea typeface="휴먼모음T" panose="02030504000101010101" pitchFamily="18" charset="-127"/>
                <a:cs typeface="Times New Roman" panose="02020603050405020304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lnSpc>
                <a:spcPct val="150000"/>
              </a:lnSpc>
              <a:buClr>
                <a:schemeClr val="accent5"/>
              </a:buClr>
              <a:buFont typeface="Times New Roman" panose="02020603050405020304" pitchFamily="18" charset="0"/>
              <a:buChar char="◙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0100" indent="-342900">
              <a:lnSpc>
                <a:spcPct val="150000"/>
              </a:lnSpc>
              <a:buClr>
                <a:srgbClr val="FF0000"/>
              </a:buClr>
              <a:buFont typeface="Times New Roman" panose="02020603050405020304" pitchFamily="18" charset="0"/>
              <a:buChar char="■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lnSpc>
                <a:spcPct val="15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lnSpc>
                <a:spcPct val="15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lnSpc>
                <a:spcPct val="15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ko-KR" altLang="en-US" dirty="0" smtClean="0"/>
              <a:t> 마스터 텍스트 스타일을 편집합니다</a:t>
            </a:r>
          </a:p>
          <a:p>
            <a:pPr lvl="1"/>
            <a:r>
              <a:rPr lang="ko-KR" altLang="en-US" dirty="0" smtClean="0"/>
              <a:t> 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036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85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5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20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4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50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15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62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289C-F19E-4DFD-94AF-3682C2A2FA64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91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inews24.com/php/news_view.php?g_serial=782058&amp;g_menu=020320" TargetMode="External"/><Relationship Id="rId2" Type="http://schemas.openxmlformats.org/officeDocument/2006/relationships/hyperlink" Target="http://www.etnews.com/20140204050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pkitten.blogspot.kr/2013/02/bgh-confirms-fairness-compensation-for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창작자의 실질적 보호를 위한 저작권 제도 개선방안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5140326"/>
            <a:ext cx="9144000" cy="1655762"/>
          </a:xfrm>
        </p:spPr>
        <p:txBody>
          <a:bodyPr/>
          <a:lstStyle/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2014. 4.</a:t>
            </a:r>
          </a:p>
          <a:p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남희섭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사후 조정 방안 </a:t>
            </a:r>
            <a:r>
              <a:rPr lang="en-US" altLang="ko-KR" dirty="0" smtClean="0"/>
              <a:t>– </a:t>
            </a:r>
            <a:r>
              <a:rPr lang="ko-KR" altLang="en-US" dirty="0" err="1" smtClean="0">
                <a:solidFill>
                  <a:srgbClr val="C00000"/>
                </a:solidFill>
              </a:rPr>
              <a:t>해지권</a:t>
            </a:r>
            <a:r>
              <a:rPr lang="ko-KR" altLang="en-US" dirty="0" smtClean="0"/>
              <a:t> 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기본 골자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 일정한 기간이 경과하면 저작자에게 저작권 계약 해지 가능</a:t>
            </a:r>
            <a:endParaRPr lang="en-US" altLang="ko-KR" dirty="0" smtClean="0"/>
          </a:p>
          <a:p>
            <a:pPr lvl="1"/>
            <a:r>
              <a:rPr lang="en-US" altLang="ko-KR" dirty="0"/>
              <a:t> </a:t>
            </a:r>
            <a:r>
              <a:rPr lang="ko-KR" altLang="en-US" dirty="0" smtClean="0"/>
              <a:t>계약 이전의 지위 회복</a:t>
            </a:r>
            <a:endParaRPr lang="en-US" altLang="ko-KR" dirty="0" smtClean="0"/>
          </a:p>
          <a:p>
            <a:r>
              <a:rPr lang="ko-KR" altLang="en-US" dirty="0" smtClean="0"/>
              <a:t> 적용되는 계약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</a:t>
            </a:r>
            <a:r>
              <a:rPr lang="ko-KR" altLang="en-US" dirty="0" smtClean="0"/>
              <a:t>공평한 보상과 동일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75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사후 조정 방안 </a:t>
            </a:r>
            <a:r>
              <a:rPr lang="en-US" altLang="ko-KR" dirty="0"/>
              <a:t>– </a:t>
            </a:r>
            <a:r>
              <a:rPr lang="ko-KR" altLang="en-US" dirty="0" err="1">
                <a:solidFill>
                  <a:srgbClr val="C00000"/>
                </a:solidFill>
              </a:rPr>
              <a:t>해지권</a:t>
            </a:r>
            <a:r>
              <a:rPr lang="ko-KR" altLang="en-US" dirty="0"/>
              <a:t> 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누가 행사할 수 있나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 창작자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실연자</a:t>
            </a:r>
            <a:endParaRPr lang="en-US" altLang="ko-KR" dirty="0" smtClean="0"/>
          </a:p>
          <a:p>
            <a:pPr lvl="1"/>
            <a:r>
              <a:rPr lang="en-US" altLang="ko-KR" dirty="0"/>
              <a:t> </a:t>
            </a:r>
            <a:r>
              <a:rPr lang="ko-KR" altLang="en-US" dirty="0" smtClean="0"/>
              <a:t>공동저작물인 경우 과반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ko-KR" altLang="en-US" dirty="0" smtClean="0"/>
              <a:t>요건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</a:t>
            </a:r>
            <a:r>
              <a:rPr lang="ko-KR" altLang="en-US" dirty="0" smtClean="0"/>
              <a:t>계약 체결일로부터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년 경과할 것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10</a:t>
            </a:r>
            <a:r>
              <a:rPr lang="ko-KR" altLang="en-US" dirty="0" smtClean="0"/>
              <a:t>년 후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 동안만 행사 가능</a:t>
            </a:r>
            <a:endParaRPr lang="en-US" altLang="ko-KR" dirty="0" smtClean="0"/>
          </a:p>
          <a:p>
            <a:pPr lvl="1"/>
            <a:r>
              <a:rPr lang="en-US" altLang="ko-KR" dirty="0"/>
              <a:t> </a:t>
            </a:r>
            <a:r>
              <a:rPr lang="ko-KR" altLang="en-US" dirty="0" smtClean="0"/>
              <a:t>해지일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 전 서면 통보할 것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71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05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762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ko-KR" altLang="en-US" sz="9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사 </a:t>
            </a:r>
            <a:r>
              <a:rPr lang="ko-KR" altLang="en-US" sz="96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례</a:t>
            </a:r>
            <a:endParaRPr lang="ko-KR" altLang="en-US" sz="9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42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구름빵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백희나 작가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2250" y="2280073"/>
            <a:ext cx="66675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조용필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 저작권 </a:t>
            </a:r>
            <a:r>
              <a:rPr lang="ko-KR" altLang="en-US" dirty="0" err="1" smtClean="0"/>
              <a:t>일부양도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1986</a:t>
            </a:r>
            <a:r>
              <a:rPr lang="ko-KR" altLang="en-US" dirty="0" smtClean="0"/>
              <a:t>년 지구레코드사 임 사장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 </a:t>
            </a:r>
            <a:r>
              <a:rPr lang="en-US" altLang="ko-KR" dirty="0" smtClean="0"/>
              <a:t>31</a:t>
            </a:r>
            <a:r>
              <a:rPr lang="ko-KR" altLang="en-US" dirty="0" err="1" smtClean="0"/>
              <a:t>개곡</a:t>
            </a:r>
            <a:r>
              <a:rPr lang="en-US" altLang="ko-KR" dirty="0"/>
              <a:t>(</a:t>
            </a:r>
            <a:r>
              <a:rPr lang="ko-KR" altLang="en-US" dirty="0" err="1" smtClean="0"/>
              <a:t>창밖의</a:t>
            </a:r>
            <a:r>
              <a:rPr lang="ko-KR" altLang="en-US" dirty="0" smtClean="0"/>
              <a:t> 여자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단발머리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촛불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고추잠자리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여행을 떠나요 등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 </a:t>
            </a:r>
            <a:r>
              <a:rPr lang="ko-KR" altLang="en-US" dirty="0" smtClean="0"/>
              <a:t>복제권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배포권</a:t>
            </a:r>
            <a:r>
              <a:rPr lang="ko-KR" altLang="en-US" dirty="0" smtClean="0"/>
              <a:t> 양도등록</a:t>
            </a:r>
            <a:endParaRPr lang="en-US" altLang="ko-KR" dirty="0" smtClean="0"/>
          </a:p>
          <a:p>
            <a:r>
              <a:rPr lang="ko-KR" altLang="en-US" dirty="0" smtClean="0"/>
              <a:t> 저작권양도사실 확인의 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 조용필 측 패소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궁박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경솔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무경험으로 인한 계약이 아니라는 이유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2013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복제권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배포권</a:t>
            </a:r>
            <a:r>
              <a:rPr lang="ko-KR" altLang="en-US" dirty="0" smtClean="0"/>
              <a:t> 조용필 측으로 이전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09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외주제작사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방송법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 </a:t>
            </a:r>
            <a:r>
              <a:rPr lang="ko-KR" altLang="en-US" dirty="0" err="1" smtClean="0"/>
              <a:t>지상파방송사업자</a:t>
            </a:r>
            <a:r>
              <a:rPr lang="ko-KR" altLang="en-US" dirty="0" smtClean="0"/>
              <a:t> 일정 비율</a:t>
            </a:r>
            <a:r>
              <a:rPr lang="en-US" altLang="ko-KR" dirty="0" smtClean="0"/>
              <a:t>(KBS1: 24%, KBS2: 40%, MBC35%) </a:t>
            </a:r>
            <a:r>
              <a:rPr lang="ko-KR" altLang="en-US" dirty="0" smtClean="0"/>
              <a:t>이상</a:t>
            </a:r>
            <a:r>
              <a:rPr lang="en-US" altLang="ko-KR" dirty="0" smtClean="0"/>
              <a:t> </a:t>
            </a:r>
            <a:r>
              <a:rPr lang="ko-KR" altLang="en-US" dirty="0" smtClean="0"/>
              <a:t>외주제작 방송프로그램 편성</a:t>
            </a:r>
            <a:endParaRPr lang="en-US" altLang="ko-KR" dirty="0" smtClean="0"/>
          </a:p>
          <a:p>
            <a:r>
              <a:rPr lang="ko-KR" altLang="en-US" dirty="0" smtClean="0"/>
              <a:t> 외주제작 프로그램의 저작권 귀속</a:t>
            </a:r>
            <a:endParaRPr lang="en-US" altLang="ko-KR" dirty="0" smtClean="0"/>
          </a:p>
          <a:p>
            <a:pPr lvl="1"/>
            <a:r>
              <a:rPr lang="ko-KR" altLang="en-US" dirty="0" smtClean="0">
                <a:hlinkClick r:id="rId2"/>
              </a:rPr>
              <a:t> 독립 제작사 </a:t>
            </a:r>
            <a:r>
              <a:rPr lang="en-US" altLang="ko-KR" dirty="0">
                <a:hlinkClick r:id="rId2"/>
              </a:rPr>
              <a:t>`</a:t>
            </a:r>
            <a:r>
              <a:rPr lang="ko-KR" altLang="en-US" dirty="0">
                <a:hlinkClick r:id="rId2"/>
              </a:rPr>
              <a:t>고사</a:t>
            </a:r>
            <a:r>
              <a:rPr lang="en-US" altLang="ko-KR" dirty="0">
                <a:hlinkClick r:id="rId2"/>
              </a:rPr>
              <a:t>` </a:t>
            </a:r>
            <a:r>
              <a:rPr lang="ko-KR" altLang="en-US" dirty="0">
                <a:hlinkClick r:id="rId2"/>
              </a:rPr>
              <a:t>직전</a:t>
            </a:r>
            <a:r>
              <a:rPr lang="en-US" altLang="ko-KR" dirty="0">
                <a:hlinkClick r:id="rId2"/>
              </a:rPr>
              <a:t>…</a:t>
            </a:r>
            <a:r>
              <a:rPr lang="ko-KR" altLang="en-US" dirty="0">
                <a:hlinkClick r:id="rId2"/>
              </a:rPr>
              <a:t>제작비 현실화</a:t>
            </a:r>
            <a:r>
              <a:rPr lang="en-US" altLang="ko-KR" dirty="0">
                <a:hlinkClick r:id="rId2"/>
              </a:rPr>
              <a:t>·</a:t>
            </a:r>
            <a:r>
              <a:rPr lang="ko-KR" altLang="en-US" dirty="0">
                <a:hlinkClick r:id="rId2"/>
              </a:rPr>
              <a:t>저작권 족쇄 </a:t>
            </a:r>
            <a:r>
              <a:rPr lang="ko-KR" altLang="en-US" dirty="0" smtClean="0">
                <a:hlinkClick r:id="rId2"/>
              </a:rPr>
              <a:t>풀어야</a:t>
            </a:r>
            <a:endParaRPr lang="en-US" altLang="ko-KR" dirty="0" smtClean="0"/>
          </a:p>
          <a:p>
            <a:pPr lvl="1"/>
            <a:r>
              <a:rPr lang="ko-KR" altLang="en-US" dirty="0" smtClean="0">
                <a:hlinkClick r:id="rId3"/>
              </a:rPr>
              <a:t> 방송외주제작 </a:t>
            </a:r>
            <a:r>
              <a:rPr lang="ko-KR" altLang="en-US" dirty="0">
                <a:hlinkClick r:id="rId3"/>
              </a:rPr>
              <a:t>저작권 </a:t>
            </a:r>
            <a:r>
              <a:rPr lang="en-US" altLang="ko-KR" dirty="0">
                <a:hlinkClick r:id="rId3"/>
              </a:rPr>
              <a:t>91% </a:t>
            </a:r>
            <a:r>
              <a:rPr lang="ko-KR" altLang="en-US" dirty="0">
                <a:hlinkClick r:id="rId3"/>
              </a:rPr>
              <a:t>방송사에 귀속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77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Pirates of the </a:t>
            </a:r>
            <a:r>
              <a:rPr lang="en-US" altLang="ko-KR" b="1" dirty="0" smtClean="0"/>
              <a:t>Caribbean</a:t>
            </a:r>
            <a:endParaRPr lang="ko-KR" altLang="en-US" dirty="0"/>
          </a:p>
        </p:txBody>
      </p:sp>
      <p:pic>
        <p:nvPicPr>
          <p:cNvPr id="1026" name="Picture 2" descr="Pirates of the Caribbean: The Curse of the Black Pearl (2003)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25" y="2012213"/>
            <a:ext cx="20383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10279"/>
              </p:ext>
            </p:extLst>
          </p:nvPr>
        </p:nvGraphicFramePr>
        <p:xfrm>
          <a:off x="3118043" y="2012212"/>
          <a:ext cx="880935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350"/>
              </a:tblGrid>
              <a:tr h="4046943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en-US" altLang="ko-KR" sz="2800" b="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Marcus Orff: € 18,000 v. € 180,000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ko-KR" altLang="en-US" sz="2800" b="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베를린 법원</a:t>
                      </a:r>
                      <a:r>
                        <a:rPr lang="en-US" altLang="ko-KR" sz="2800" b="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(2011</a:t>
                      </a:r>
                      <a:r>
                        <a:rPr lang="ko-KR" altLang="en-US" sz="2800" b="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년</a:t>
                      </a:r>
                      <a:r>
                        <a:rPr lang="en-US" altLang="ko-KR" sz="2800" b="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 </a:t>
                      </a:r>
                      <a:r>
                        <a:rPr lang="ko-KR" altLang="en-US" sz="2800" b="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불인정</a:t>
                      </a:r>
                      <a:r>
                        <a:rPr lang="en-US" altLang="ko-KR" sz="2800" b="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2800" b="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더빙 배우의 역할은 영화에서 보조적</a:t>
                      </a:r>
                      <a:r>
                        <a:rPr lang="en-US" altLang="ko-KR" sz="2800" b="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ko-KR" sz="2800" b="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en-US" altLang="ko-KR" sz="28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ZR 145/11 of </a:t>
                      </a:r>
                      <a:r>
                        <a:rPr lang="en-US" altLang="ko-KR" sz="2400" b="0" u="none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May 2012:</a:t>
                      </a:r>
                      <a:r>
                        <a:rPr lang="en-US" altLang="ko-KR" sz="2400" b="0" u="none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2400" b="1" u="none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파기환송</a:t>
                      </a:r>
                      <a:endParaRPr lang="en-US" altLang="ko-KR" sz="2400" b="1" u="none" kern="1200" baseline="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en-US" altLang="ko-KR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BGH took the view that the contribution of a dubbing actor who lends his voice to one of the main characters of a film was not of mere ancillary importance to the overall film and that the fee paid was not a fair consideration for his contribution.  Bearing in mind the success of the film, there was a disproportion between the fee paid and the success of the work(</a:t>
                      </a:r>
                      <a:r>
                        <a:rPr lang="en-US" altLang="ko-KR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IPKat</a:t>
                      </a:r>
                      <a:r>
                        <a:rPr lang="en-US" altLang="ko-KR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altLang="ko-KR" sz="2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atinLnBrk="1"/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641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ko-KR" b="1" dirty="0" err="1" smtClean="0"/>
              <a:t>Tatort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64747" y="1753280"/>
            <a:ext cx="24960108" cy="7457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06762496" descr="EMB000016105db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746" y="2210480"/>
            <a:ext cx="6240027" cy="46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55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Das Boot</a:t>
            </a:r>
            <a:endParaRPr lang="ko-KR" altLang="en-US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00693" y="1379337"/>
            <a:ext cx="22765549" cy="2793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06762096" descr="EMB000016105db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693" y="1836537"/>
            <a:ext cx="3557117" cy="50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30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Superman</a:t>
            </a:r>
            <a:endParaRPr lang="ko-KR" altLang="en-US" b="1" dirty="0"/>
          </a:p>
        </p:txBody>
      </p:sp>
      <p:pic>
        <p:nvPicPr>
          <p:cNvPr id="4098" name="Picture 2" descr="http://members.tripod.com/cariart/supermanbeginnin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00" y="1572149"/>
            <a:ext cx="5582033" cy="521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88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05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762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ko-KR" altLang="en-US" sz="96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취</a:t>
            </a:r>
            <a:r>
              <a:rPr lang="ko-KR" altLang="en-US" sz="9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지</a:t>
            </a:r>
            <a:endParaRPr lang="ko-KR" altLang="en-US" sz="9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17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ko-KR" b="1" dirty="0" smtClean="0"/>
              <a:t>John Steinbeck</a:t>
            </a:r>
            <a:endParaRPr lang="ko-KR" altLang="en-US" dirty="0"/>
          </a:p>
        </p:txBody>
      </p:sp>
      <p:pic>
        <p:nvPicPr>
          <p:cNvPr id="5122" name="Picture 2" descr="http://a3.files.saymedia-content.com/image/upload/c_fill,g_face,h_300,q_70,w_300/MTE5NDg0MDU1MTM4MzA1NTU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672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age.aladin.co.kr/Community/mypaper/pimg_744615144462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593" y="1909100"/>
            <a:ext cx="2857500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friendsofp.files.wordpress.com/2011/11/eastofed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193" y="1909100"/>
            <a:ext cx="285750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456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05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762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ko-KR" sz="9600" dirty="0" smtClean="0"/>
              <a:t>Discussion</a:t>
            </a:r>
            <a:endParaRPr lang="ko-KR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5750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09301"/>
            <a:ext cx="10515600" cy="54676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 </a:t>
            </a:r>
            <a:r>
              <a:rPr lang="ko-KR" altLang="en-US" dirty="0" smtClean="0"/>
              <a:t>현행 저작권 제도의 창작자 보호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 창작자 원칙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업무상 저작물</a:t>
            </a:r>
            <a:r>
              <a:rPr lang="en-US" altLang="ko-KR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저작자에게 저작재산권과 저작인격권 부여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저작재산권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 복제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공중송신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배포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대여</a:t>
            </a:r>
            <a:r>
              <a:rPr lang="en-US" altLang="ko-KR" dirty="0" smtClean="0"/>
              <a:t>, 2</a:t>
            </a:r>
            <a:r>
              <a:rPr lang="ko-KR" altLang="en-US" dirty="0" smtClean="0"/>
              <a:t>차적 저작물 </a:t>
            </a:r>
            <a:r>
              <a:rPr lang="ko-KR" altLang="en-US" dirty="0" err="1" smtClean="0"/>
              <a:t>작성권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타인의 무단 이용을 금지할 권리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공공재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err="1" smtClean="0">
                <a:sym typeface="Wingdings" panose="05000000000000000000" pitchFamily="2" charset="2"/>
              </a:rPr>
              <a:t>사유재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저작물 시장에서의 경제적 보상 </a:t>
            </a:r>
            <a:r>
              <a:rPr lang="en-US" altLang="ko-KR" dirty="0" smtClean="0">
                <a:sym typeface="Wingdings" panose="05000000000000000000" pitchFamily="2" charset="2"/>
              </a:rPr>
              <a:t> </a:t>
            </a:r>
            <a:r>
              <a:rPr lang="ko-KR" altLang="en-US" dirty="0" smtClean="0">
                <a:sym typeface="Wingdings" panose="05000000000000000000" pitchFamily="2" charset="2"/>
              </a:rPr>
              <a:t>창작 장려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85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09301"/>
            <a:ext cx="10515600" cy="54676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 </a:t>
            </a:r>
            <a:r>
              <a:rPr lang="ko-KR" altLang="en-US" dirty="0" smtClean="0"/>
              <a:t>경제적 보상은 실제로 어떻게 실현되는가</a:t>
            </a:r>
            <a:r>
              <a:rPr lang="en-US" altLang="ko-KR" dirty="0" smtClean="0"/>
              <a:t>?</a:t>
            </a:r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 구매자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음반제작자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방송사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유통업자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와의 계약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그러나 협상력의 차이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당사자간 불균등한 지위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저작권 계약에 대한 현행법의 태도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 저작권 양도 계약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45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저작물 이용허락 계약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46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 </a:t>
            </a:r>
            <a:r>
              <a:rPr lang="ko-KR" altLang="en-US" dirty="0" err="1" smtClean="0"/>
              <a:t>사적자치의</a:t>
            </a:r>
            <a:r>
              <a:rPr lang="ko-KR" altLang="en-US" dirty="0" smtClean="0"/>
              <a:t> 원칙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예외</a:t>
            </a:r>
            <a:r>
              <a:rPr lang="en-US" altLang="ko-KR" dirty="0" smtClean="0"/>
              <a:t>: </a:t>
            </a:r>
            <a:r>
              <a:rPr lang="ko-KR" altLang="en-US" dirty="0" smtClean="0"/>
              <a:t>배타적 발행권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출판권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 </a:t>
            </a:r>
            <a:r>
              <a:rPr lang="ko-KR" altLang="en-US" dirty="0" smtClean="0"/>
              <a:t>저작권 계약에 대한 사전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사후 조정이 필요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3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05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762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ko-KR" altLang="en-US" sz="9600" dirty="0" smtClean="0">
                <a:latin typeface="휴먼모음T" panose="02030504000101010101" pitchFamily="18" charset="-127"/>
              </a:rPr>
              <a:t>제도 개선안의 내용</a:t>
            </a:r>
            <a:endParaRPr lang="ko-KR" altLang="en-US" sz="9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10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사전 조정 방안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미래 저작물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미래의 이용 방법에 대한 저작권 계약 금지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 계약 체결 당시 저작물의 경제적 가치를 알 수 없는 대표적인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가지 경우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“</a:t>
            </a:r>
            <a:r>
              <a:rPr lang="ko-KR" altLang="en-US" dirty="0" smtClean="0"/>
              <a:t>아직 창작되지 않은 저작물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 “ </a:t>
            </a:r>
            <a:r>
              <a:rPr lang="ko-KR" altLang="en-US" dirty="0" smtClean="0"/>
              <a:t>창작이 예정되어 있지 않은 저작물</a:t>
            </a:r>
            <a:r>
              <a:rPr lang="en-US" altLang="ko-KR" dirty="0" smtClean="0"/>
              <a:t>”</a:t>
            </a:r>
          </a:p>
          <a:p>
            <a:pPr lvl="1"/>
            <a:r>
              <a:rPr lang="ko-KR" altLang="en-US" dirty="0" smtClean="0"/>
              <a:t> 예외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저작물의 내용이 정해져 창작이 예정된 경우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70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사후 조정 방안 </a:t>
            </a:r>
            <a:r>
              <a:rPr lang="en-US" altLang="ko-KR" dirty="0" smtClean="0"/>
              <a:t>– </a:t>
            </a:r>
            <a:r>
              <a:rPr lang="ko-KR" altLang="en-US" dirty="0" smtClean="0">
                <a:solidFill>
                  <a:srgbClr val="C00000"/>
                </a:solidFill>
              </a:rPr>
              <a:t>공평한 보상 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기본 골자</a:t>
            </a:r>
            <a:endParaRPr lang="en-US" altLang="ko-KR" dirty="0" smtClean="0"/>
          </a:p>
          <a:p>
            <a:pPr lvl="1"/>
            <a:r>
              <a:rPr lang="en-US" altLang="ko-KR" dirty="0"/>
              <a:t> </a:t>
            </a:r>
            <a:r>
              <a:rPr lang="ko-KR" altLang="en-US" dirty="0" smtClean="0"/>
              <a:t>계약 당시 예상하지 못한 상업적 성공 </a:t>
            </a:r>
            <a:r>
              <a:rPr lang="en-US" altLang="ko-KR" dirty="0" smtClean="0">
                <a:sym typeface="Wingdings" panose="05000000000000000000" pitchFamily="2" charset="2"/>
              </a:rPr>
              <a:t> </a:t>
            </a:r>
            <a:r>
              <a:rPr lang="ko-KR" altLang="en-US" dirty="0" smtClean="0">
                <a:sym typeface="Wingdings" panose="05000000000000000000" pitchFamily="2" charset="2"/>
              </a:rPr>
              <a:t>추가 보상 요구 可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적용되는 계약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양도 계약 </a:t>
            </a:r>
            <a:r>
              <a:rPr lang="en-US" altLang="ko-KR" dirty="0" smtClean="0">
                <a:sym typeface="Wingdings" panose="05000000000000000000" pitchFamily="2" charset="2"/>
              </a:rPr>
              <a:t>+ </a:t>
            </a:r>
            <a:r>
              <a:rPr lang="ko-KR" altLang="en-US" dirty="0" smtClean="0">
                <a:sym typeface="Wingdings" panose="05000000000000000000" pitchFamily="2" charset="2"/>
              </a:rPr>
              <a:t>이용허락 계약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ko-KR" altLang="en-US" dirty="0" smtClean="0">
                <a:sym typeface="Wingdings" panose="05000000000000000000" pitchFamily="2" charset="2"/>
              </a:rPr>
              <a:t>배타적 발행권 설정 계약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ko-KR" altLang="en-US" dirty="0" smtClean="0">
                <a:sym typeface="Wingdings" panose="05000000000000000000" pitchFamily="2" charset="2"/>
              </a:rPr>
              <a:t>출판권 설정 계약 포함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But, </a:t>
            </a:r>
            <a:r>
              <a:rPr lang="ko-KR" altLang="en-US" dirty="0" smtClean="0">
                <a:sym typeface="Wingdings" panose="05000000000000000000" pitchFamily="2" charset="2"/>
              </a:rPr>
              <a:t>사용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소프트웨어 계약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ko-KR" altLang="en-US" dirty="0" smtClean="0">
                <a:sym typeface="Wingdings" panose="05000000000000000000" pitchFamily="2" charset="2"/>
              </a:rPr>
              <a:t>일반공중을 상대로 한 계약</a:t>
            </a:r>
            <a:r>
              <a:rPr lang="en-US" altLang="ko-KR" dirty="0" smtClean="0">
                <a:sym typeface="Wingdings" panose="05000000000000000000" pitchFamily="2" charset="2"/>
              </a:rPr>
              <a:t>(GPL, CC, </a:t>
            </a:r>
            <a:r>
              <a:rPr lang="ko-KR" altLang="en-US" dirty="0" smtClean="0">
                <a:sym typeface="Wingdings" panose="05000000000000000000" pitchFamily="2" charset="2"/>
              </a:rPr>
              <a:t>공공누리</a:t>
            </a:r>
            <a:r>
              <a:rPr lang="en-US" altLang="ko-KR" dirty="0" smtClean="0">
                <a:sym typeface="Wingdings" panose="05000000000000000000" pitchFamily="2" charset="2"/>
              </a:rPr>
              <a:t>), </a:t>
            </a:r>
            <a:r>
              <a:rPr lang="ko-KR" altLang="en-US" dirty="0" smtClean="0">
                <a:sym typeface="Wingdings" panose="05000000000000000000" pitchFamily="2" charset="2"/>
              </a:rPr>
              <a:t>무상 계약은 제외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12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사후 조정 방안 </a:t>
            </a:r>
            <a:r>
              <a:rPr lang="en-US" altLang="ko-KR" dirty="0"/>
              <a:t>– </a:t>
            </a:r>
            <a:r>
              <a:rPr lang="ko-KR" altLang="en-US" dirty="0">
                <a:solidFill>
                  <a:srgbClr val="C00000"/>
                </a:solidFill>
              </a:rPr>
              <a:t>공평한 보상 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공동저작물인 경우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전원의 합의 </a:t>
            </a:r>
            <a:r>
              <a:rPr lang="en-US" altLang="ko-KR" dirty="0" smtClean="0">
                <a:sym typeface="Wingdings" panose="05000000000000000000" pitchFamily="2" charset="2"/>
              </a:rPr>
              <a:t> </a:t>
            </a:r>
            <a:r>
              <a:rPr lang="ko-KR" altLang="en-US" dirty="0" smtClean="0">
                <a:sym typeface="Wingdings" panose="05000000000000000000" pitchFamily="2" charset="2"/>
              </a:rPr>
              <a:t>지분 비율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현저한 이익과 보상의 차이</a:t>
            </a:r>
            <a:endParaRPr lang="en-US" altLang="ko-KR" dirty="0" smtClean="0"/>
          </a:p>
          <a:p>
            <a:pPr lvl="1"/>
            <a:r>
              <a:rPr lang="en-US" altLang="ko-KR" dirty="0"/>
              <a:t> </a:t>
            </a:r>
            <a:r>
              <a:rPr lang="ko-KR" altLang="en-US" dirty="0" smtClean="0"/>
              <a:t>보상</a:t>
            </a:r>
            <a:r>
              <a:rPr lang="en-US" altLang="ko-KR" dirty="0" smtClean="0"/>
              <a:t>: </a:t>
            </a:r>
            <a:r>
              <a:rPr lang="ko-KR" altLang="en-US" dirty="0" smtClean="0"/>
              <a:t>양도 또는 이용허락의 대가로 받은 보상</a:t>
            </a:r>
            <a:endParaRPr lang="en-US" altLang="ko-KR" dirty="0" smtClean="0"/>
          </a:p>
          <a:p>
            <a:pPr lvl="1"/>
            <a:r>
              <a:rPr lang="en-US" altLang="ko-KR" dirty="0"/>
              <a:t> </a:t>
            </a:r>
            <a:r>
              <a:rPr lang="ko-KR" altLang="en-US" dirty="0" smtClean="0"/>
              <a:t>이익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직접 발생하는 이익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저작재산권 제한 규정에 따른 이익은 제외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 </a:t>
            </a:r>
            <a:r>
              <a:rPr lang="ko-KR" altLang="en-US" dirty="0" err="1" smtClean="0"/>
              <a:t>재양수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재이용허락의 경우는 포함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 어느 정도를 현저하다고 볼 것인지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09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사후 조정 방안 </a:t>
            </a:r>
            <a:r>
              <a:rPr lang="en-US" altLang="ko-KR" dirty="0"/>
              <a:t>– </a:t>
            </a:r>
            <a:r>
              <a:rPr lang="ko-KR" altLang="en-US" dirty="0">
                <a:solidFill>
                  <a:srgbClr val="C00000"/>
                </a:solidFill>
              </a:rPr>
              <a:t>공평한 보상 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 </a:t>
            </a:r>
            <a:r>
              <a:rPr lang="ko-KR" altLang="en-US" dirty="0" smtClean="0"/>
              <a:t>공평한 보상 청구권의 성격</a:t>
            </a:r>
            <a:endParaRPr lang="en-US" altLang="ko-KR" dirty="0" smtClean="0"/>
          </a:p>
          <a:p>
            <a:pPr lvl="1"/>
            <a:r>
              <a:rPr lang="en-US" altLang="ko-KR" dirty="0"/>
              <a:t> </a:t>
            </a:r>
            <a:r>
              <a:rPr lang="ko-KR" altLang="en-US" dirty="0" smtClean="0"/>
              <a:t>청구권 </a:t>
            </a:r>
            <a:r>
              <a:rPr lang="en-US" altLang="ko-KR" dirty="0" smtClean="0">
                <a:sym typeface="Wingdings" panose="05000000000000000000" pitchFamily="2" charset="2"/>
              </a:rPr>
              <a:t> </a:t>
            </a:r>
            <a:r>
              <a:rPr lang="ko-KR" altLang="en-US" dirty="0" smtClean="0">
                <a:sym typeface="Wingdings" panose="05000000000000000000" pitchFamily="2" charset="2"/>
              </a:rPr>
              <a:t>형성권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ko-KR" altLang="en-US" dirty="0" smtClean="0">
                <a:sym typeface="Wingdings" panose="05000000000000000000" pitchFamily="2" charset="2"/>
              </a:rPr>
              <a:t>양수인 등에게 의무 발생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미리 포기하거나 양도 불가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양수인 등이 이익을 미리 안 경우에도 행사 가능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ko-KR" altLang="en-US" dirty="0" smtClean="0">
                <a:sym typeface="Wingdings" panose="05000000000000000000" pitchFamily="2" charset="2"/>
              </a:rPr>
              <a:t>누가 행사할 수 있나</a:t>
            </a:r>
            <a:r>
              <a:rPr lang="en-US" altLang="ko-KR" dirty="0" smtClean="0"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창작자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ko-KR" altLang="en-US" dirty="0" smtClean="0">
                <a:sym typeface="Wingdings" panose="05000000000000000000" pitchFamily="2" charset="2"/>
              </a:rPr>
              <a:t>업무상 저작물의 작성자도 포함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ko-KR" altLang="en-US" dirty="0" smtClean="0">
                <a:sym typeface="Wingdings" panose="05000000000000000000" pitchFamily="2" charset="2"/>
              </a:rPr>
              <a:t>다만 국가공무원은 제외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ko-KR" altLang="en-US" dirty="0" err="1" smtClean="0">
                <a:sym typeface="Wingdings" panose="05000000000000000000" pitchFamily="2" charset="2"/>
              </a:rPr>
              <a:t>저작인접권자</a:t>
            </a:r>
            <a:r>
              <a:rPr lang="en-US" altLang="ko-KR" dirty="0" smtClean="0">
                <a:sym typeface="Wingdings" panose="05000000000000000000" pitchFamily="2" charset="2"/>
              </a:rPr>
              <a:t>: </a:t>
            </a:r>
            <a:r>
              <a:rPr lang="ko-KR" altLang="en-US" dirty="0" smtClean="0">
                <a:sym typeface="Wingdings" panose="05000000000000000000" pitchFamily="2" charset="2"/>
              </a:rPr>
              <a:t>실연자만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1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631</Words>
  <Application>Microsoft Office PowerPoint</Application>
  <PresentationFormat>와이드스크린</PresentationFormat>
  <Paragraphs>88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맑은 고딕</vt:lpstr>
      <vt:lpstr>휴먼모음T</vt:lpstr>
      <vt:lpstr>Arial</vt:lpstr>
      <vt:lpstr>Times New Roman</vt:lpstr>
      <vt:lpstr>Wingdings</vt:lpstr>
      <vt:lpstr>Office 테마</vt:lpstr>
      <vt:lpstr>창작자의 실질적 보호를 위한 저작권 제도 개선방안</vt:lpstr>
      <vt:lpstr>취 지</vt:lpstr>
      <vt:lpstr>PowerPoint 프레젠테이션</vt:lpstr>
      <vt:lpstr>PowerPoint 프레젠테이션</vt:lpstr>
      <vt:lpstr>제도 개선안의 내용</vt:lpstr>
      <vt:lpstr>사전 조정 방안</vt:lpstr>
      <vt:lpstr>사후 조정 방안 – 공평한 보상 (1)</vt:lpstr>
      <vt:lpstr>사후 조정 방안 – 공평한 보상 (2)</vt:lpstr>
      <vt:lpstr>사후 조정 방안 – 공평한 보상 (3)</vt:lpstr>
      <vt:lpstr>사후 조정 방안 – 해지권 (1)</vt:lpstr>
      <vt:lpstr>사후 조정 방안 – 해지권 (2)</vt:lpstr>
      <vt:lpstr>사 례</vt:lpstr>
      <vt:lpstr>구름빵 – 백희나 작가</vt:lpstr>
      <vt:lpstr>조용필</vt:lpstr>
      <vt:lpstr>외주제작사</vt:lpstr>
      <vt:lpstr>Pirates of the Caribbean</vt:lpstr>
      <vt:lpstr>Tatort</vt:lpstr>
      <vt:lpstr>Das Boot</vt:lpstr>
      <vt:lpstr>Superman</vt:lpstr>
      <vt:lpstr>John Steinbeck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 Heesob</dc:creator>
  <cp:lastModifiedBy>Nam Heesob</cp:lastModifiedBy>
  <cp:revision>32</cp:revision>
  <cp:lastPrinted>2014-04-16T14:10:04Z</cp:lastPrinted>
  <dcterms:created xsi:type="dcterms:W3CDTF">2014-04-13T12:18:15Z</dcterms:created>
  <dcterms:modified xsi:type="dcterms:W3CDTF">2014-04-16T14:20:35Z</dcterms:modified>
</cp:coreProperties>
</file>