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6" r:id="rId2"/>
    <p:sldId id="257" r:id="rId3"/>
    <p:sldId id="277" r:id="rId4"/>
    <p:sldId id="278" r:id="rId5"/>
    <p:sldId id="267" r:id="rId6"/>
    <p:sldId id="279" r:id="rId7"/>
    <p:sldId id="280" r:id="rId8"/>
    <p:sldId id="281" r:id="rId9"/>
    <p:sldId id="282" r:id="rId10"/>
    <p:sldId id="283" r:id="rId11"/>
    <p:sldId id="284" r:id="rId12"/>
    <p:sldId id="268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69" r:id="rId22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DA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14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2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8DAB44-DB1F-4680-A712-A115CC6D0CDE}" type="datetimeFigureOut">
              <a:rPr lang="ko-KR" altLang="en-US" smtClean="0"/>
              <a:t>2014-04-16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6B134-78DB-421F-824A-56F72E85E6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5673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289C-F19E-4DFD-94AF-3682C2A2FA64}" type="datetimeFigureOut">
              <a:rPr lang="ko-KR" altLang="en-US" smtClean="0"/>
              <a:t>2014-04-16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119-7A4E-40B5-8B7F-12C16483A9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9268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289C-F19E-4DFD-94AF-3682C2A2FA64}" type="datetimeFigureOut">
              <a:rPr lang="ko-KR" altLang="en-US" smtClean="0"/>
              <a:t>2014-04-16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119-7A4E-40B5-8B7F-12C16483A9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154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289C-F19E-4DFD-94AF-3682C2A2FA64}" type="datetimeFigureOut">
              <a:rPr lang="ko-KR" altLang="en-US" smtClean="0"/>
              <a:t>2014-04-16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119-7A4E-40B5-8B7F-12C16483A9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8090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508001"/>
            <a:ext cx="10515600" cy="1054100"/>
          </a:xfrm>
          <a:noFill/>
        </p:spPr>
        <p:txBody>
          <a:bodyPr/>
          <a:lstStyle>
            <a:lvl1pPr algn="ctr">
              <a:defRPr>
                <a:latin typeface="Times New Roman" panose="02020603050405020304" pitchFamily="18" charset="0"/>
                <a:ea typeface="휴먼모음T" panose="02030504000101010101" pitchFamily="18" charset="-127"/>
                <a:cs typeface="Times New Roman" panose="02020603050405020304" pitchFamily="18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28600" indent="-228600">
              <a:lnSpc>
                <a:spcPct val="150000"/>
              </a:lnSpc>
              <a:buClr>
                <a:schemeClr val="accent5"/>
              </a:buClr>
              <a:buFont typeface="Times New Roman" panose="02020603050405020304" pitchFamily="18" charset="0"/>
              <a:buChar char="◙"/>
              <a:defRPr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800100" indent="-342900">
              <a:lnSpc>
                <a:spcPct val="150000"/>
              </a:lnSpc>
              <a:buClr>
                <a:srgbClr val="FF0000"/>
              </a:buClr>
              <a:buFont typeface="Times New Roman" panose="02020603050405020304" pitchFamily="18" charset="0"/>
              <a:buChar char="■"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lnSpc>
                <a:spcPct val="150000"/>
              </a:lnSpc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lnSpc>
                <a:spcPct val="150000"/>
              </a:lnSpc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lnSpc>
                <a:spcPct val="150000"/>
              </a:lnSpc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ko-KR" altLang="en-US" dirty="0" smtClean="0"/>
              <a:t> 마스터 텍스트 스타일을 편집합니다</a:t>
            </a:r>
          </a:p>
          <a:p>
            <a:pPr lvl="1"/>
            <a:r>
              <a:rPr lang="ko-KR" altLang="en-US" dirty="0" smtClean="0"/>
              <a:t> 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289C-F19E-4DFD-94AF-3682C2A2FA64}" type="datetimeFigureOut">
              <a:rPr lang="ko-KR" altLang="en-US" smtClean="0"/>
              <a:t>2014-04-16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119-7A4E-40B5-8B7F-12C16483A9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3036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289C-F19E-4DFD-94AF-3682C2A2FA64}" type="datetimeFigureOut">
              <a:rPr lang="ko-KR" altLang="en-US" smtClean="0"/>
              <a:t>2014-04-16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119-7A4E-40B5-8B7F-12C16483A9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7851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289C-F19E-4DFD-94AF-3682C2A2FA64}" type="datetimeFigureOut">
              <a:rPr lang="ko-KR" altLang="en-US" smtClean="0"/>
              <a:t>2014-04-16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119-7A4E-40B5-8B7F-12C16483A9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251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289C-F19E-4DFD-94AF-3682C2A2FA64}" type="datetimeFigureOut">
              <a:rPr lang="ko-KR" altLang="en-US" smtClean="0"/>
              <a:t>2014-04-16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119-7A4E-40B5-8B7F-12C16483A9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7205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289C-F19E-4DFD-94AF-3682C2A2FA64}" type="datetimeFigureOut">
              <a:rPr lang="ko-KR" altLang="en-US" smtClean="0"/>
              <a:t>2014-04-16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119-7A4E-40B5-8B7F-12C16483A9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743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289C-F19E-4DFD-94AF-3682C2A2FA64}" type="datetimeFigureOut">
              <a:rPr lang="ko-KR" altLang="en-US" smtClean="0"/>
              <a:t>2014-04-16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119-7A4E-40B5-8B7F-12C16483A9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450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289C-F19E-4DFD-94AF-3682C2A2FA64}" type="datetimeFigureOut">
              <a:rPr lang="ko-KR" altLang="en-US" smtClean="0"/>
              <a:t>2014-04-16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119-7A4E-40B5-8B7F-12C16483A9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9154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289C-F19E-4DFD-94AF-3682C2A2FA64}" type="datetimeFigureOut">
              <a:rPr lang="ko-KR" altLang="en-US" smtClean="0"/>
              <a:t>2014-04-16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119-7A4E-40B5-8B7F-12C16483A9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6626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4289C-F19E-4DFD-94AF-3682C2A2FA64}" type="datetimeFigureOut">
              <a:rPr lang="ko-KR" altLang="en-US" smtClean="0"/>
              <a:t>2014-04-16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8A119-7A4E-40B5-8B7F-12C16483A9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2912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inews24.com/php/news_view.php?g_serial=782058&amp;g_menu=020320" TargetMode="External"/><Relationship Id="rId2" Type="http://schemas.openxmlformats.org/officeDocument/2006/relationships/hyperlink" Target="http://www.etnews.com/201402040501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ipkitten.blogspot.kr/2013/02/bgh-confirms-fairness-compensation-for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창작자의 실질적 보호를 위한 저작권 제도 개선방안</a:t>
            </a: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5140326"/>
            <a:ext cx="9144000" cy="1655762"/>
          </a:xfrm>
        </p:spPr>
        <p:txBody>
          <a:bodyPr/>
          <a:lstStyle/>
          <a:p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2014. 4.</a:t>
            </a:r>
          </a:p>
          <a:p>
            <a:r>
              <a:rPr lang="ko-KR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남희섭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71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사후 조정 방안 </a:t>
            </a:r>
            <a:r>
              <a:rPr lang="en-US" altLang="ko-KR" dirty="0" smtClean="0"/>
              <a:t>– </a:t>
            </a:r>
            <a:r>
              <a:rPr lang="ko-KR" altLang="en-US" dirty="0" err="1" smtClean="0">
                <a:solidFill>
                  <a:srgbClr val="C00000"/>
                </a:solidFill>
              </a:rPr>
              <a:t>해지권</a:t>
            </a:r>
            <a:r>
              <a:rPr lang="ko-KR" altLang="en-US" dirty="0" smtClean="0"/>
              <a:t> </a:t>
            </a:r>
            <a:r>
              <a:rPr lang="en-US" altLang="ko-KR" dirty="0" smtClean="0"/>
              <a:t>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r>
              <a:rPr lang="ko-KR" altLang="en-US" dirty="0" smtClean="0"/>
              <a:t>기본 골자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 일정한 기간이 경과하면 저작자에게 저작권 계약 해지 가능</a:t>
            </a:r>
            <a:endParaRPr lang="en-US" altLang="ko-KR" dirty="0" smtClean="0"/>
          </a:p>
          <a:p>
            <a:pPr lvl="1"/>
            <a:r>
              <a:rPr lang="en-US" altLang="ko-KR" dirty="0"/>
              <a:t> </a:t>
            </a:r>
            <a:r>
              <a:rPr lang="ko-KR" altLang="en-US" dirty="0" smtClean="0"/>
              <a:t>계약 이전의 지위 회복</a:t>
            </a:r>
            <a:endParaRPr lang="en-US" altLang="ko-KR" dirty="0" smtClean="0"/>
          </a:p>
          <a:p>
            <a:r>
              <a:rPr lang="ko-KR" altLang="en-US" dirty="0" smtClean="0"/>
              <a:t> 적용되는 계약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 </a:t>
            </a:r>
            <a:r>
              <a:rPr lang="ko-KR" altLang="en-US" dirty="0" smtClean="0"/>
              <a:t>공평한 보상과 동일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0758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사후 조정 방안 </a:t>
            </a:r>
            <a:r>
              <a:rPr lang="en-US" altLang="ko-KR" dirty="0"/>
              <a:t>– </a:t>
            </a:r>
            <a:r>
              <a:rPr lang="ko-KR" altLang="en-US" dirty="0" err="1">
                <a:solidFill>
                  <a:srgbClr val="C00000"/>
                </a:solidFill>
              </a:rPr>
              <a:t>해지권</a:t>
            </a:r>
            <a:r>
              <a:rPr lang="ko-KR" altLang="en-US" dirty="0"/>
              <a:t> </a:t>
            </a:r>
            <a:r>
              <a:rPr lang="en-US" altLang="ko-KR" dirty="0" smtClean="0"/>
              <a:t>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 </a:t>
            </a:r>
            <a:r>
              <a:rPr lang="ko-KR" altLang="en-US" dirty="0" smtClean="0"/>
              <a:t>누가 행사할 수 있나</a:t>
            </a:r>
            <a:r>
              <a:rPr lang="en-US" altLang="ko-KR" dirty="0" smtClean="0"/>
              <a:t>?</a:t>
            </a:r>
          </a:p>
          <a:p>
            <a:pPr lvl="1"/>
            <a:r>
              <a:rPr lang="ko-KR" altLang="en-US" dirty="0" smtClean="0"/>
              <a:t> 창작자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실연자</a:t>
            </a:r>
            <a:endParaRPr lang="en-US" altLang="ko-KR" dirty="0" smtClean="0"/>
          </a:p>
          <a:p>
            <a:pPr lvl="1"/>
            <a:r>
              <a:rPr lang="en-US" altLang="ko-KR" dirty="0"/>
              <a:t> </a:t>
            </a:r>
            <a:r>
              <a:rPr lang="ko-KR" altLang="en-US" dirty="0" smtClean="0"/>
              <a:t>공동저작물인 경우 과반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ko-KR" altLang="en-US" dirty="0" smtClean="0"/>
              <a:t>요건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 </a:t>
            </a:r>
            <a:r>
              <a:rPr lang="ko-KR" altLang="en-US" dirty="0" smtClean="0"/>
              <a:t>계약 체결일로부터 </a:t>
            </a:r>
            <a:r>
              <a:rPr lang="en-US" altLang="ko-KR" dirty="0" smtClean="0"/>
              <a:t>10</a:t>
            </a:r>
            <a:r>
              <a:rPr lang="ko-KR" altLang="en-US" dirty="0" smtClean="0"/>
              <a:t>년 경과할 것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 10</a:t>
            </a:r>
            <a:r>
              <a:rPr lang="ko-KR" altLang="en-US" dirty="0" smtClean="0"/>
              <a:t>년 후 </a:t>
            </a:r>
            <a:r>
              <a:rPr lang="en-US" altLang="ko-KR" dirty="0" smtClean="0"/>
              <a:t>3</a:t>
            </a:r>
            <a:r>
              <a:rPr lang="ko-KR" altLang="en-US" dirty="0" smtClean="0"/>
              <a:t>년 동안만 행사 가능</a:t>
            </a:r>
            <a:endParaRPr lang="en-US" altLang="ko-KR" dirty="0" smtClean="0"/>
          </a:p>
          <a:p>
            <a:pPr lvl="1"/>
            <a:r>
              <a:rPr lang="en-US" altLang="ko-KR" dirty="0"/>
              <a:t> </a:t>
            </a:r>
            <a:r>
              <a:rPr lang="ko-KR" altLang="en-US" dirty="0" smtClean="0"/>
              <a:t>해지일 </a:t>
            </a:r>
            <a:r>
              <a:rPr lang="en-US" altLang="ko-KR" dirty="0" smtClean="0"/>
              <a:t>2</a:t>
            </a:r>
            <a:r>
              <a:rPr lang="ko-KR" altLang="en-US" dirty="0" smtClean="0"/>
              <a:t>년 전 서면 통보할 것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9712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69050"/>
          </a:xfrm>
          <a:effectLst>
            <a:glow rad="63500">
              <a:schemeClr val="accent5">
                <a:satMod val="175000"/>
                <a:alpha val="40000"/>
              </a:schemeClr>
            </a:glow>
            <a:outerShdw blurRad="76200" dist="1270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ko-KR" altLang="en-US" sz="96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사 </a:t>
            </a:r>
            <a:r>
              <a:rPr lang="ko-KR" altLang="en-US" sz="9600" dirty="0" err="1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례</a:t>
            </a:r>
            <a:endParaRPr lang="ko-KR" altLang="en-US" sz="96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9427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구름빵</a:t>
            </a:r>
            <a:r>
              <a:rPr lang="ko-KR" altLang="en-US" dirty="0" smtClean="0"/>
              <a:t>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백희나 작가</a:t>
            </a:r>
            <a:endParaRPr lang="ko-KR" altLang="en-US" dirty="0"/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62250" y="2280073"/>
            <a:ext cx="6667500" cy="34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63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조용필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 저작권 </a:t>
            </a:r>
            <a:r>
              <a:rPr lang="ko-KR" altLang="en-US" dirty="0" err="1" smtClean="0"/>
              <a:t>일부양도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 1986</a:t>
            </a:r>
            <a:r>
              <a:rPr lang="ko-KR" altLang="en-US" dirty="0" smtClean="0"/>
              <a:t>년 지구레코드사 임 사장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 </a:t>
            </a:r>
            <a:r>
              <a:rPr lang="en-US" altLang="ko-KR" dirty="0" smtClean="0"/>
              <a:t>31</a:t>
            </a:r>
            <a:r>
              <a:rPr lang="ko-KR" altLang="en-US" dirty="0" err="1" smtClean="0"/>
              <a:t>개곡</a:t>
            </a:r>
            <a:r>
              <a:rPr lang="en-US" altLang="ko-KR" dirty="0"/>
              <a:t>(</a:t>
            </a:r>
            <a:r>
              <a:rPr lang="ko-KR" altLang="en-US" dirty="0" err="1" smtClean="0"/>
              <a:t>창밖의</a:t>
            </a:r>
            <a:r>
              <a:rPr lang="ko-KR" altLang="en-US" dirty="0" smtClean="0"/>
              <a:t> 여자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단발머리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촛불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고추잠자리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여행을 떠나요 등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 </a:t>
            </a:r>
            <a:r>
              <a:rPr lang="ko-KR" altLang="en-US" dirty="0" smtClean="0"/>
              <a:t>복제권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배포권</a:t>
            </a:r>
            <a:r>
              <a:rPr lang="ko-KR" altLang="en-US" dirty="0" smtClean="0"/>
              <a:t> 양도등록</a:t>
            </a:r>
            <a:endParaRPr lang="en-US" altLang="ko-KR" dirty="0" smtClean="0"/>
          </a:p>
          <a:p>
            <a:r>
              <a:rPr lang="ko-KR" altLang="en-US" dirty="0" smtClean="0"/>
              <a:t> 저작권양도사실 확인의 소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 조용필 측 패소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궁박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경솔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무경험으로 인한 계약이 아니라는 이유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 2013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10</a:t>
            </a:r>
            <a:r>
              <a:rPr lang="ko-KR" altLang="en-US" dirty="0" smtClean="0"/>
              <a:t>월 복제권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배포권</a:t>
            </a:r>
            <a:r>
              <a:rPr lang="ko-KR" altLang="en-US" dirty="0" smtClean="0"/>
              <a:t> 조용필 측으로 이전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4094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외주제작사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r>
              <a:rPr lang="ko-KR" altLang="en-US" dirty="0" smtClean="0"/>
              <a:t>방송법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 </a:t>
            </a:r>
            <a:r>
              <a:rPr lang="ko-KR" altLang="en-US" dirty="0" err="1" smtClean="0"/>
              <a:t>지상파방송사업자</a:t>
            </a:r>
            <a:r>
              <a:rPr lang="ko-KR" altLang="en-US" dirty="0" smtClean="0"/>
              <a:t> 일정 비율</a:t>
            </a:r>
            <a:r>
              <a:rPr lang="en-US" altLang="ko-KR" dirty="0" smtClean="0"/>
              <a:t>(KBS1: 24%, KBS2: 40%, MBC35%) </a:t>
            </a:r>
            <a:r>
              <a:rPr lang="ko-KR" altLang="en-US" dirty="0" smtClean="0"/>
              <a:t>이상</a:t>
            </a:r>
            <a:r>
              <a:rPr lang="en-US" altLang="ko-KR" dirty="0" smtClean="0"/>
              <a:t> </a:t>
            </a:r>
            <a:r>
              <a:rPr lang="ko-KR" altLang="en-US" dirty="0" smtClean="0"/>
              <a:t>외주제작 방송프로그램 편성</a:t>
            </a:r>
            <a:endParaRPr lang="en-US" altLang="ko-KR" dirty="0" smtClean="0"/>
          </a:p>
          <a:p>
            <a:r>
              <a:rPr lang="ko-KR" altLang="en-US" dirty="0" smtClean="0"/>
              <a:t> 외주제작 프로그램의 저작권 귀속</a:t>
            </a:r>
            <a:endParaRPr lang="en-US" altLang="ko-KR" dirty="0" smtClean="0"/>
          </a:p>
          <a:p>
            <a:pPr lvl="1"/>
            <a:r>
              <a:rPr lang="ko-KR" altLang="en-US" dirty="0" smtClean="0">
                <a:hlinkClick r:id="rId2"/>
              </a:rPr>
              <a:t> 독립 제작사 </a:t>
            </a:r>
            <a:r>
              <a:rPr lang="en-US" altLang="ko-KR" dirty="0">
                <a:hlinkClick r:id="rId2"/>
              </a:rPr>
              <a:t>`</a:t>
            </a:r>
            <a:r>
              <a:rPr lang="ko-KR" altLang="en-US" dirty="0">
                <a:hlinkClick r:id="rId2"/>
              </a:rPr>
              <a:t>고사</a:t>
            </a:r>
            <a:r>
              <a:rPr lang="en-US" altLang="ko-KR" dirty="0">
                <a:hlinkClick r:id="rId2"/>
              </a:rPr>
              <a:t>` </a:t>
            </a:r>
            <a:r>
              <a:rPr lang="ko-KR" altLang="en-US" dirty="0">
                <a:hlinkClick r:id="rId2"/>
              </a:rPr>
              <a:t>직전</a:t>
            </a:r>
            <a:r>
              <a:rPr lang="en-US" altLang="ko-KR" dirty="0">
                <a:hlinkClick r:id="rId2"/>
              </a:rPr>
              <a:t>…</a:t>
            </a:r>
            <a:r>
              <a:rPr lang="ko-KR" altLang="en-US" dirty="0">
                <a:hlinkClick r:id="rId2"/>
              </a:rPr>
              <a:t>제작비 현실화</a:t>
            </a:r>
            <a:r>
              <a:rPr lang="en-US" altLang="ko-KR" dirty="0">
                <a:hlinkClick r:id="rId2"/>
              </a:rPr>
              <a:t>·</a:t>
            </a:r>
            <a:r>
              <a:rPr lang="ko-KR" altLang="en-US" dirty="0">
                <a:hlinkClick r:id="rId2"/>
              </a:rPr>
              <a:t>저작권 족쇄 </a:t>
            </a:r>
            <a:r>
              <a:rPr lang="ko-KR" altLang="en-US" dirty="0" smtClean="0">
                <a:hlinkClick r:id="rId2"/>
              </a:rPr>
              <a:t>풀어야</a:t>
            </a:r>
            <a:endParaRPr lang="en-US" altLang="ko-KR" dirty="0" smtClean="0"/>
          </a:p>
          <a:p>
            <a:pPr lvl="1"/>
            <a:r>
              <a:rPr lang="ko-KR" altLang="en-US" dirty="0" smtClean="0">
                <a:hlinkClick r:id="rId3"/>
              </a:rPr>
              <a:t> 방송외주제작 </a:t>
            </a:r>
            <a:r>
              <a:rPr lang="ko-KR" altLang="en-US" dirty="0">
                <a:hlinkClick r:id="rId3"/>
              </a:rPr>
              <a:t>저작권 </a:t>
            </a:r>
            <a:r>
              <a:rPr lang="en-US" altLang="ko-KR" dirty="0">
                <a:hlinkClick r:id="rId3"/>
              </a:rPr>
              <a:t>91% </a:t>
            </a:r>
            <a:r>
              <a:rPr lang="ko-KR" altLang="en-US" dirty="0">
                <a:hlinkClick r:id="rId3"/>
              </a:rPr>
              <a:t>방송사에 귀속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8771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1" dirty="0"/>
              <a:t>Pirates of the </a:t>
            </a:r>
            <a:r>
              <a:rPr lang="en-US" altLang="ko-KR" b="1" dirty="0" smtClean="0"/>
              <a:t>Caribbean</a:t>
            </a:r>
            <a:endParaRPr lang="ko-KR" altLang="en-US" dirty="0"/>
          </a:p>
        </p:txBody>
      </p:sp>
      <p:pic>
        <p:nvPicPr>
          <p:cNvPr id="1026" name="Picture 2" descr="Pirates of the Caribbean: The Curse of the Black Pearl (2003) Pos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725" y="2012213"/>
            <a:ext cx="2038350" cy="301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410279"/>
              </p:ext>
            </p:extLst>
          </p:nvPr>
        </p:nvGraphicFramePr>
        <p:xfrm>
          <a:off x="3118043" y="2012212"/>
          <a:ext cx="8809350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09350"/>
              </a:tblGrid>
              <a:tr h="4046943"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Ø"/>
                      </a:pPr>
                      <a:r>
                        <a:rPr lang="en-US" altLang="ko-KR" sz="2800" b="0" dirty="0" smtClean="0">
                          <a:solidFill>
                            <a:schemeClr val="accent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Marcus Orff: € 18,000 v. € 180,000</a:t>
                      </a:r>
                    </a:p>
                    <a:p>
                      <a:pPr marL="457200" indent="-457200">
                        <a:buFont typeface="Wingdings" panose="05000000000000000000" pitchFamily="2" charset="2"/>
                        <a:buChar char="Ø"/>
                      </a:pPr>
                      <a:r>
                        <a:rPr lang="ko-KR" altLang="en-US" sz="2800" b="0" dirty="0" smtClean="0">
                          <a:solidFill>
                            <a:schemeClr val="accent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베를린 법원</a:t>
                      </a:r>
                      <a:r>
                        <a:rPr lang="en-US" altLang="ko-KR" sz="2800" b="0" dirty="0" smtClean="0">
                          <a:solidFill>
                            <a:schemeClr val="accent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(2011</a:t>
                      </a:r>
                      <a:r>
                        <a:rPr lang="ko-KR" altLang="en-US" sz="2800" b="0" dirty="0" smtClean="0">
                          <a:solidFill>
                            <a:schemeClr val="accent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년</a:t>
                      </a:r>
                      <a:r>
                        <a:rPr lang="en-US" altLang="ko-KR" sz="2800" b="0" dirty="0" smtClean="0">
                          <a:solidFill>
                            <a:schemeClr val="accent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): </a:t>
                      </a:r>
                      <a:r>
                        <a:rPr lang="ko-KR" altLang="en-US" sz="2800" b="0" dirty="0" smtClean="0">
                          <a:solidFill>
                            <a:schemeClr val="accent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불인정</a:t>
                      </a:r>
                      <a:r>
                        <a:rPr lang="en-US" altLang="ko-KR" sz="2800" b="0" dirty="0" smtClean="0">
                          <a:solidFill>
                            <a:schemeClr val="accent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ko-KR" altLang="en-US" sz="2800" b="0" dirty="0" smtClean="0">
                          <a:solidFill>
                            <a:schemeClr val="accent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더빙 배우의 역할은 영화에서 보조적</a:t>
                      </a:r>
                      <a:r>
                        <a:rPr lang="en-US" altLang="ko-KR" sz="2800" b="0" dirty="0" smtClean="0">
                          <a:solidFill>
                            <a:schemeClr val="accent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altLang="ko-KR" sz="2800" b="0" dirty="0" smtClean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indent="-457200">
                        <a:buFont typeface="Wingdings" panose="05000000000000000000" pitchFamily="2" charset="2"/>
                        <a:buChar char="Ø"/>
                      </a:pPr>
                      <a:r>
                        <a:rPr lang="en-US" altLang="ko-KR" sz="2800" b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ZR 145/11 of </a:t>
                      </a:r>
                      <a:r>
                        <a:rPr lang="en-US" altLang="ko-KR" sz="2400" b="0" u="none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May 2012:</a:t>
                      </a:r>
                      <a:r>
                        <a:rPr lang="en-US" altLang="ko-KR" sz="2400" b="0" u="none" kern="1200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o-KR" altLang="en-US" sz="2400" b="1" u="none" kern="1200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파기환송</a:t>
                      </a:r>
                      <a:endParaRPr lang="en-US" altLang="ko-KR" sz="2400" b="1" u="none" kern="1200" baseline="0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457200" indent="-457200">
                        <a:buFont typeface="Wingdings" panose="05000000000000000000" pitchFamily="2" charset="2"/>
                        <a:buChar char="Ø"/>
                      </a:pPr>
                      <a:r>
                        <a:rPr lang="en-US" altLang="ko-KR" sz="2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BGH took the view that the contribution of a dubbing actor who lends his voice to one of the main characters of a film was not of mere ancillary importance to the overall film and that the fee paid was not a fair consideration for his contribution.  Bearing in mind the success of the film, there was a disproportion between the fee paid and the success of the work(</a:t>
                      </a:r>
                      <a:r>
                        <a:rPr lang="en-US" altLang="ko-KR" sz="2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IPKat</a:t>
                      </a:r>
                      <a:r>
                        <a:rPr lang="en-US" altLang="ko-KR" sz="2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en-US" altLang="ko-KR" sz="28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atinLnBrk="1"/>
                      <a:endParaRPr lang="ko-KR" alt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7641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ko-KR" b="1" dirty="0" err="1" smtClean="0"/>
              <a:t>Tatort</a:t>
            </a:r>
            <a:endParaRPr lang="ko-KR" alt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064747" y="1753280"/>
            <a:ext cx="24960108" cy="74574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049" name="_x306762496" descr="EMB000016105db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4746" y="2210480"/>
            <a:ext cx="6240027" cy="464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15512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/>
              <a:t>Das Boot</a:t>
            </a:r>
            <a:endParaRPr lang="ko-KR" altLang="en-US" b="1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300693" y="1379337"/>
            <a:ext cx="22765549" cy="2793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3073" name="_x306762096" descr="EMB000016105db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0693" y="1836537"/>
            <a:ext cx="3557117" cy="502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23091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/>
              <a:t>Superman</a:t>
            </a:r>
            <a:endParaRPr lang="ko-KR" altLang="en-US" b="1" dirty="0"/>
          </a:p>
        </p:txBody>
      </p:sp>
      <p:pic>
        <p:nvPicPr>
          <p:cNvPr id="4098" name="Picture 2" descr="http://members.tripod.com/cariart/supermanbeginning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9500" y="1572149"/>
            <a:ext cx="5582033" cy="5219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6886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69050"/>
          </a:xfrm>
          <a:effectLst>
            <a:glow rad="63500">
              <a:schemeClr val="accent5">
                <a:satMod val="175000"/>
                <a:alpha val="40000"/>
              </a:schemeClr>
            </a:glow>
            <a:outerShdw blurRad="76200" dist="1270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ko-KR" altLang="en-US" sz="9600" dirty="0" err="1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취</a:t>
            </a:r>
            <a:r>
              <a:rPr lang="ko-KR" altLang="en-US" sz="96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지</a:t>
            </a:r>
            <a:endParaRPr lang="ko-KR" altLang="en-US" sz="96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0177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ko-KR" b="1" dirty="0" smtClean="0"/>
              <a:t>John Steinbeck</a:t>
            </a:r>
            <a:endParaRPr lang="ko-KR" altLang="en-US" dirty="0"/>
          </a:p>
        </p:txBody>
      </p:sp>
      <p:pic>
        <p:nvPicPr>
          <p:cNvPr id="5122" name="Picture 2" descr="http://a3.files.saymedia-content.com/image/upload/c_fill,g_face,h_300,q_70,w_300/MTE5NDg0MDU1MTM4MzA1NTU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6726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image.aladin.co.kr/Community/mypaper/pimg_74461514446228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593" y="1909100"/>
            <a:ext cx="2857500" cy="414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friendsofp.files.wordpress.com/2011/11/eastofede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193" y="1909100"/>
            <a:ext cx="2857500" cy="413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4567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69050"/>
          </a:xfrm>
          <a:effectLst>
            <a:glow rad="63500">
              <a:schemeClr val="accent5">
                <a:satMod val="175000"/>
                <a:alpha val="40000"/>
              </a:schemeClr>
            </a:glow>
            <a:outerShdw blurRad="76200" dist="1270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altLang="ko-KR" sz="9600" dirty="0" smtClean="0"/>
              <a:t>Discussion</a:t>
            </a:r>
            <a:endParaRPr lang="ko-KR" altLang="en-US" sz="9600" dirty="0"/>
          </a:p>
        </p:txBody>
      </p:sp>
    </p:spTree>
    <p:extLst>
      <p:ext uri="{BB962C8B-B14F-4D97-AF65-F5344CB8AC3E}">
        <p14:creationId xmlns:p14="http://schemas.microsoft.com/office/powerpoint/2010/main" val="357502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709301"/>
            <a:ext cx="10515600" cy="54676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dirty="0" smtClean="0"/>
              <a:t> </a:t>
            </a:r>
            <a:r>
              <a:rPr lang="ko-KR" altLang="en-US" dirty="0" smtClean="0"/>
              <a:t>현행 저작권 제도의 창작자 보호</a:t>
            </a:r>
            <a:endParaRPr lang="en-US" altLang="ko-KR" dirty="0" smtClean="0"/>
          </a:p>
          <a:p>
            <a:pPr lvl="1">
              <a:lnSpc>
                <a:spcPct val="150000"/>
              </a:lnSpc>
            </a:pPr>
            <a:r>
              <a:rPr lang="ko-KR" altLang="en-US" dirty="0" smtClean="0"/>
              <a:t> 창작자 원칙</a:t>
            </a:r>
            <a:r>
              <a:rPr lang="en-US" altLang="ko-KR" dirty="0" smtClean="0"/>
              <a:t>(</a:t>
            </a:r>
            <a:r>
              <a:rPr lang="ko-KR" altLang="en-US" dirty="0" smtClean="0"/>
              <a:t>예외</a:t>
            </a:r>
            <a:r>
              <a:rPr lang="en-US" altLang="ko-KR" dirty="0" smtClean="0"/>
              <a:t>: </a:t>
            </a:r>
            <a:r>
              <a:rPr lang="ko-KR" altLang="en-US" dirty="0" smtClean="0"/>
              <a:t>업무상 저작물</a:t>
            </a:r>
            <a:r>
              <a:rPr lang="en-US" altLang="ko-KR" dirty="0" smtClean="0"/>
              <a:t>)</a:t>
            </a:r>
          </a:p>
          <a:p>
            <a:pPr lvl="1">
              <a:lnSpc>
                <a:spcPct val="150000"/>
              </a:lnSpc>
            </a:pPr>
            <a:r>
              <a:rPr lang="en-US" altLang="ko-KR" dirty="0"/>
              <a:t> </a:t>
            </a:r>
            <a:r>
              <a:rPr lang="ko-KR" altLang="en-US" dirty="0" smtClean="0"/>
              <a:t>저작자에게 저작재산권과 저작인격권 부여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en-US" altLang="ko-KR" dirty="0"/>
              <a:t> </a:t>
            </a:r>
            <a:r>
              <a:rPr lang="ko-KR" altLang="en-US" dirty="0" smtClean="0"/>
              <a:t>저작재산권</a:t>
            </a:r>
            <a:endParaRPr lang="en-US" altLang="ko-KR" dirty="0" smtClean="0"/>
          </a:p>
          <a:p>
            <a:pPr lvl="1">
              <a:lnSpc>
                <a:spcPct val="150000"/>
              </a:lnSpc>
            </a:pPr>
            <a:r>
              <a:rPr lang="ko-KR" altLang="en-US" dirty="0" smtClean="0"/>
              <a:t> 복제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공연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공중송신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전시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배포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대여</a:t>
            </a:r>
            <a:r>
              <a:rPr lang="en-US" altLang="ko-KR" dirty="0" smtClean="0"/>
              <a:t>, 2</a:t>
            </a:r>
            <a:r>
              <a:rPr lang="ko-KR" altLang="en-US" dirty="0" smtClean="0"/>
              <a:t>차적 저작물 </a:t>
            </a:r>
            <a:r>
              <a:rPr lang="ko-KR" altLang="en-US" dirty="0" err="1" smtClean="0"/>
              <a:t>작성권</a:t>
            </a:r>
            <a:endParaRPr lang="en-US" altLang="ko-KR" dirty="0" smtClean="0"/>
          </a:p>
          <a:p>
            <a:pPr lvl="1">
              <a:lnSpc>
                <a:spcPct val="150000"/>
              </a:lnSpc>
            </a:pPr>
            <a:r>
              <a:rPr lang="en-US" altLang="ko-KR" dirty="0"/>
              <a:t> </a:t>
            </a:r>
            <a:r>
              <a:rPr lang="ko-KR" altLang="en-US" dirty="0" smtClean="0"/>
              <a:t>타인의 무단 이용을 금지할 권리</a:t>
            </a:r>
            <a:endParaRPr lang="en-US" altLang="ko-KR" dirty="0" smtClean="0"/>
          </a:p>
          <a:p>
            <a:pPr lvl="1">
              <a:lnSpc>
                <a:spcPct val="150000"/>
              </a:lnSpc>
            </a:pPr>
            <a:r>
              <a:rPr lang="en-US" altLang="ko-KR" dirty="0"/>
              <a:t> </a:t>
            </a:r>
            <a:r>
              <a:rPr lang="ko-KR" altLang="en-US" dirty="0" smtClean="0"/>
              <a:t>공공재 </a:t>
            </a:r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ko-KR" altLang="en-US" dirty="0" err="1" smtClean="0">
                <a:sym typeface="Wingdings" panose="05000000000000000000" pitchFamily="2" charset="2"/>
              </a:rPr>
              <a:t>사유재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pPr lvl="1">
              <a:lnSpc>
                <a:spcPct val="150000"/>
              </a:lnSpc>
            </a:pPr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ko-KR" altLang="en-US" dirty="0" smtClean="0">
                <a:sym typeface="Wingdings" panose="05000000000000000000" pitchFamily="2" charset="2"/>
              </a:rPr>
              <a:t>저작물 시장에서의 경제적 보상 </a:t>
            </a:r>
            <a:r>
              <a:rPr lang="en-US" altLang="ko-KR" dirty="0" smtClean="0">
                <a:sym typeface="Wingdings" panose="05000000000000000000" pitchFamily="2" charset="2"/>
              </a:rPr>
              <a:t> </a:t>
            </a:r>
            <a:r>
              <a:rPr lang="ko-KR" altLang="en-US" dirty="0" smtClean="0">
                <a:sym typeface="Wingdings" panose="05000000000000000000" pitchFamily="2" charset="2"/>
              </a:rPr>
              <a:t>창작 장려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1850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709301"/>
            <a:ext cx="10515600" cy="54676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 smtClean="0"/>
              <a:t> </a:t>
            </a:r>
            <a:r>
              <a:rPr lang="ko-KR" altLang="en-US" dirty="0" smtClean="0"/>
              <a:t>경제적 보상은 실제로 어떻게 실현되는가</a:t>
            </a:r>
            <a:r>
              <a:rPr lang="en-US" altLang="ko-KR" dirty="0" smtClean="0"/>
              <a:t>?</a:t>
            </a:r>
          </a:p>
          <a:p>
            <a:pPr lvl="1">
              <a:lnSpc>
                <a:spcPct val="150000"/>
              </a:lnSpc>
            </a:pPr>
            <a:r>
              <a:rPr lang="ko-KR" altLang="en-US" dirty="0" smtClean="0"/>
              <a:t> 구매자</a:t>
            </a:r>
            <a:r>
              <a:rPr lang="en-US" altLang="ko-KR" dirty="0" smtClean="0"/>
              <a:t>(</a:t>
            </a:r>
            <a:r>
              <a:rPr lang="ko-KR" altLang="en-US" dirty="0" smtClean="0"/>
              <a:t>출판사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음반제작자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방송사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유통업자</a:t>
            </a:r>
            <a:r>
              <a:rPr lang="en-US" altLang="ko-KR" dirty="0" smtClean="0"/>
              <a:t>)</a:t>
            </a:r>
            <a:r>
              <a:rPr lang="ko-KR" altLang="en-US" dirty="0" smtClean="0"/>
              <a:t>와의 계약</a:t>
            </a:r>
            <a:endParaRPr lang="en-US" altLang="ko-KR" dirty="0" smtClean="0"/>
          </a:p>
          <a:p>
            <a:pPr lvl="1">
              <a:lnSpc>
                <a:spcPct val="150000"/>
              </a:lnSpc>
            </a:pPr>
            <a:r>
              <a:rPr lang="en-US" altLang="ko-KR" dirty="0"/>
              <a:t> </a:t>
            </a:r>
            <a:r>
              <a:rPr lang="ko-KR" altLang="en-US" dirty="0" smtClean="0"/>
              <a:t>그러나 협상력의 차이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당사자간 불균등한 지위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en-US" altLang="ko-KR" dirty="0"/>
              <a:t> </a:t>
            </a:r>
            <a:r>
              <a:rPr lang="ko-KR" altLang="en-US" dirty="0" smtClean="0"/>
              <a:t>저작권 계약에 대한 현행법의 태도</a:t>
            </a:r>
            <a:endParaRPr lang="en-US" altLang="ko-KR" dirty="0" smtClean="0"/>
          </a:p>
          <a:p>
            <a:pPr lvl="1">
              <a:lnSpc>
                <a:spcPct val="150000"/>
              </a:lnSpc>
            </a:pPr>
            <a:r>
              <a:rPr lang="ko-KR" altLang="en-US" dirty="0" smtClean="0"/>
              <a:t> 저작권 양도 계약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</a:t>
            </a:r>
            <a:r>
              <a:rPr lang="en-US" altLang="ko-KR" dirty="0" smtClean="0"/>
              <a:t>45</a:t>
            </a:r>
            <a:r>
              <a:rPr lang="ko-KR" altLang="en-US" dirty="0" smtClean="0"/>
              <a:t>조</a:t>
            </a:r>
            <a:r>
              <a:rPr lang="en-US" altLang="ko-KR" dirty="0" smtClean="0"/>
              <a:t>), </a:t>
            </a:r>
            <a:r>
              <a:rPr lang="ko-KR" altLang="en-US" dirty="0" smtClean="0"/>
              <a:t>저작물 이용허락 계약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</a:t>
            </a:r>
            <a:r>
              <a:rPr lang="en-US" altLang="ko-KR" dirty="0" smtClean="0"/>
              <a:t>46</a:t>
            </a:r>
            <a:r>
              <a:rPr lang="ko-KR" altLang="en-US" dirty="0" smtClean="0"/>
              <a:t>조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 lvl="1">
              <a:lnSpc>
                <a:spcPct val="150000"/>
              </a:lnSpc>
            </a:pPr>
            <a:r>
              <a:rPr lang="ko-KR" altLang="en-US" dirty="0" smtClean="0"/>
              <a:t> </a:t>
            </a:r>
            <a:r>
              <a:rPr lang="ko-KR" altLang="en-US" dirty="0" err="1" smtClean="0"/>
              <a:t>사적자치의</a:t>
            </a:r>
            <a:r>
              <a:rPr lang="ko-KR" altLang="en-US" dirty="0" smtClean="0"/>
              <a:t> 원칙</a:t>
            </a:r>
            <a:r>
              <a:rPr lang="en-US" altLang="ko-KR" dirty="0" smtClean="0"/>
              <a:t>(</a:t>
            </a:r>
            <a:r>
              <a:rPr lang="ko-KR" altLang="en-US" dirty="0" smtClean="0"/>
              <a:t>예외</a:t>
            </a:r>
            <a:r>
              <a:rPr lang="en-US" altLang="ko-KR" dirty="0" smtClean="0"/>
              <a:t>: </a:t>
            </a:r>
            <a:r>
              <a:rPr lang="ko-KR" altLang="en-US" dirty="0" smtClean="0"/>
              <a:t>배타적 발행권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출판권</a:t>
            </a:r>
            <a:r>
              <a:rPr lang="en-US" altLang="ko-KR" dirty="0" smtClean="0"/>
              <a:t>)</a:t>
            </a:r>
          </a:p>
          <a:p>
            <a:r>
              <a:rPr lang="en-US" altLang="ko-KR" dirty="0"/>
              <a:t> </a:t>
            </a:r>
            <a:r>
              <a:rPr lang="ko-KR" altLang="en-US" dirty="0" smtClean="0"/>
              <a:t>저작권 계약에 대한 사전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사후 조정이 필요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434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69050"/>
          </a:xfrm>
          <a:effectLst>
            <a:glow rad="63500">
              <a:schemeClr val="accent5">
                <a:satMod val="175000"/>
                <a:alpha val="40000"/>
              </a:schemeClr>
            </a:glow>
            <a:outerShdw blurRad="76200" dist="1270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ko-KR" altLang="en-US" sz="9600" dirty="0" smtClean="0">
                <a:latin typeface="휴먼모음T" panose="02030504000101010101" pitchFamily="18" charset="-127"/>
              </a:rPr>
              <a:t>제도 개선안의 내용</a:t>
            </a:r>
            <a:endParaRPr lang="ko-KR" altLang="en-US" sz="96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9108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사전 조정 방안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 </a:t>
            </a:r>
            <a:r>
              <a:rPr lang="ko-KR" altLang="en-US" dirty="0" smtClean="0"/>
              <a:t>미래 저작물</a:t>
            </a:r>
            <a:r>
              <a:rPr lang="en-US" altLang="ko-KR" dirty="0" smtClean="0"/>
              <a:t>, </a:t>
            </a:r>
            <a:r>
              <a:rPr lang="ko-KR" altLang="en-US" dirty="0" smtClean="0"/>
              <a:t>미래의 이용 방법에 대한 저작권 계약 금지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 계약 체결 당시 저작물의 경제적 가치를 알 수 없는 대표적인 </a:t>
            </a:r>
            <a:r>
              <a:rPr lang="en-US" altLang="ko-KR" dirty="0" smtClean="0"/>
              <a:t>2</a:t>
            </a:r>
            <a:r>
              <a:rPr lang="ko-KR" altLang="en-US" dirty="0" smtClean="0"/>
              <a:t>가지 경우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 “</a:t>
            </a:r>
            <a:r>
              <a:rPr lang="ko-KR" altLang="en-US" dirty="0" smtClean="0"/>
              <a:t>아직 창작되지 않은 저작물</a:t>
            </a:r>
            <a:r>
              <a:rPr lang="en-US" altLang="ko-KR" dirty="0" smtClean="0"/>
              <a:t>”</a:t>
            </a:r>
          </a:p>
          <a:p>
            <a:pPr lvl="1"/>
            <a:r>
              <a:rPr lang="en-US" altLang="ko-KR" dirty="0" smtClean="0"/>
              <a:t> “ </a:t>
            </a:r>
            <a:r>
              <a:rPr lang="ko-KR" altLang="en-US" dirty="0" smtClean="0"/>
              <a:t>창작이 예정되어 있지 않은 저작물</a:t>
            </a:r>
            <a:r>
              <a:rPr lang="en-US" altLang="ko-KR" dirty="0" smtClean="0"/>
              <a:t>”</a:t>
            </a:r>
          </a:p>
          <a:p>
            <a:pPr lvl="1"/>
            <a:r>
              <a:rPr lang="ko-KR" altLang="en-US" dirty="0" smtClean="0"/>
              <a:t> 예외</a:t>
            </a:r>
            <a:r>
              <a:rPr lang="en-US" altLang="ko-KR" dirty="0" smtClean="0"/>
              <a:t>: </a:t>
            </a:r>
            <a:r>
              <a:rPr lang="ko-KR" altLang="en-US" dirty="0" smtClean="0"/>
              <a:t>저작물의 내용이 정해져 창작이 예정된 경우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4700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사후 조정 방안 </a:t>
            </a:r>
            <a:r>
              <a:rPr lang="en-US" altLang="ko-KR" dirty="0" smtClean="0"/>
              <a:t>– </a:t>
            </a:r>
            <a:r>
              <a:rPr lang="ko-KR" altLang="en-US" dirty="0" smtClean="0">
                <a:solidFill>
                  <a:srgbClr val="C00000"/>
                </a:solidFill>
              </a:rPr>
              <a:t>공평한 보상 </a:t>
            </a:r>
            <a:r>
              <a:rPr lang="en-US" altLang="ko-KR" dirty="0" smtClean="0"/>
              <a:t>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 </a:t>
            </a:r>
            <a:r>
              <a:rPr lang="ko-KR" altLang="en-US" dirty="0" smtClean="0"/>
              <a:t>기본 골자</a:t>
            </a:r>
            <a:endParaRPr lang="en-US" altLang="ko-KR" dirty="0" smtClean="0"/>
          </a:p>
          <a:p>
            <a:pPr lvl="1"/>
            <a:r>
              <a:rPr lang="en-US" altLang="ko-KR" dirty="0"/>
              <a:t> </a:t>
            </a:r>
            <a:r>
              <a:rPr lang="ko-KR" altLang="en-US" dirty="0" smtClean="0"/>
              <a:t>계약 당시 예상하지 못한 상업적 성공 </a:t>
            </a:r>
            <a:r>
              <a:rPr lang="en-US" altLang="ko-KR" dirty="0" smtClean="0">
                <a:sym typeface="Wingdings" panose="05000000000000000000" pitchFamily="2" charset="2"/>
              </a:rPr>
              <a:t> </a:t>
            </a:r>
            <a:r>
              <a:rPr lang="ko-KR" altLang="en-US" dirty="0" smtClean="0">
                <a:sym typeface="Wingdings" panose="05000000000000000000" pitchFamily="2" charset="2"/>
              </a:rPr>
              <a:t>추가 보상 요구 可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r>
              <a:rPr lang="en-US" altLang="ko-KR" dirty="0" smtClean="0">
                <a:sym typeface="Wingdings" panose="05000000000000000000" pitchFamily="2" charset="2"/>
              </a:rPr>
              <a:t> </a:t>
            </a:r>
            <a:r>
              <a:rPr lang="ko-KR" altLang="en-US" dirty="0" smtClean="0">
                <a:sym typeface="Wingdings" panose="05000000000000000000" pitchFamily="2" charset="2"/>
              </a:rPr>
              <a:t>적용되는 계약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pPr lvl="1"/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ko-KR" altLang="en-US" dirty="0" smtClean="0">
                <a:sym typeface="Wingdings" panose="05000000000000000000" pitchFamily="2" charset="2"/>
              </a:rPr>
              <a:t>양도 계약 </a:t>
            </a:r>
            <a:r>
              <a:rPr lang="en-US" altLang="ko-KR" dirty="0" smtClean="0">
                <a:sym typeface="Wingdings" panose="05000000000000000000" pitchFamily="2" charset="2"/>
              </a:rPr>
              <a:t>+ </a:t>
            </a:r>
            <a:r>
              <a:rPr lang="ko-KR" altLang="en-US" dirty="0" smtClean="0">
                <a:sym typeface="Wingdings" panose="05000000000000000000" pitchFamily="2" charset="2"/>
              </a:rPr>
              <a:t>이용허락 계약</a:t>
            </a:r>
            <a:r>
              <a:rPr lang="en-US" altLang="ko-KR" dirty="0" smtClean="0">
                <a:sym typeface="Wingdings" panose="05000000000000000000" pitchFamily="2" charset="2"/>
              </a:rPr>
              <a:t>(</a:t>
            </a:r>
            <a:r>
              <a:rPr lang="ko-KR" altLang="en-US" dirty="0" smtClean="0">
                <a:sym typeface="Wingdings" panose="05000000000000000000" pitchFamily="2" charset="2"/>
              </a:rPr>
              <a:t>배타적 발행권 설정 계약</a:t>
            </a:r>
            <a:r>
              <a:rPr lang="en-US" altLang="ko-KR" dirty="0" smtClean="0">
                <a:sym typeface="Wingdings" panose="05000000000000000000" pitchFamily="2" charset="2"/>
              </a:rPr>
              <a:t>, </a:t>
            </a:r>
            <a:r>
              <a:rPr lang="ko-KR" altLang="en-US" dirty="0" smtClean="0">
                <a:sym typeface="Wingdings" panose="05000000000000000000" pitchFamily="2" charset="2"/>
              </a:rPr>
              <a:t>출판권 설정 계약 포함</a:t>
            </a:r>
            <a:r>
              <a:rPr lang="en-US" altLang="ko-KR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But, </a:t>
            </a:r>
            <a:r>
              <a:rPr lang="ko-KR" altLang="en-US" dirty="0" smtClean="0">
                <a:sym typeface="Wingdings" panose="05000000000000000000" pitchFamily="2" charset="2"/>
              </a:rPr>
              <a:t>사용</a:t>
            </a:r>
            <a:r>
              <a:rPr lang="en-US" altLang="ko-KR" dirty="0" smtClean="0">
                <a:sym typeface="Wingdings" panose="05000000000000000000" pitchFamily="2" charset="2"/>
              </a:rPr>
              <a:t> </a:t>
            </a:r>
            <a:r>
              <a:rPr lang="ko-KR" altLang="en-US" dirty="0" smtClean="0">
                <a:sym typeface="Wingdings" panose="05000000000000000000" pitchFamily="2" charset="2"/>
              </a:rPr>
              <a:t>소프트웨어 계약</a:t>
            </a:r>
            <a:r>
              <a:rPr lang="en-US" altLang="ko-KR" dirty="0" smtClean="0">
                <a:sym typeface="Wingdings" panose="05000000000000000000" pitchFamily="2" charset="2"/>
              </a:rPr>
              <a:t>, </a:t>
            </a:r>
            <a:r>
              <a:rPr lang="ko-KR" altLang="en-US" dirty="0" smtClean="0">
                <a:sym typeface="Wingdings" panose="05000000000000000000" pitchFamily="2" charset="2"/>
              </a:rPr>
              <a:t>일반공중을 상대로 한 계약</a:t>
            </a:r>
            <a:r>
              <a:rPr lang="en-US" altLang="ko-KR" dirty="0" smtClean="0">
                <a:sym typeface="Wingdings" panose="05000000000000000000" pitchFamily="2" charset="2"/>
              </a:rPr>
              <a:t>(GPL, CC, </a:t>
            </a:r>
            <a:r>
              <a:rPr lang="ko-KR" altLang="en-US" dirty="0" smtClean="0">
                <a:sym typeface="Wingdings" panose="05000000000000000000" pitchFamily="2" charset="2"/>
              </a:rPr>
              <a:t>공공누리</a:t>
            </a:r>
            <a:r>
              <a:rPr lang="en-US" altLang="ko-KR" dirty="0" smtClean="0">
                <a:sym typeface="Wingdings" panose="05000000000000000000" pitchFamily="2" charset="2"/>
              </a:rPr>
              <a:t>), </a:t>
            </a:r>
            <a:r>
              <a:rPr lang="ko-KR" altLang="en-US" dirty="0" smtClean="0">
                <a:sym typeface="Wingdings" panose="05000000000000000000" pitchFamily="2" charset="2"/>
              </a:rPr>
              <a:t>무상 계약은 제외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5126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사후 조정 방안 </a:t>
            </a:r>
            <a:r>
              <a:rPr lang="en-US" altLang="ko-KR" dirty="0"/>
              <a:t>– </a:t>
            </a:r>
            <a:r>
              <a:rPr lang="ko-KR" altLang="en-US" dirty="0">
                <a:solidFill>
                  <a:srgbClr val="C00000"/>
                </a:solidFill>
              </a:rPr>
              <a:t>공평한 보상 </a:t>
            </a:r>
            <a:r>
              <a:rPr lang="en-US" altLang="ko-KR" dirty="0" smtClean="0"/>
              <a:t>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 </a:t>
            </a:r>
            <a:r>
              <a:rPr lang="ko-KR" altLang="en-US" dirty="0" smtClean="0"/>
              <a:t>공동저작물인 경우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전원의 합의 </a:t>
            </a:r>
            <a:r>
              <a:rPr lang="en-US" altLang="ko-KR" dirty="0" smtClean="0">
                <a:sym typeface="Wingdings" panose="05000000000000000000" pitchFamily="2" charset="2"/>
              </a:rPr>
              <a:t> </a:t>
            </a:r>
            <a:r>
              <a:rPr lang="ko-KR" altLang="en-US" dirty="0" smtClean="0">
                <a:sym typeface="Wingdings" panose="05000000000000000000" pitchFamily="2" charset="2"/>
              </a:rPr>
              <a:t>지분 비율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현저한 이익과 보상의 차이</a:t>
            </a:r>
            <a:endParaRPr lang="en-US" altLang="ko-KR" dirty="0" smtClean="0"/>
          </a:p>
          <a:p>
            <a:pPr lvl="1"/>
            <a:r>
              <a:rPr lang="en-US" altLang="ko-KR" dirty="0"/>
              <a:t> </a:t>
            </a:r>
            <a:r>
              <a:rPr lang="ko-KR" altLang="en-US" dirty="0" smtClean="0"/>
              <a:t>보상</a:t>
            </a:r>
            <a:r>
              <a:rPr lang="en-US" altLang="ko-KR" dirty="0" smtClean="0"/>
              <a:t>: </a:t>
            </a:r>
            <a:r>
              <a:rPr lang="ko-KR" altLang="en-US" dirty="0" smtClean="0"/>
              <a:t>양도 또는 이용허락의 대가로 받은 보상</a:t>
            </a:r>
            <a:endParaRPr lang="en-US" altLang="ko-KR" dirty="0" smtClean="0"/>
          </a:p>
          <a:p>
            <a:pPr lvl="1"/>
            <a:r>
              <a:rPr lang="en-US" altLang="ko-KR" dirty="0"/>
              <a:t> </a:t>
            </a:r>
            <a:r>
              <a:rPr lang="ko-KR" altLang="en-US" dirty="0" smtClean="0"/>
              <a:t>이익</a:t>
            </a:r>
            <a:r>
              <a:rPr lang="en-US" altLang="ko-KR" dirty="0" smtClean="0"/>
              <a:t>: </a:t>
            </a:r>
            <a:r>
              <a:rPr lang="ko-KR" altLang="en-US" dirty="0" smtClean="0"/>
              <a:t>직접 발생하는 이익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저작재산권 제한 규정에 따른 이익은 제외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 </a:t>
            </a:r>
            <a:r>
              <a:rPr lang="ko-KR" altLang="en-US" dirty="0" err="1" smtClean="0"/>
              <a:t>재양수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재이용허락의 경우는 포함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 어느 정도를 현저하다고 볼 것인지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5097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사후 조정 방안 </a:t>
            </a:r>
            <a:r>
              <a:rPr lang="en-US" altLang="ko-KR" dirty="0"/>
              <a:t>– </a:t>
            </a:r>
            <a:r>
              <a:rPr lang="ko-KR" altLang="en-US" dirty="0">
                <a:solidFill>
                  <a:srgbClr val="C00000"/>
                </a:solidFill>
              </a:rPr>
              <a:t>공평한 보상 </a:t>
            </a:r>
            <a:r>
              <a:rPr lang="en-US" altLang="ko-KR" dirty="0" smtClean="0"/>
              <a:t>(3)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 </a:t>
            </a:r>
            <a:r>
              <a:rPr lang="ko-KR" altLang="en-US" dirty="0" smtClean="0"/>
              <a:t>공평한 보상 청구권의 성격</a:t>
            </a:r>
            <a:endParaRPr lang="en-US" altLang="ko-KR" dirty="0" smtClean="0"/>
          </a:p>
          <a:p>
            <a:pPr lvl="1"/>
            <a:r>
              <a:rPr lang="en-US" altLang="ko-KR" dirty="0"/>
              <a:t> </a:t>
            </a:r>
            <a:r>
              <a:rPr lang="ko-KR" altLang="en-US" dirty="0" smtClean="0"/>
              <a:t>청구권 </a:t>
            </a:r>
            <a:r>
              <a:rPr lang="en-US" altLang="ko-KR" dirty="0" smtClean="0">
                <a:sym typeface="Wingdings" panose="05000000000000000000" pitchFamily="2" charset="2"/>
              </a:rPr>
              <a:t> </a:t>
            </a:r>
            <a:r>
              <a:rPr lang="ko-KR" altLang="en-US" dirty="0" smtClean="0">
                <a:sym typeface="Wingdings" panose="05000000000000000000" pitchFamily="2" charset="2"/>
              </a:rPr>
              <a:t>형성권 </a:t>
            </a:r>
            <a:r>
              <a:rPr lang="en-US" altLang="ko-KR" dirty="0" smtClean="0">
                <a:sym typeface="Wingdings" panose="05000000000000000000" pitchFamily="2" charset="2"/>
              </a:rPr>
              <a:t>(</a:t>
            </a:r>
            <a:r>
              <a:rPr lang="ko-KR" altLang="en-US" dirty="0" smtClean="0">
                <a:sym typeface="Wingdings" panose="05000000000000000000" pitchFamily="2" charset="2"/>
              </a:rPr>
              <a:t>양수인 등에게 의무 발생</a:t>
            </a:r>
            <a:r>
              <a:rPr lang="en-US" altLang="ko-KR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ko-KR" altLang="en-US" dirty="0" smtClean="0">
                <a:sym typeface="Wingdings" panose="05000000000000000000" pitchFamily="2" charset="2"/>
              </a:rPr>
              <a:t>미리 포기하거나 양도 불가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pPr lvl="1"/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ko-KR" altLang="en-US" dirty="0" smtClean="0">
                <a:sym typeface="Wingdings" panose="05000000000000000000" pitchFamily="2" charset="2"/>
              </a:rPr>
              <a:t>양수인 등이 이익을 미리 안 경우에도 행사 가능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r>
              <a:rPr lang="ko-KR" altLang="en-US" dirty="0" smtClean="0">
                <a:sym typeface="Wingdings" panose="05000000000000000000" pitchFamily="2" charset="2"/>
              </a:rPr>
              <a:t>누가 행사할 수 있나</a:t>
            </a:r>
            <a:r>
              <a:rPr lang="en-US" altLang="ko-KR" dirty="0" smtClean="0">
                <a:sym typeface="Wingdings" panose="05000000000000000000" pitchFamily="2" charset="2"/>
              </a:rPr>
              <a:t>?</a:t>
            </a:r>
          </a:p>
          <a:p>
            <a:pPr lvl="1"/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ko-KR" altLang="en-US" dirty="0" smtClean="0">
                <a:sym typeface="Wingdings" panose="05000000000000000000" pitchFamily="2" charset="2"/>
              </a:rPr>
              <a:t>창작자</a:t>
            </a:r>
            <a:r>
              <a:rPr lang="en-US" altLang="ko-KR" dirty="0" smtClean="0">
                <a:sym typeface="Wingdings" panose="05000000000000000000" pitchFamily="2" charset="2"/>
              </a:rPr>
              <a:t>(</a:t>
            </a:r>
            <a:r>
              <a:rPr lang="ko-KR" altLang="en-US" dirty="0" smtClean="0">
                <a:sym typeface="Wingdings" panose="05000000000000000000" pitchFamily="2" charset="2"/>
              </a:rPr>
              <a:t>업무상 저작물의 작성자도 포함</a:t>
            </a:r>
            <a:r>
              <a:rPr lang="en-US" altLang="ko-KR" dirty="0" smtClean="0">
                <a:sym typeface="Wingdings" panose="05000000000000000000" pitchFamily="2" charset="2"/>
              </a:rPr>
              <a:t>, </a:t>
            </a:r>
            <a:r>
              <a:rPr lang="ko-KR" altLang="en-US" dirty="0" smtClean="0">
                <a:sym typeface="Wingdings" panose="05000000000000000000" pitchFamily="2" charset="2"/>
              </a:rPr>
              <a:t>다만 국가공무원은 제외</a:t>
            </a:r>
            <a:r>
              <a:rPr lang="en-US" altLang="ko-KR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ko-KR" altLang="en-US" dirty="0" err="1" smtClean="0">
                <a:sym typeface="Wingdings" panose="05000000000000000000" pitchFamily="2" charset="2"/>
              </a:rPr>
              <a:t>저작인접권자</a:t>
            </a:r>
            <a:r>
              <a:rPr lang="en-US" altLang="ko-KR" dirty="0" smtClean="0">
                <a:sym typeface="Wingdings" panose="05000000000000000000" pitchFamily="2" charset="2"/>
              </a:rPr>
              <a:t>: </a:t>
            </a:r>
            <a:r>
              <a:rPr lang="ko-KR" altLang="en-US" dirty="0" smtClean="0">
                <a:sym typeface="Wingdings" panose="05000000000000000000" pitchFamily="2" charset="2"/>
              </a:rPr>
              <a:t>실연자만</a:t>
            </a:r>
            <a:r>
              <a:rPr lang="en-US" altLang="ko-KR" dirty="0" smtClean="0">
                <a:sym typeface="Wingdings" panose="05000000000000000000" pitchFamily="2" charset="2"/>
              </a:rPr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111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631</Words>
  <Application>Microsoft Office PowerPoint</Application>
  <PresentationFormat>와이드스크린</PresentationFormat>
  <Paragraphs>88</Paragraphs>
  <Slides>21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7" baseType="lpstr">
      <vt:lpstr>맑은 고딕</vt:lpstr>
      <vt:lpstr>휴먼모음T</vt:lpstr>
      <vt:lpstr>Arial</vt:lpstr>
      <vt:lpstr>Times New Roman</vt:lpstr>
      <vt:lpstr>Wingdings</vt:lpstr>
      <vt:lpstr>Office 테마</vt:lpstr>
      <vt:lpstr>창작자의 실질적 보호를 위한 저작권 제도 개선방안</vt:lpstr>
      <vt:lpstr>취 지</vt:lpstr>
      <vt:lpstr>PowerPoint 프레젠테이션</vt:lpstr>
      <vt:lpstr>PowerPoint 프레젠테이션</vt:lpstr>
      <vt:lpstr>제도 개선안의 내용</vt:lpstr>
      <vt:lpstr>사전 조정 방안</vt:lpstr>
      <vt:lpstr>사후 조정 방안 – 공평한 보상 (1)</vt:lpstr>
      <vt:lpstr>사후 조정 방안 – 공평한 보상 (2)</vt:lpstr>
      <vt:lpstr>사후 조정 방안 – 공평한 보상 (3)</vt:lpstr>
      <vt:lpstr>사후 조정 방안 – 해지권 (1)</vt:lpstr>
      <vt:lpstr>사후 조정 방안 – 해지권 (2)</vt:lpstr>
      <vt:lpstr>사 례</vt:lpstr>
      <vt:lpstr>구름빵 – 백희나 작가</vt:lpstr>
      <vt:lpstr>조용필</vt:lpstr>
      <vt:lpstr>외주제작사</vt:lpstr>
      <vt:lpstr>Pirates of the Caribbean</vt:lpstr>
      <vt:lpstr>Tatort</vt:lpstr>
      <vt:lpstr>Das Boot</vt:lpstr>
      <vt:lpstr>Superman</vt:lpstr>
      <vt:lpstr>John Steinbeck</vt:lpstr>
      <vt:lpstr>Discussion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Nam Heesob</dc:creator>
  <cp:lastModifiedBy>Nam Heesob</cp:lastModifiedBy>
  <cp:revision>32</cp:revision>
  <cp:lastPrinted>2014-04-16T14:10:04Z</cp:lastPrinted>
  <dcterms:created xsi:type="dcterms:W3CDTF">2014-04-13T12:18:15Z</dcterms:created>
  <dcterms:modified xsi:type="dcterms:W3CDTF">2014-04-16T14:20:35Z</dcterms:modified>
</cp:coreProperties>
</file>