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3" r:id="rId2"/>
    <p:sldId id="287" r:id="rId3"/>
    <p:sldId id="288" r:id="rId4"/>
    <p:sldId id="289" r:id="rId5"/>
    <p:sldId id="297" r:id="rId6"/>
    <p:sldId id="298" r:id="rId7"/>
    <p:sldId id="290" r:id="rId8"/>
    <p:sldId id="291" r:id="rId9"/>
    <p:sldId id="292" r:id="rId10"/>
    <p:sldId id="293" r:id="rId11"/>
    <p:sldId id="294" r:id="rId12"/>
    <p:sldId id="310" r:id="rId13"/>
    <p:sldId id="304" r:id="rId14"/>
    <p:sldId id="295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5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불법 유통량(백만개)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#,##0_ </c:formatCode>
                <c:ptCount val="7"/>
                <c:pt idx="0">
                  <c:v>29980</c:v>
                </c:pt>
                <c:pt idx="1">
                  <c:v>3450</c:v>
                </c:pt>
                <c:pt idx="2">
                  <c:v>2390</c:v>
                </c:pt>
                <c:pt idx="3">
                  <c:v>1890</c:v>
                </c:pt>
                <c:pt idx="4">
                  <c:v>2100</c:v>
                </c:pt>
                <c:pt idx="5">
                  <c:v>2060</c:v>
                </c:pt>
                <c:pt idx="6" formatCode="#,##0">
                  <c:v>2400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불법시장(억원)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#,##0_ </c:formatCode>
                <c:ptCount val="7"/>
                <c:pt idx="0">
                  <c:v>44000</c:v>
                </c:pt>
                <c:pt idx="1">
                  <c:v>9700</c:v>
                </c:pt>
                <c:pt idx="2">
                  <c:v>8800</c:v>
                </c:pt>
                <c:pt idx="3">
                  <c:v>5100</c:v>
                </c:pt>
                <c:pt idx="4">
                  <c:v>4200</c:v>
                </c:pt>
                <c:pt idx="5">
                  <c:v>3050</c:v>
                </c:pt>
                <c:pt idx="6" formatCode="General">
                  <c:v>3700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합법침해규모(억원)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Sheet1!$D$2:$D$8</c:f>
              <c:numCache>
                <c:formatCode>#,##0_ </c:formatCode>
                <c:ptCount val="7"/>
                <c:pt idx="0">
                  <c:v>20000</c:v>
                </c:pt>
                <c:pt idx="1">
                  <c:v>24000</c:v>
                </c:pt>
                <c:pt idx="2">
                  <c:v>22000</c:v>
                </c:pt>
                <c:pt idx="3">
                  <c:v>21000</c:v>
                </c:pt>
                <c:pt idx="4">
                  <c:v>25000</c:v>
                </c:pt>
                <c:pt idx="5">
                  <c:v>22000</c:v>
                </c:pt>
                <c:pt idx="6" formatCode="#,##0">
                  <c:v>24000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839536"/>
        <c:axId val="476835616"/>
      </c:lineChart>
      <c:catAx>
        <c:axId val="47683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6835616"/>
        <c:crosses val="autoZero"/>
        <c:auto val="1"/>
        <c:lblAlgn val="ctr"/>
        <c:lblOffset val="100"/>
        <c:noMultiLvlLbl val="0"/>
      </c:catAx>
      <c:valAx>
        <c:axId val="476835616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76839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D6A8-6481-4089-9F26-60FE2DB7202A}" type="datetimeFigureOut">
              <a:rPr lang="en-GB" smtClean="0"/>
              <a:pPr/>
              <a:t>30/06/2014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64CE-3804-4589-9B13-BEFF3F75D6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2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5749-1F3F-45E8-A70F-E6B13F577CBB}" type="datetimeFigureOut">
              <a:rPr lang="en-GB" smtClean="0"/>
              <a:pPr/>
              <a:t>30/06/2014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1CEC-C269-4571-B115-C156336BDE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7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7B6C-A627-4380-9C38-AE9A5239DBF3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3197-17FC-4FBE-9440-085C0BE7649A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EE-8AE5-49D6-AE45-D2ADEA21E294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 algn="ctr">
              <a:defRPr sz="4000" b="0"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C7C2-59ED-4409-AACA-8CE1088B84ED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A4B3-4975-4EB5-AD96-F51C4F0D1801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A146-F071-4042-8E18-CEDDD5C7ED44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EA29-8F0B-41B1-8DB2-F40DF48A73B7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B16-FEA6-4457-A723-4134507F8EEE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DD87-4A59-417E-BC93-E2761D6C87C7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03F4FBA-2A48-4B7F-AD62-7DA407BB2473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24DC4A-29C3-454C-BEB7-CA111DE65BE9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bsa.org/globalpiracy2010/methodology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o.gov/new.items/d10423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or.kr/html/pr/news_view.asp?num=88&amp;page=1&amp;number=74" TargetMode="External"/><Relationship Id="rId2" Type="http://schemas.openxmlformats.org/officeDocument/2006/relationships/hyperlink" Target="http://ww2.bsa.org/country/News%20and%20Events/News%20Archives/global/05152012-idc-globalpiracystudy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26E2-6531-40A5-9CDF-9AABA37C3A16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27687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 침해로 인한 피해 규모 </a:t>
            </a:r>
            <a:r>
              <a:rPr lang="en-US" altLang="ko-KR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:</a:t>
            </a:r>
          </a:p>
          <a:p>
            <a:pPr algn="ctr"/>
            <a:endParaRPr lang="en-US" altLang="ko-KR" sz="4000" b="1" dirty="0" smtClean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  <a:p>
            <a:pPr algn="ctr"/>
            <a:r>
              <a:rPr lang="ko-KR" altLang="en-US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신뢰할 수 있나</a:t>
            </a:r>
            <a:r>
              <a:rPr lang="en-US" altLang="ko-KR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?</a:t>
            </a:r>
            <a:endParaRPr lang="en-GB" sz="3200" b="1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</a:t>
            </a:r>
            <a:r>
              <a:rPr lang="en-US" dirty="0" err="1" smtClean="0"/>
              <a:t>ChinaLabs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BSA</a:t>
            </a:r>
          </a:p>
          <a:p>
            <a:pPr lvl="1"/>
            <a:r>
              <a:rPr lang="ko-KR" altLang="en-US" dirty="0" smtClean="0"/>
              <a:t>중국 소프트웨어 </a:t>
            </a:r>
            <a:r>
              <a:rPr lang="ko-KR" altLang="en-US" dirty="0" err="1" smtClean="0"/>
              <a:t>해적율</a:t>
            </a:r>
            <a:r>
              <a:rPr lang="en-US" altLang="ko-KR" dirty="0" smtClean="0"/>
              <a:t>(piracy rate): </a:t>
            </a:r>
            <a:r>
              <a:rPr lang="en-US" altLang="ko-KR" dirty="0" smtClean="0">
                <a:solidFill>
                  <a:srgbClr val="FF0000"/>
                </a:solidFill>
              </a:rPr>
              <a:t>77%</a:t>
            </a:r>
          </a:p>
          <a:p>
            <a:pPr lvl="1"/>
            <a:endParaRPr lang="en-US" altLang="ko-KR" dirty="0" smtClean="0"/>
          </a:p>
          <a:p>
            <a:r>
              <a:rPr lang="en-US" dirty="0" smtClean="0"/>
              <a:t>ChinaLabs.com</a:t>
            </a:r>
          </a:p>
          <a:p>
            <a:pPr lvl="1"/>
            <a:r>
              <a:rPr lang="ko-KR" altLang="en-US" dirty="0" smtClean="0"/>
              <a:t>중국</a:t>
            </a:r>
            <a:r>
              <a:rPr lang="en-US" dirty="0" smtClean="0"/>
              <a:t> </a:t>
            </a:r>
            <a:r>
              <a:rPr lang="ko-KR" altLang="en-US" dirty="0" smtClean="0"/>
              <a:t>정부의 용역을 받아 </a:t>
            </a:r>
            <a:r>
              <a:rPr lang="ko-KR" altLang="en-US" dirty="0" err="1" smtClean="0"/>
              <a:t>해적율</a:t>
            </a:r>
            <a:r>
              <a:rPr lang="ko-KR" altLang="en-US" dirty="0" smtClean="0"/>
              <a:t> 조사</a:t>
            </a:r>
            <a:endParaRPr lang="en-US" altLang="ko-KR" dirty="0" smtClean="0"/>
          </a:p>
          <a:p>
            <a:pPr lvl="1"/>
            <a:r>
              <a:rPr lang="en-US" dirty="0" smtClean="0"/>
              <a:t>2011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38%</a:t>
            </a:r>
            <a:r>
              <a:rPr lang="en-US" altLang="ko-KR" dirty="0" smtClean="0"/>
              <a:t> (2010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41%</a:t>
            </a:r>
            <a:r>
              <a:rPr lang="ko-KR" altLang="en-US" dirty="0" smtClean="0"/>
              <a:t>에 비해 감소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BSA</a:t>
            </a:r>
            <a:r>
              <a:rPr lang="ko-KR" altLang="en-US" dirty="0" smtClean="0"/>
              <a:t>는 개인 컴퓨터의 </a:t>
            </a:r>
            <a:r>
              <a:rPr lang="ko-KR" altLang="en-US" dirty="0" err="1" smtClean="0"/>
              <a:t>해적율만</a:t>
            </a:r>
            <a:r>
              <a:rPr lang="ko-KR" altLang="en-US" dirty="0" smtClean="0"/>
              <a:t> 반영하였다고 비판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8C84-3330-4393-AB72-EB5CACDF7F1B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IDC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EF63-36A5-44D3-98CB-01F4D856088C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49247"/>
            <a:ext cx="5425975" cy="38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19672" y="155679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IDC - Methodology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IDC – </a:t>
            </a:r>
            <a:r>
              <a:rPr lang="ko-KR" altLang="en-US" dirty="0" smtClean="0"/>
              <a:t>얼마나 정확한가</a:t>
            </a:r>
            <a:r>
              <a:rPr lang="en-US" altLang="ko-K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분모값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어느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설치되어 있는 총 소프트웨어의 개수는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개 국가의 총 </a:t>
            </a:r>
            <a:r>
              <a:rPr lang="en-US" altLang="ko-KR" dirty="0" smtClean="0"/>
              <a:t>6</a:t>
            </a:r>
            <a:r>
              <a:rPr lang="ko-KR" altLang="en-US" dirty="0" smtClean="0"/>
              <a:t>천명의 이용자가 실제로 자신의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설치한 소프트웨어의 개수를 표본</a:t>
            </a:r>
          </a:p>
          <a:p>
            <a:pPr lvl="1"/>
            <a:r>
              <a:rPr lang="en-US" dirty="0" smtClean="0"/>
              <a:t>ITU (International Telecommunication Union)</a:t>
            </a:r>
            <a:r>
              <a:rPr lang="ko-KR" altLang="en-US" dirty="0" smtClean="0"/>
              <a:t>에서 발표한 신흥시장 척도값</a:t>
            </a:r>
            <a:r>
              <a:rPr lang="en-US" altLang="ko-KR" dirty="0" smtClean="0"/>
              <a:t>(</a:t>
            </a:r>
            <a:r>
              <a:rPr lang="en-US" dirty="0" smtClean="0"/>
              <a:t>ICT Development Index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적용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전 세계로 환산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분자값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합법 소프트웨어의 전체 시장 가치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소프트웨어 </a:t>
            </a:r>
            <a:r>
              <a:rPr lang="ko-KR" altLang="en-US" dirty="0" err="1" smtClean="0"/>
              <a:t>유닛</a:t>
            </a:r>
            <a:r>
              <a:rPr lang="ko-KR" altLang="en-US" dirty="0" smtClean="0"/>
              <a:t> 평균 가격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F79-45A4-492F-9E9D-3831A18A8A6D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GAO (</a:t>
            </a:r>
            <a:r>
              <a:rPr lang="ko-KR" altLang="en-US" dirty="0" smtClean="0"/>
              <a:t>미국연방회계감사원</a:t>
            </a:r>
            <a:r>
              <a:rPr lang="en-US" altLang="ko-K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3400" dirty="0" smtClean="0"/>
              <a:t>GAO, Observations on Efforts to Quantify the Economic Effects of Counterfeit and Pirated  Goods (GA-10-423), April 2010 (</a:t>
            </a:r>
            <a:r>
              <a:rPr lang="en-GB" sz="3400" dirty="0" smtClean="0">
                <a:hlinkClick r:id="rId2"/>
              </a:rPr>
              <a:t>http://www.gao.gov/new.items/d10423.pdf</a:t>
            </a:r>
            <a:r>
              <a:rPr lang="en-GB" sz="3400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sz="4400" dirty="0" smtClean="0"/>
              <a:t>상표 위조품이나 저작권 </a:t>
            </a:r>
            <a:r>
              <a:rPr lang="ko-KR" altLang="en-US" sz="4400" dirty="0" err="1" smtClean="0"/>
              <a:t>해적품으로</a:t>
            </a:r>
            <a:r>
              <a:rPr lang="ko-KR" altLang="en-US" sz="4400" dirty="0" smtClean="0"/>
              <a:t> 인한 경제적 피해 규모는 해당 산업계 스스로 산출한 것으로 독립된 다른 기구에서 검토한 바 없고</a:t>
            </a:r>
            <a:r>
              <a:rPr lang="en-US" altLang="ko-KR" sz="4400" dirty="0" smtClean="0"/>
              <a:t>, 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피해 규모 산정을 위한 기초 데이터나 방법론이 제대로 공개되지 않았다면서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신뢰성에 의문을 나타냄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err="1" smtClean="0"/>
              <a:t>지재권자인</a:t>
            </a:r>
            <a:r>
              <a:rPr lang="ko-KR" altLang="en-US" sz="4400" dirty="0" smtClean="0"/>
              <a:t> 기업들은 자신의 피해 규모를 마사지하여</a:t>
            </a:r>
            <a:r>
              <a:rPr lang="en-US" altLang="ko-KR" sz="4400" dirty="0" smtClean="0"/>
              <a:t>(laundering) </a:t>
            </a:r>
            <a:r>
              <a:rPr lang="ko-KR" altLang="en-US" sz="4400" dirty="0" smtClean="0"/>
              <a:t>법 개정이나 지재권 집행의 강화에 이용하고 있다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이들은 자신들의 추정치를 정부에 제출하고 이를 공식적인 증거인 것처럼 언론에 홍보함으로써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의심스러운 가정에 기초한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그리고 이해당사자들이 부풀린 자료에서 나온 수치들이 결국에는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객관적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이란 외피를 쓰고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실증적 타당성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을 획득한다고 지적</a:t>
            </a:r>
            <a:r>
              <a:rPr lang="en-US" altLang="ko-KR" sz="4400" dirty="0" smtClean="0"/>
              <a:t>.</a:t>
            </a:r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F12-7C18-4194-AE27-DBAD473E3A83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251062"/>
          </a:xfrm>
        </p:spPr>
        <p:txBody>
          <a:bodyPr/>
          <a:lstStyle/>
          <a:p>
            <a:pPr algn="ctr"/>
            <a:r>
              <a:rPr lang="en-US" altLang="ko-KR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lang="en-GB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3E0-4693-44F6-ADC5-6481871EF76D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저작권 침해로 인한 피해 규모 산정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0304-E3DE-40AD-B7E6-76EE7C601200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1029" name="Picture 5" descr="한국저작권단체연합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81619" cy="57606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486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293-8DC8-4AB4-8121-132009D9FD4F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5602" name="Picture 2" descr="한국저작권단체연합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2209610" cy="43204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9752" y="869431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31793552" descr="EMB00000a8c41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6631"/>
            <a:ext cx="5400675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359B-A0AA-4CE2-8E01-C04921D4F80A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313486880"/>
              </p:ext>
            </p:extLst>
          </p:nvPr>
        </p:nvGraphicFramePr>
        <p:xfrm>
          <a:off x="755576" y="529357"/>
          <a:ext cx="8013576" cy="383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16615"/>
              </p:ext>
            </p:extLst>
          </p:nvPr>
        </p:nvGraphicFramePr>
        <p:xfrm>
          <a:off x="1115616" y="4437112"/>
          <a:ext cx="7416824" cy="2557272"/>
        </p:xfrm>
        <a:graphic>
          <a:graphicData uri="http://schemas.openxmlformats.org/drawingml/2006/table">
            <a:tbl>
              <a:tblPr/>
              <a:tblGrid>
                <a:gridCol w="803525"/>
                <a:gridCol w="2204433"/>
                <a:gridCol w="2204433"/>
                <a:gridCol w="2204433"/>
              </a:tblGrid>
              <a:tr h="211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연도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불법 저작물 유통량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불법 저작물 시장규모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원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합법 저작물 침해 규모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원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2013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(21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백억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(554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2012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천만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(18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십억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(856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2011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(18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백억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(859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2010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18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천만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(16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백억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(1,658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2009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천만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(18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백억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(1,870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2008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34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천만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(29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백억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(2,536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2007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-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2006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299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억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천억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신명 신명조"/>
                        </a:rPr>
                        <a:t>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  <a:ea typeface="신명 신명조"/>
                        </a:rPr>
                        <a:t>합계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000" algn="l"/>
                          <a:tab pos="254000" algn="l"/>
                          <a:tab pos="381000" algn="l"/>
                          <a:tab pos="127000" algn="l"/>
                          <a:tab pos="254000" algn="l"/>
                          <a:tab pos="381000" algn="l"/>
                        </a:tabLs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5817-0B9A-45F1-A173-80BA0A39526B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5" name="_x183448448" descr="EMB0000153074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742023" cy="1728192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7" name="_x183448448" descr="EMB000015307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916832"/>
            <a:ext cx="6756463" cy="446449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403648" y="2924944"/>
            <a:ext cx="45365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3648" y="5157192"/>
            <a:ext cx="47525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합법저작물 침해 규모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ko-KR" altLang="en-US" sz="4800" b="1" dirty="0" err="1" smtClean="0"/>
              <a:t>전환율</a:t>
            </a:r>
            <a:r>
              <a:rPr lang="en-US" altLang="ko-KR" sz="4800" dirty="0" smtClean="0"/>
              <a:t>: </a:t>
            </a:r>
            <a:r>
              <a:rPr lang="ko-KR" altLang="en-US" sz="4800" dirty="0" smtClean="0"/>
              <a:t>불법복제물 이용 </a:t>
            </a:r>
            <a:r>
              <a:rPr lang="en-US" altLang="ko-KR" sz="4800" dirty="0" smtClean="0">
                <a:sym typeface="Wingdings" pitchFamily="2" charset="2"/>
              </a:rPr>
              <a:t> </a:t>
            </a:r>
            <a:r>
              <a:rPr lang="ko-KR" altLang="en-US" sz="4800" dirty="0" smtClean="0">
                <a:sym typeface="Wingdings" pitchFamily="2" charset="2"/>
              </a:rPr>
              <a:t>합법저작물 이용</a:t>
            </a:r>
            <a:r>
              <a:rPr lang="en-US" altLang="ko-KR" sz="4800" dirty="0" smtClean="0">
                <a:sym typeface="Wingdings" pitchFamily="2" charset="2"/>
              </a:rPr>
              <a:t/>
            </a:r>
            <a:br>
              <a:rPr lang="en-US" altLang="ko-KR" sz="4800" dirty="0" smtClean="0">
                <a:sym typeface="Wingdings" pitchFamily="2" charset="2"/>
              </a:rPr>
            </a:br>
            <a:endParaRPr lang="en-US" altLang="ko-KR" sz="4800" dirty="0" smtClean="0">
              <a:sym typeface="Wingdings" pitchFamily="2" charset="2"/>
            </a:endParaRPr>
          </a:p>
          <a:p>
            <a:pPr fontAlgn="base"/>
            <a:r>
              <a:rPr lang="ko-KR" altLang="en-US" sz="4800" dirty="0" smtClean="0"/>
              <a:t>전국 </a:t>
            </a:r>
            <a:r>
              <a:rPr lang="en-US" altLang="ko-KR" sz="4800" dirty="0" smtClean="0"/>
              <a:t>16</a:t>
            </a:r>
            <a:r>
              <a:rPr lang="ko-KR" altLang="en-US" sz="4800" dirty="0" smtClean="0"/>
              <a:t>개 시도의 만</a:t>
            </a:r>
            <a:r>
              <a:rPr lang="en-US" altLang="ko-KR" sz="4800" dirty="0" smtClean="0"/>
              <a:t>13~69</a:t>
            </a:r>
            <a:r>
              <a:rPr lang="ko-KR" altLang="en-US" sz="4800" dirty="0" smtClean="0"/>
              <a:t>세 </a:t>
            </a:r>
            <a:r>
              <a:rPr lang="en-US" altLang="ko-KR" sz="4800" dirty="0" smtClean="0"/>
              <a:t>8,000</a:t>
            </a:r>
            <a:r>
              <a:rPr lang="ko-KR" altLang="en-US" sz="4800" dirty="0" smtClean="0"/>
              <a:t>명 대상 설문 </a:t>
            </a:r>
            <a:r>
              <a:rPr lang="ko-KR" altLang="en-US" sz="4800" dirty="0" smtClean="0"/>
              <a:t>조사</a:t>
            </a:r>
            <a:r>
              <a:rPr lang="en-US" altLang="ko-KR" sz="4800" dirty="0" smtClean="0"/>
              <a:t>(2014</a:t>
            </a:r>
            <a:r>
              <a:rPr lang="ko-KR" altLang="en-US" sz="4800" dirty="0" smtClean="0"/>
              <a:t>년</a:t>
            </a:r>
            <a:r>
              <a:rPr lang="en-US" altLang="ko-KR" sz="4800" dirty="0" smtClean="0"/>
              <a:t> </a:t>
            </a:r>
            <a:r>
              <a:rPr lang="ko-KR" altLang="en-US" sz="4800" dirty="0" smtClean="0"/>
              <a:t>보고서</a:t>
            </a:r>
            <a:r>
              <a:rPr lang="en-US" altLang="ko-KR" sz="4800" dirty="0" smtClean="0"/>
              <a:t>)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800" dirty="0" smtClean="0"/>
          </a:p>
          <a:p>
            <a:pPr fontAlgn="base"/>
            <a:r>
              <a:rPr lang="ko-KR" altLang="en-US" sz="4800" dirty="0" smtClean="0"/>
              <a:t>구체적인 설문내용은 비공개 </a:t>
            </a:r>
            <a:r>
              <a:rPr lang="en-US" altLang="ko-KR" sz="4800" dirty="0" smtClean="0"/>
              <a:t>: “</a:t>
            </a:r>
            <a:r>
              <a:rPr lang="ko-KR" altLang="en-US" sz="4800" dirty="0" smtClean="0"/>
              <a:t>불법복제물 사용경험이 있는가</a:t>
            </a:r>
            <a:r>
              <a:rPr lang="en-US" altLang="ko-KR" sz="4800" dirty="0" smtClean="0"/>
              <a:t>? </a:t>
            </a:r>
            <a:r>
              <a:rPr lang="ko-KR" altLang="en-US" sz="4800" dirty="0" smtClean="0"/>
              <a:t>정품으로 구입할 의사가 있었으나 불법복제물의 이용으로 구입하지 않게 된 것은 얼마나 됩니까</a:t>
            </a:r>
            <a:r>
              <a:rPr lang="en-US" altLang="ko-KR" sz="4800" dirty="0" smtClean="0"/>
              <a:t>?</a:t>
            </a:r>
            <a:r>
              <a:rPr lang="ko-KR" altLang="en-US" sz="4800" dirty="0" smtClean="0"/>
              <a:t>”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en-US" altLang="ko-KR" sz="4800" dirty="0" smtClean="0"/>
          </a:p>
          <a:p>
            <a:pPr fontAlgn="base"/>
            <a:r>
              <a:rPr lang="ko-KR" altLang="en-US" sz="4800" dirty="0" err="1" smtClean="0"/>
              <a:t>전환율</a:t>
            </a:r>
            <a:endParaRPr lang="en-US" altLang="ko-KR" sz="4800" dirty="0" smtClean="0"/>
          </a:p>
          <a:p>
            <a:pPr lvl="1" fontAlgn="base"/>
            <a:r>
              <a:rPr lang="ko-KR" altLang="en-US" sz="4200" dirty="0" smtClean="0"/>
              <a:t>음악 </a:t>
            </a:r>
            <a:r>
              <a:rPr lang="en-US" altLang="ko-KR" sz="4200" dirty="0" smtClean="0"/>
              <a:t>69.7%</a:t>
            </a:r>
          </a:p>
          <a:p>
            <a:pPr lvl="1" fontAlgn="base"/>
            <a:r>
              <a:rPr lang="ko-KR" altLang="en-US" sz="4200" dirty="0" smtClean="0"/>
              <a:t>영화 </a:t>
            </a:r>
            <a:r>
              <a:rPr lang="en-US" altLang="ko-KR" sz="4200" dirty="0" smtClean="0"/>
              <a:t>43.6%</a:t>
            </a:r>
          </a:p>
          <a:p>
            <a:pPr lvl="1" fontAlgn="base"/>
            <a:r>
              <a:rPr lang="ko-KR" altLang="en-US" sz="4200" dirty="0" smtClean="0"/>
              <a:t>방송 </a:t>
            </a:r>
            <a:r>
              <a:rPr lang="en-US" altLang="ko-KR" sz="4200" dirty="0" smtClean="0"/>
              <a:t>23.4%</a:t>
            </a:r>
          </a:p>
          <a:p>
            <a:pPr lvl="1" fontAlgn="base"/>
            <a:r>
              <a:rPr lang="ko-KR" altLang="en-US" sz="4200" dirty="0" smtClean="0"/>
              <a:t>출판 </a:t>
            </a:r>
            <a:r>
              <a:rPr lang="en-US" altLang="ko-KR" sz="4200" dirty="0" smtClean="0"/>
              <a:t>34.7%</a:t>
            </a:r>
          </a:p>
          <a:p>
            <a:pPr lvl="1" fontAlgn="base"/>
            <a:r>
              <a:rPr lang="ko-KR" altLang="en-US" sz="4200" dirty="0" smtClean="0"/>
              <a:t>게임 </a:t>
            </a:r>
            <a:r>
              <a:rPr lang="en-US" altLang="ko-KR" sz="4200" dirty="0" smtClean="0"/>
              <a:t>48.2%</a:t>
            </a:r>
          </a:p>
          <a:p>
            <a:pPr lvl="1" fontAlgn="base"/>
            <a:r>
              <a:rPr lang="ko-KR" altLang="en-US" sz="4200" dirty="0" smtClean="0"/>
              <a:t>전체 평균 </a:t>
            </a:r>
            <a:r>
              <a:rPr lang="en-US" altLang="ko-KR" sz="4200" dirty="0" smtClean="0"/>
              <a:t>55.6%.</a:t>
            </a:r>
            <a:endParaRPr lang="en-GB" sz="4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7FFF-DDDE-42FA-A1F1-3BBE922EEA6F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D55C-F0CA-4832-8986-91F80643C558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16713" cy="68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DFE-C925-4EFD-9C4A-9FDABEBB5AE9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833438"/>
            <a:ext cx="5391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SPC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BSA Global Software Piracy Study 2011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불법복제 손실액이 전년 대비 약 </a:t>
            </a:r>
            <a:r>
              <a:rPr lang="en-US" altLang="ko-KR" dirty="0" smtClean="0"/>
              <a:t>420</a:t>
            </a:r>
            <a:r>
              <a:rPr lang="ko-KR" altLang="en-US" dirty="0" smtClean="0"/>
              <a:t>억 원 증가한 약 </a:t>
            </a:r>
            <a:r>
              <a:rPr lang="en-US" altLang="ko-KR" dirty="0" smtClean="0"/>
              <a:t>8</a:t>
            </a:r>
            <a:r>
              <a:rPr lang="ko-KR" altLang="en-US" dirty="0" smtClean="0"/>
              <a:t>천 </a:t>
            </a:r>
            <a:r>
              <a:rPr lang="en-US" altLang="ko-KR" dirty="0" smtClean="0"/>
              <a:t>9</a:t>
            </a:r>
            <a:r>
              <a:rPr lang="ko-KR" altLang="en-US" dirty="0" smtClean="0"/>
              <a:t>백억 원으로 증가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역대 최대규모</a:t>
            </a:r>
            <a:r>
              <a:rPr lang="en-US" altLang="ko-KR" dirty="0" smtClean="0"/>
              <a:t>) 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국내 경제 규모의 확대와 </a:t>
            </a:r>
            <a:r>
              <a:rPr lang="ko-KR" altLang="en-US" dirty="0" smtClean="0">
                <a:solidFill>
                  <a:srgbClr val="FF0000"/>
                </a:solidFill>
              </a:rPr>
              <a:t>고가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高價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소프트웨어 불법복제 증가</a:t>
            </a:r>
            <a:r>
              <a:rPr lang="ko-KR" altLang="en-US" dirty="0" smtClean="0"/>
              <a:t>가 원인</a:t>
            </a:r>
            <a:r>
              <a:rPr lang="en-US" altLang="ko-KR" dirty="0" smtClean="0"/>
              <a:t>. </a:t>
            </a:r>
          </a:p>
          <a:p>
            <a:r>
              <a:rPr lang="en-US" dirty="0" smtClean="0">
                <a:hlinkClick r:id="rId3"/>
              </a:rPr>
              <a:t>SPC </a:t>
            </a:r>
            <a:r>
              <a:rPr lang="ko-KR" altLang="en-US" dirty="0" smtClean="0">
                <a:hlinkClick r:id="rId3"/>
              </a:rPr>
              <a:t>보도자료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적발된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온라인 불법복제 게시물 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95,936</a:t>
            </a:r>
            <a:r>
              <a:rPr lang="ko-KR" altLang="en-US" dirty="0" smtClean="0"/>
              <a:t>개로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(101,974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 </a:t>
            </a:r>
            <a:r>
              <a:rPr lang="ko-KR" altLang="en-US" dirty="0" smtClean="0"/>
              <a:t>대비 </a:t>
            </a:r>
            <a:r>
              <a:rPr lang="en-US" altLang="ko-KR" dirty="0" smtClean="0"/>
              <a:t>6% </a:t>
            </a:r>
            <a:r>
              <a:rPr lang="ko-KR" altLang="en-US" dirty="0" smtClean="0"/>
              <a:t>감소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olidFill>
                  <a:srgbClr val="FF0000"/>
                </a:solidFill>
              </a:rPr>
              <a:t>고가 </a:t>
            </a:r>
            <a:r>
              <a:rPr lang="en-US" altLang="ko-KR" dirty="0" smtClean="0">
                <a:solidFill>
                  <a:srgbClr val="FF0000"/>
                </a:solidFill>
              </a:rPr>
              <a:t>SW </a:t>
            </a:r>
            <a:r>
              <a:rPr lang="ko-KR" altLang="en-US" dirty="0" smtClean="0">
                <a:solidFill>
                  <a:srgbClr val="FF0000"/>
                </a:solidFill>
              </a:rPr>
              <a:t>제품 불법복제가 크게 감소</a:t>
            </a:r>
            <a:r>
              <a:rPr lang="ko-KR" altLang="en-US" dirty="0" smtClean="0"/>
              <a:t>한 데에 따른 것으로 드러났다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3E43-0C73-4A1E-AF88-799E2A5387CA}" type="datetime1">
              <a:rPr lang="ko-KR" altLang="en-US" smtClean="0"/>
              <a:t>2014-06-30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6459</TotalTime>
  <Words>532</Words>
  <Application>Microsoft Office PowerPoint</Application>
  <PresentationFormat>화면 슬라이드 쇼(4:3)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맑은 고딕</vt:lpstr>
      <vt:lpstr>신명 신명조</vt:lpstr>
      <vt:lpstr>함초롬바탕</vt:lpstr>
      <vt:lpstr>휴먼명조</vt:lpstr>
      <vt:lpstr>휴먼모음T</vt:lpstr>
      <vt:lpstr>Arial</vt:lpstr>
      <vt:lpstr>Calibri</vt:lpstr>
      <vt:lpstr>Times New Roman</vt:lpstr>
      <vt:lpstr>Wingdings</vt:lpstr>
      <vt:lpstr>Wingdings 2</vt:lpstr>
      <vt:lpstr>Wingdings 3</vt:lpstr>
      <vt:lpstr>모듈</vt:lpstr>
      <vt:lpstr>PowerPoint 프레젠테이션</vt:lpstr>
      <vt:lpstr>저작권 침해로 인한 피해 규모 산정</vt:lpstr>
      <vt:lpstr>PowerPoint 프레젠테이션</vt:lpstr>
      <vt:lpstr>PowerPoint 프레젠테이션</vt:lpstr>
      <vt:lpstr>PowerPoint 프레젠테이션</vt:lpstr>
      <vt:lpstr>합법저작물 침해 규모</vt:lpstr>
      <vt:lpstr>PowerPoint 프레젠테이션</vt:lpstr>
      <vt:lpstr>PowerPoint 프레젠테이션</vt:lpstr>
      <vt:lpstr>BSA v. SPC</vt:lpstr>
      <vt:lpstr>BSA v. ChinaLabs</vt:lpstr>
      <vt:lpstr>BSA  IDC</vt:lpstr>
      <vt:lpstr>IDC – 얼마나 정확한가?</vt:lpstr>
      <vt:lpstr>GAO (미국연방회계감사원)</vt:lpstr>
      <vt:lpstr>Discussion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특허 제도와 국회의 역할</dc:title>
  <dc:creator>hsnam.jh</dc:creator>
  <cp:lastModifiedBy>Nam Heesob</cp:lastModifiedBy>
  <cp:revision>91</cp:revision>
  <dcterms:created xsi:type="dcterms:W3CDTF">2012-09-12T10:58:51Z</dcterms:created>
  <dcterms:modified xsi:type="dcterms:W3CDTF">2014-06-30T06:56:11Z</dcterms:modified>
</cp:coreProperties>
</file>