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1" r:id="rId10"/>
    <p:sldId id="262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7" r:id="rId21"/>
    <p:sldId id="277" r:id="rId22"/>
    <p:sldId id="278" r:id="rId23"/>
    <p:sldId id="279" r:id="rId24"/>
    <p:sldId id="285" r:id="rId25"/>
    <p:sldId id="280" r:id="rId26"/>
    <p:sldId id="281" r:id="rId27"/>
    <p:sldId id="282" r:id="rId28"/>
    <p:sldId id="283" r:id="rId29"/>
    <p:sldId id="286" r:id="rId30"/>
    <p:sldId id="287" r:id="rId31"/>
    <p:sldId id="284" r:id="rId32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68801-24C9-43EC-A4DC-1AC26FEB98DB}" type="datetimeFigureOut">
              <a:rPr lang="ko-KR" altLang="en-US" smtClean="0"/>
              <a:t>2014-07-21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C1196-FD96-4AC2-9C7C-A79669A49C9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본고딕 KR Medium" pitchFamily="34" charset="-127"/>
                <a:ea typeface="본고딕 KR Medium" pitchFamily="34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본고딕 KR Normal" pitchFamily="34" charset="-127"/>
                <a:ea typeface="본고딕 KR Normal" pitchFamily="34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6ACD-50B7-47B7-99E3-58D7E698A01C}" type="datetimeFigureOut">
              <a:rPr lang="ko-KR" altLang="en-US" smtClean="0"/>
              <a:pPr/>
              <a:t>2014-07-21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8067-5FEE-41CF-A61D-2707B0BD89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6ACD-50B7-47B7-99E3-58D7E698A01C}" type="datetimeFigureOut">
              <a:rPr lang="ko-KR" altLang="en-US" smtClean="0"/>
              <a:pPr/>
              <a:t>2014-07-21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8067-5FEE-41CF-A61D-2707B0BD89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6ACD-50B7-47B7-99E3-58D7E698A01C}" type="datetimeFigureOut">
              <a:rPr lang="ko-KR" altLang="en-US" smtClean="0"/>
              <a:pPr/>
              <a:t>2014-07-21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8067-5FEE-41CF-A61D-2707B0BD89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본고딕 KR Normal" pitchFamily="34" charset="-127"/>
                <a:ea typeface="본고딕 KR Normal" pitchFamily="34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>
                <a:latin typeface="Times New Roman" panose="02020603050405020304" pitchFamily="18" charset="0"/>
                <a:ea typeface="본고딕 KR Light" pitchFamily="34" charset="-127"/>
                <a:cs typeface="Times New Roman" panose="02020603050405020304" pitchFamily="18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latin typeface="Times New Roman" panose="02020603050405020304" pitchFamily="18" charset="0"/>
                <a:ea typeface="본고딕 KR Light" pitchFamily="34" charset="-127"/>
                <a:cs typeface="Times New Roman" panose="02020603050405020304" pitchFamily="18" charset="0"/>
              </a:defRPr>
            </a:lvl2pPr>
            <a:lvl3pPr>
              <a:buFont typeface="본고딕 KR Light" pitchFamily="34" charset="-127"/>
              <a:buChar char="◉"/>
              <a:defRPr>
                <a:latin typeface="Times New Roman" panose="02020603050405020304" pitchFamily="18" charset="0"/>
                <a:ea typeface="본고딕 KR Light" pitchFamily="34" charset="-127"/>
                <a:cs typeface="Times New Roman" panose="02020603050405020304" pitchFamily="18" charset="0"/>
              </a:defRPr>
            </a:lvl3pPr>
            <a:lvl4pPr>
              <a:buFont typeface="본고딕 KR Light" pitchFamily="34" charset="-127"/>
              <a:buChar char="◉"/>
              <a:defRPr>
                <a:latin typeface="Times New Roman" panose="02020603050405020304" pitchFamily="18" charset="0"/>
                <a:ea typeface="본고딕 KR Light" pitchFamily="34" charset="-127"/>
                <a:cs typeface="Times New Roman" panose="02020603050405020304" pitchFamily="18" charset="0"/>
              </a:defRPr>
            </a:lvl4pPr>
            <a:lvl5pPr>
              <a:buFont typeface="본고딕 KR Light" pitchFamily="34" charset="-127"/>
              <a:buChar char="◉"/>
              <a:defRPr>
                <a:latin typeface="Times New Roman" panose="02020603050405020304" pitchFamily="18" charset="0"/>
                <a:ea typeface="본고딕 KR Light" pitchFamily="34" charset="-127"/>
                <a:cs typeface="Times New Roman" panose="02020603050405020304" pitchFamily="18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6ACD-50B7-47B7-99E3-58D7E698A01C}" type="datetimeFigureOut">
              <a:rPr lang="ko-KR" altLang="en-US" smtClean="0"/>
              <a:pPr/>
              <a:t>2014-07-21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8067-5FEE-41CF-A61D-2707B0BD89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6ACD-50B7-47B7-99E3-58D7E698A01C}" type="datetimeFigureOut">
              <a:rPr lang="ko-KR" altLang="en-US" smtClean="0"/>
              <a:pPr/>
              <a:t>2014-07-21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8067-5FEE-41CF-A61D-2707B0BD89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6ACD-50B7-47B7-99E3-58D7E698A01C}" type="datetimeFigureOut">
              <a:rPr lang="ko-KR" altLang="en-US" smtClean="0"/>
              <a:pPr/>
              <a:t>2014-07-21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8067-5FEE-41CF-A61D-2707B0BD89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6ACD-50B7-47B7-99E3-58D7E698A01C}" type="datetimeFigureOut">
              <a:rPr lang="ko-KR" altLang="en-US" smtClean="0"/>
              <a:pPr/>
              <a:t>2014-07-21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8067-5FEE-41CF-A61D-2707B0BD89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6ACD-50B7-47B7-99E3-58D7E698A01C}" type="datetimeFigureOut">
              <a:rPr lang="ko-KR" altLang="en-US" smtClean="0"/>
              <a:pPr/>
              <a:t>2014-07-21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8067-5FEE-41CF-A61D-2707B0BD89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6ACD-50B7-47B7-99E3-58D7E698A01C}" type="datetimeFigureOut">
              <a:rPr lang="ko-KR" altLang="en-US" smtClean="0"/>
              <a:pPr/>
              <a:t>2014-07-21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8067-5FEE-41CF-A61D-2707B0BD89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6ACD-50B7-47B7-99E3-58D7E698A01C}" type="datetimeFigureOut">
              <a:rPr lang="ko-KR" altLang="en-US" smtClean="0"/>
              <a:pPr/>
              <a:t>2014-07-21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8067-5FEE-41CF-A61D-2707B0BD89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6ACD-50B7-47B7-99E3-58D7E698A01C}" type="datetimeFigureOut">
              <a:rPr lang="ko-KR" altLang="en-US" smtClean="0"/>
              <a:pPr/>
              <a:t>2014-07-21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8067-5FEE-41CF-A61D-2707B0BD89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46ACD-50B7-47B7-99E3-58D7E698A01C}" type="datetimeFigureOut">
              <a:rPr lang="ko-KR" altLang="en-US" smtClean="0"/>
              <a:pPr/>
              <a:t>2014-07-21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38067-5FEE-41CF-A61D-2707B0BD89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____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edocs/mdocs/scp/en/scp_16/scp_16_ref_scp_15_3-annex2.pdf" TargetMode="External"/><Relationship Id="rId2" Type="http://schemas.openxmlformats.org/officeDocument/2006/relationships/hyperlink" Target="http://www.wipo.int/meetings/en/doc_details.jsp?doc_id=15481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nu.org/philosophy/limit-patent-effect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소프트웨어</a:t>
            </a:r>
            <a:r>
              <a:rPr lang="en-US" altLang="ko-KR" dirty="0" smtClean="0"/>
              <a:t> </a:t>
            </a:r>
            <a:r>
              <a:rPr lang="ko-KR" altLang="en-US" dirty="0" smtClean="0"/>
              <a:t>특허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필요한가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2014. 7. 22.</a:t>
            </a:r>
          </a:p>
          <a:p>
            <a:r>
              <a:rPr lang="ko-K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남희섭</a:t>
            </a:r>
            <a:r>
              <a:rPr lang="en-US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o-K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사단법인 </a:t>
            </a:r>
            <a:r>
              <a:rPr lang="ko-KR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오픈넷</a:t>
            </a:r>
            <a:r>
              <a:rPr lang="en-US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ko-KR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특허 제도 </a:t>
            </a: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ym typeface="Wingdings" pitchFamily="2" charset="2"/>
              </a:rPr>
              <a:t>기술혁신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특허 제도가 기술 혁신을 자동으로 보장하지 못함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 2</a:t>
            </a:r>
            <a:r>
              <a:rPr lang="ko-KR" altLang="en-US" dirty="0" smtClean="0"/>
              <a:t>가지 핵심 기능</a:t>
            </a:r>
            <a:endParaRPr lang="en-US" altLang="ko-KR" dirty="0" smtClean="0"/>
          </a:p>
          <a:p>
            <a:pPr lvl="1"/>
            <a:r>
              <a:rPr lang="en-US" altLang="ko-KR" dirty="0" smtClean="0">
                <a:solidFill>
                  <a:srgbClr val="C00000"/>
                </a:solidFill>
              </a:rPr>
              <a:t>Disclosure Function: </a:t>
            </a:r>
            <a:r>
              <a:rPr lang="ko-KR" altLang="en-US" dirty="0" smtClean="0">
                <a:solidFill>
                  <a:srgbClr val="C00000"/>
                </a:solidFill>
              </a:rPr>
              <a:t>발명의 공개 기능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en-US" altLang="ko-KR" dirty="0" smtClean="0">
                <a:solidFill>
                  <a:srgbClr val="C00000"/>
                </a:solidFill>
              </a:rPr>
              <a:t>Notice Function: </a:t>
            </a:r>
            <a:r>
              <a:rPr lang="ko-KR" altLang="en-US" dirty="0" smtClean="0">
                <a:solidFill>
                  <a:srgbClr val="C00000"/>
                </a:solidFill>
              </a:rPr>
              <a:t>권리의</a:t>
            </a:r>
            <a:r>
              <a:rPr lang="en-US" altLang="ko-KR" dirty="0" smtClean="0">
                <a:solidFill>
                  <a:srgbClr val="C00000"/>
                </a:solidFill>
              </a:rPr>
              <a:t> </a:t>
            </a:r>
            <a:r>
              <a:rPr lang="ko-KR" altLang="en-US" dirty="0" smtClean="0">
                <a:solidFill>
                  <a:srgbClr val="C00000"/>
                </a:solidFill>
              </a:rPr>
              <a:t>공시 기능</a:t>
            </a:r>
            <a:endParaRPr lang="ko-KR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562920"/>
              </p:ext>
            </p:extLst>
          </p:nvPr>
        </p:nvGraphicFramePr>
        <p:xfrm>
          <a:off x="899592" y="2780928"/>
          <a:ext cx="7272808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</a:tblGrid>
              <a:tr h="1224136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ko-KR" altLang="en-US" sz="2400" dirty="0" smtClean="0"/>
                        <a:t>특허법 제</a:t>
                      </a:r>
                      <a:r>
                        <a:rPr lang="en-US" altLang="ko-KR" sz="2400" dirty="0" smtClean="0"/>
                        <a:t>1</a:t>
                      </a:r>
                      <a:r>
                        <a:rPr lang="ko-KR" altLang="en-US" sz="2400" dirty="0" smtClean="0"/>
                        <a:t>조</a:t>
                      </a:r>
                      <a:r>
                        <a:rPr lang="en-US" altLang="ko-KR" sz="2400" dirty="0" smtClean="0"/>
                        <a:t>: </a:t>
                      </a:r>
                      <a:r>
                        <a:rPr lang="ko-KR" altLang="en-US" sz="2400" dirty="0" smtClean="0"/>
                        <a:t>이 법은 발명을 보호</a:t>
                      </a:r>
                      <a:r>
                        <a:rPr lang="en-US" altLang="ko-KR" sz="2400" dirty="0" smtClean="0"/>
                        <a:t>·</a:t>
                      </a:r>
                      <a:r>
                        <a:rPr lang="ko-KR" altLang="en-US" sz="2400" dirty="0" smtClean="0"/>
                        <a:t>장려하고 그 이용을 도모함으로써 기술의 발전을 촉진하여 산업발전에 이바지함을 목적으로 한다</a:t>
                      </a:r>
                      <a:r>
                        <a:rPr lang="en-US" altLang="ko-KR" sz="2400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발명의 공개 기능 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“</a:t>
            </a:r>
            <a:r>
              <a:rPr lang="ko-KR" altLang="en-US" dirty="0" smtClean="0"/>
              <a:t>발명의 상세한 설명</a:t>
            </a:r>
            <a:r>
              <a:rPr lang="en-US" altLang="ko-KR" dirty="0" smtClean="0"/>
              <a:t>”</a:t>
            </a:r>
          </a:p>
          <a:p>
            <a:pPr lvl="1">
              <a:buNone/>
            </a:pPr>
            <a:r>
              <a:rPr lang="ko-KR" altLang="en-US" dirty="0" smtClean="0">
                <a:solidFill>
                  <a:schemeClr val="tx2"/>
                </a:solidFill>
              </a:rPr>
              <a:t>    그 </a:t>
            </a:r>
            <a:r>
              <a:rPr lang="ko-KR" altLang="en-US" dirty="0">
                <a:solidFill>
                  <a:schemeClr val="tx2"/>
                </a:solidFill>
              </a:rPr>
              <a:t>발명이 속하는 기술 분야에서 통상의 지식을 가진 </a:t>
            </a:r>
            <a:r>
              <a:rPr lang="ko-KR" altLang="en-US" dirty="0" smtClean="0">
                <a:solidFill>
                  <a:schemeClr val="tx2"/>
                </a:solidFill>
              </a:rPr>
              <a:t>자가 </a:t>
            </a:r>
            <a:r>
              <a:rPr lang="ko-KR" altLang="en-US" dirty="0">
                <a:solidFill>
                  <a:schemeClr val="tx2"/>
                </a:solidFill>
              </a:rPr>
              <a:t>그 발명을 쉽게 실시할 수 있도록 </a:t>
            </a:r>
            <a:r>
              <a:rPr lang="ko-KR" altLang="en-US" dirty="0" err="1">
                <a:solidFill>
                  <a:schemeClr val="tx2"/>
                </a:solidFill>
              </a:rPr>
              <a:t>산업통상자원부령으로</a:t>
            </a:r>
            <a:r>
              <a:rPr lang="ko-KR" altLang="en-US" dirty="0">
                <a:solidFill>
                  <a:schemeClr val="tx2"/>
                </a:solidFill>
              </a:rPr>
              <a:t> 정하는 기재방법에 따라 명확하고 상세하게 기재할 것</a:t>
            </a:r>
            <a:endParaRPr lang="en-US" altLang="ko-KR" dirty="0">
              <a:solidFill>
                <a:schemeClr val="tx2"/>
              </a:solidFill>
            </a:endParaRPr>
          </a:p>
          <a:p>
            <a:r>
              <a:rPr lang="ko-KR" altLang="en-US" b="1" dirty="0" smtClean="0">
                <a:solidFill>
                  <a:srgbClr val="C00000"/>
                </a:solidFill>
              </a:rPr>
              <a:t>실제로는</a:t>
            </a:r>
            <a:r>
              <a:rPr lang="en-US" altLang="ko-KR" b="1" dirty="0" smtClean="0">
                <a:solidFill>
                  <a:srgbClr val="C00000"/>
                </a:solidFill>
              </a:rPr>
              <a:t>?</a:t>
            </a:r>
            <a:r>
              <a:rPr lang="en-US" altLang="ko-KR" dirty="0" smtClean="0"/>
              <a:t> </a:t>
            </a:r>
            <a:r>
              <a:rPr lang="ko-KR" altLang="en-US" dirty="0" smtClean="0"/>
              <a:t>평균적 기술자가 아닌 특허 실무가가 작성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가급적 기술 내용 </a:t>
            </a:r>
            <a:r>
              <a:rPr lang="ko-KR" altLang="en-US" dirty="0" smtClean="0">
                <a:sym typeface="Wingdings" panose="05000000000000000000" pitchFamily="2" charset="2"/>
              </a:rPr>
              <a:t>축소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공개</a:t>
            </a:r>
            <a:r>
              <a:rPr lang="en-US" altLang="ko-KR" dirty="0" smtClean="0"/>
              <a:t>.</a:t>
            </a:r>
          </a:p>
          <a:p>
            <a:r>
              <a:rPr lang="ko-KR" altLang="en-US" b="1" dirty="0" smtClean="0">
                <a:solidFill>
                  <a:srgbClr val="C00000"/>
                </a:solidFill>
              </a:rPr>
              <a:t>특허청</a:t>
            </a:r>
            <a:r>
              <a:rPr lang="en-US" altLang="ko-KR" b="1" dirty="0" smtClean="0">
                <a:solidFill>
                  <a:srgbClr val="C00000"/>
                </a:solidFill>
              </a:rPr>
              <a:t>/</a:t>
            </a:r>
            <a:r>
              <a:rPr lang="ko-KR" altLang="en-US" b="1" dirty="0" smtClean="0">
                <a:solidFill>
                  <a:srgbClr val="C00000"/>
                </a:solidFill>
              </a:rPr>
              <a:t>법원</a:t>
            </a:r>
            <a:r>
              <a:rPr lang="en-US" altLang="ko-KR" dirty="0" smtClean="0"/>
              <a:t>: </a:t>
            </a:r>
            <a:r>
              <a:rPr lang="ko-KR" altLang="en-US" dirty="0" smtClean="0"/>
              <a:t>발명의 </a:t>
            </a:r>
            <a:r>
              <a:rPr lang="ko-KR" altLang="en-US" dirty="0"/>
              <a:t>실체를 </a:t>
            </a:r>
            <a:r>
              <a:rPr lang="ko-KR" altLang="en-US" dirty="0" smtClean="0"/>
              <a:t>파악하는 데에 </a:t>
            </a:r>
            <a:r>
              <a:rPr lang="ko-KR" altLang="en-US" dirty="0"/>
              <a:t>충분하거나 평균적 기술자가 특수한 </a:t>
            </a:r>
            <a:r>
              <a:rPr lang="ko-KR" altLang="en-US" dirty="0" smtClean="0"/>
              <a:t>지식을 부가하지 </a:t>
            </a:r>
            <a:r>
              <a:rPr lang="ko-KR" altLang="en-US" dirty="0"/>
              <a:t>않고 발명을 재현할 수 </a:t>
            </a:r>
            <a:r>
              <a:rPr lang="ko-KR" altLang="en-US" dirty="0" smtClean="0"/>
              <a:t>있다면 문제 없음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43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발명의 공개 기능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/>
              <a:t>소프트웨어 개발자에게 특허 명세서는 중언부언</a:t>
            </a:r>
            <a:r>
              <a:rPr lang="en-US" altLang="ko-KR" dirty="0"/>
              <a:t>, </a:t>
            </a:r>
            <a:r>
              <a:rPr lang="ko-KR" altLang="en-US" dirty="0"/>
              <a:t>해독하기 어려운 법률 문서</a:t>
            </a:r>
            <a:endParaRPr lang="en-US" altLang="ko-KR" dirty="0"/>
          </a:p>
          <a:p>
            <a:pPr lvl="1"/>
            <a:r>
              <a:rPr lang="en-US" altLang="ko-KR" dirty="0" smtClean="0"/>
              <a:t>Ben </a:t>
            </a:r>
            <a:r>
              <a:rPr lang="en-US" altLang="ko-KR" dirty="0" err="1"/>
              <a:t>Klemens</a:t>
            </a:r>
            <a:r>
              <a:rPr lang="en-US" altLang="ko-KR" dirty="0"/>
              <a:t>, </a:t>
            </a:r>
            <a:r>
              <a:rPr lang="en-US" altLang="ko-KR" i="1" dirty="0"/>
              <a:t>The Rise of the Information Processing Patent</a:t>
            </a:r>
            <a:r>
              <a:rPr lang="en-US" altLang="ko-KR" dirty="0" smtClean="0"/>
              <a:t>, 14 </a:t>
            </a:r>
            <a:r>
              <a:rPr lang="en-US" altLang="ko-KR" dirty="0"/>
              <a:t>B.U. J. Sci. &amp; Tech. L. 32, 33 (2008) </a:t>
            </a:r>
            <a:r>
              <a:rPr lang="en-US" altLang="ko-KR" dirty="0" smtClean="0">
                <a:solidFill>
                  <a:schemeClr val="tx2"/>
                </a:solidFill>
              </a:rPr>
              <a:t>“ </a:t>
            </a:r>
            <a:r>
              <a:rPr lang="en-US" altLang="ko-KR" dirty="0">
                <a:solidFill>
                  <a:schemeClr val="tx2"/>
                </a:solidFill>
              </a:rPr>
              <a:t>patent </a:t>
            </a:r>
            <a:r>
              <a:rPr lang="en-US" altLang="ko-KR" dirty="0" smtClean="0">
                <a:solidFill>
                  <a:schemeClr val="tx2"/>
                </a:solidFill>
              </a:rPr>
              <a:t>databases are </a:t>
            </a:r>
            <a:r>
              <a:rPr lang="en-US" altLang="ko-KR" dirty="0">
                <a:solidFill>
                  <a:schemeClr val="tx2"/>
                </a:solidFill>
              </a:rPr>
              <a:t>among the least important external information </a:t>
            </a:r>
            <a:r>
              <a:rPr lang="en-US" altLang="ko-KR" dirty="0" smtClean="0">
                <a:solidFill>
                  <a:schemeClr val="tx2"/>
                </a:solidFill>
              </a:rPr>
              <a:t>sources available </a:t>
            </a:r>
            <a:r>
              <a:rPr lang="en-US" altLang="ko-KR" dirty="0">
                <a:solidFill>
                  <a:schemeClr val="tx2"/>
                </a:solidFill>
              </a:rPr>
              <a:t>to firms</a:t>
            </a:r>
            <a:r>
              <a:rPr lang="en-US" altLang="ko-KR" dirty="0" smtClean="0">
                <a:solidFill>
                  <a:schemeClr val="tx2"/>
                </a:solidFill>
              </a:rPr>
              <a:t>.</a:t>
            </a:r>
            <a:r>
              <a:rPr lang="en-US" altLang="ko-KR" dirty="0" smtClean="0"/>
              <a:t>”</a:t>
            </a:r>
          </a:p>
          <a:p>
            <a:pPr lvl="1"/>
            <a:r>
              <a:rPr lang="en-US" altLang="ko-KR" dirty="0" err="1" smtClean="0"/>
              <a:t>Viven</a:t>
            </a:r>
            <a:r>
              <a:rPr lang="en-US" altLang="ko-KR" dirty="0" smtClean="0"/>
              <a:t> </a:t>
            </a:r>
            <a:r>
              <a:rPr lang="en-US" altLang="ko-KR" dirty="0"/>
              <a:t>Irish, </a:t>
            </a:r>
            <a:r>
              <a:rPr lang="en-US" altLang="ko-KR" i="1" dirty="0"/>
              <a:t>How to Read a </a:t>
            </a:r>
            <a:r>
              <a:rPr lang="en-US" altLang="ko-KR" i="1" dirty="0" smtClean="0"/>
              <a:t>Patent Specification</a:t>
            </a:r>
            <a:r>
              <a:rPr lang="en-US" altLang="ko-KR" dirty="0"/>
              <a:t>, 10 ENG’G MGMT. J. 71, 71 (2000) </a:t>
            </a:r>
            <a:r>
              <a:rPr lang="en-US" altLang="ko-KR" dirty="0" smtClean="0"/>
              <a:t>“</a:t>
            </a:r>
            <a:r>
              <a:rPr lang="en-US" altLang="ko-KR" dirty="0" smtClean="0">
                <a:solidFill>
                  <a:schemeClr val="tx2"/>
                </a:solidFill>
              </a:rPr>
              <a:t>Most engineers </a:t>
            </a:r>
            <a:r>
              <a:rPr lang="en-US" altLang="ko-KR" dirty="0">
                <a:solidFill>
                  <a:schemeClr val="tx2"/>
                </a:solidFill>
              </a:rPr>
              <a:t>actually read the patents said it’s“ </a:t>
            </a:r>
            <a:r>
              <a:rPr lang="en-US" altLang="ko-KR" dirty="0" smtClean="0">
                <a:solidFill>
                  <a:schemeClr val="tx2"/>
                </a:solidFill>
              </a:rPr>
              <a:t>an uncomfortable experience</a:t>
            </a:r>
            <a:r>
              <a:rPr lang="en-US" altLang="ko-KR" dirty="0">
                <a:solidFill>
                  <a:schemeClr val="tx2"/>
                </a:solidFill>
              </a:rPr>
              <a:t>, the document seems to be </a:t>
            </a:r>
            <a:r>
              <a:rPr lang="en-US" altLang="ko-KR" dirty="0" smtClean="0">
                <a:solidFill>
                  <a:schemeClr val="tx2"/>
                </a:solidFill>
              </a:rPr>
              <a:t>unreasonably repetitive </a:t>
            </a:r>
            <a:r>
              <a:rPr lang="en-US" altLang="ko-KR" dirty="0">
                <a:solidFill>
                  <a:schemeClr val="tx2"/>
                </a:solidFill>
              </a:rPr>
              <a:t>and in parts almost incomprehensible</a:t>
            </a:r>
            <a:r>
              <a:rPr lang="en-US" altLang="ko-KR" dirty="0" smtClean="0">
                <a:solidFill>
                  <a:schemeClr val="tx2"/>
                </a:solidFill>
              </a:rPr>
              <a:t>.</a:t>
            </a:r>
            <a:r>
              <a:rPr lang="en-US" altLang="ko-KR" dirty="0" smtClean="0"/>
              <a:t>”</a:t>
            </a:r>
          </a:p>
          <a:p>
            <a:r>
              <a:rPr lang="ko-KR" altLang="en-US" dirty="0" smtClean="0"/>
              <a:t>특허 제도가 없어도 발명은 공개됨</a:t>
            </a:r>
            <a:r>
              <a:rPr lang="en-US" altLang="ko-KR" dirty="0"/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시장</a:t>
            </a:r>
            <a:r>
              <a:rPr lang="en-US" altLang="ko-KR" dirty="0" smtClean="0">
                <a:sym typeface="Wingdings" panose="05000000000000000000" pitchFamily="2" charset="2"/>
              </a:rPr>
              <a:t>, Free/Open Source Software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428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권리의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통지 기능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특허청구범위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독점 영역과 자유 기술 영역의 구분</a:t>
            </a:r>
            <a:endParaRPr lang="en-US" altLang="ko-KR" dirty="0" smtClean="0"/>
          </a:p>
          <a:p>
            <a:r>
              <a:rPr lang="ko-KR" altLang="en-US" dirty="0" smtClean="0"/>
              <a:t>통지 기능의 실패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보호대상의 추상성</a:t>
            </a:r>
            <a:r>
              <a:rPr lang="en-US" altLang="ko-KR" dirty="0" smtClean="0"/>
              <a:t>: </a:t>
            </a:r>
            <a:r>
              <a:rPr lang="ko-KR" altLang="en-US" dirty="0" smtClean="0"/>
              <a:t>기능</a:t>
            </a:r>
            <a:r>
              <a:rPr lang="en-US" altLang="ko-KR" dirty="0" smtClean="0"/>
              <a:t>? </a:t>
            </a:r>
            <a:r>
              <a:rPr lang="ko-KR" altLang="en-US" dirty="0" smtClean="0"/>
              <a:t>기술적 사상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불확정 개념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균등론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목적 </a:t>
            </a:r>
            <a:r>
              <a:rPr lang="ko-KR" altLang="en-US" dirty="0" err="1" smtClean="0"/>
              <a:t>해석론</a:t>
            </a:r>
            <a:r>
              <a:rPr lang="en-US" altLang="ko-KR" dirty="0" smtClean="0"/>
              <a:t>(purpose construction)</a:t>
            </a:r>
          </a:p>
          <a:p>
            <a:pPr lvl="1"/>
            <a:r>
              <a:rPr lang="ko-KR" altLang="en-US" dirty="0" smtClean="0"/>
              <a:t>해석 기준 자체가 변함</a:t>
            </a:r>
            <a:endParaRPr lang="en-US" altLang="ko-KR" dirty="0" smtClean="0"/>
          </a:p>
          <a:p>
            <a:r>
              <a:rPr lang="ko-KR" altLang="en-US" dirty="0" smtClean="0"/>
              <a:t>권리의 유효성도 불명확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50% </a:t>
            </a:r>
            <a:r>
              <a:rPr lang="ko-KR" altLang="en-US" dirty="0" smtClean="0"/>
              <a:t>이상 무효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pic>
        <p:nvPicPr>
          <p:cNvPr id="1026" name="Picture 2" descr="http://cfile24.uf.tistory.com/image/13717E3B509B56581DC7D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1259236" cy="174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18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권리의 통지 기능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독점 영역 회피 </a:t>
            </a:r>
            <a:r>
              <a:rPr lang="en-US" altLang="ko-KR" dirty="0" smtClean="0">
                <a:sym typeface="Wingdings" panose="05000000000000000000" pitchFamily="2" charset="2"/>
              </a:rPr>
              <a:t> </a:t>
            </a:r>
            <a:r>
              <a:rPr lang="ko-KR" altLang="en-US" dirty="0" smtClean="0">
                <a:sym typeface="Wingdings" panose="05000000000000000000" pitchFamily="2" charset="2"/>
              </a:rPr>
              <a:t>불가능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Patent Thicket  </a:t>
            </a:r>
            <a:r>
              <a:rPr lang="ko-KR" altLang="en-US" dirty="0" smtClean="0">
                <a:sym typeface="Wingdings" panose="05000000000000000000" pitchFamily="2" charset="2"/>
              </a:rPr>
              <a:t>과다한 </a:t>
            </a:r>
            <a:r>
              <a:rPr lang="ko-KR" altLang="en-US" dirty="0" smtClean="0">
                <a:sym typeface="Wingdings" panose="05000000000000000000" pitchFamily="2" charset="2"/>
              </a:rPr>
              <a:t>정보 비용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Ignoring Patents</a:t>
            </a:r>
          </a:p>
          <a:p>
            <a:endParaRPr lang="ko-KR" altLang="en-US" dirty="0"/>
          </a:p>
        </p:txBody>
      </p:sp>
      <p:pic>
        <p:nvPicPr>
          <p:cNvPr id="2050" name="Picture 2" descr="http://images.bwbx.io/cms/2012-06-07/pol_patents24__01__630x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4872583" cy="324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336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독자</a:t>
            </a:r>
            <a:r>
              <a:rPr lang="en-US" altLang="ko-KR" dirty="0" smtClean="0"/>
              <a:t> </a:t>
            </a:r>
            <a:r>
              <a:rPr lang="ko-KR" altLang="en-US" dirty="0" smtClean="0"/>
              <a:t>개발자 </a:t>
            </a:r>
            <a:r>
              <a:rPr lang="en-US" altLang="ko-KR" dirty="0" smtClean="0"/>
              <a:t>= </a:t>
            </a:r>
            <a:r>
              <a:rPr lang="ko-KR" altLang="en-US" dirty="0" smtClean="0"/>
              <a:t>모방자</a:t>
            </a:r>
            <a:endParaRPr lang="ko-KR" altLang="en-US" dirty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86379381"/>
              </p:ext>
            </p:extLst>
          </p:nvPr>
        </p:nvGraphicFramePr>
        <p:xfrm>
          <a:off x="1187624" y="1484784"/>
          <a:ext cx="6696744" cy="5021977"/>
        </p:xfrm>
        <a:graphic>
          <a:graphicData uri="http://schemas.openxmlformats.org/presentationml/2006/ole">
            <p:oleObj spid="_x0000_s3078" name="Slide" r:id="rId3" imgW="4300831" imgH="3226418" progId="PowerPoint.Slide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17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evinlindquist.com/wp-content/uploads/2013/11/Software-Developer-Stock-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878338"/>
            <a:ext cx="8277225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타원형 설명선 1"/>
          <p:cNvSpPr/>
          <p:nvPr/>
        </p:nvSpPr>
        <p:spPr>
          <a:xfrm>
            <a:off x="2051720" y="44624"/>
            <a:ext cx="2088232" cy="1467544"/>
          </a:xfrm>
          <a:prstGeom prst="wedgeEllipseCallout">
            <a:avLst>
              <a:gd name="adj1" fmla="val 60928"/>
              <a:gd name="adj2" fmla="val 603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특허 침해</a:t>
            </a:r>
            <a:r>
              <a:rPr lang="en-US" altLang="ko-KR" dirty="0" smtClean="0"/>
              <a:t>???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372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FOSS </a:t>
            </a:r>
            <a:r>
              <a:rPr lang="en-US" altLang="ko-KR" dirty="0" smtClean="0">
                <a:sym typeface="Wingdings" panose="05000000000000000000" pitchFamily="2" charset="2"/>
              </a:rPr>
              <a:t> </a:t>
            </a:r>
            <a:r>
              <a:rPr lang="ko-KR" altLang="en-US" dirty="0" smtClean="0">
                <a:sym typeface="Wingdings" panose="05000000000000000000" pitchFamily="2" charset="2"/>
              </a:rPr>
              <a:t>특허</a:t>
            </a:r>
            <a:endParaRPr lang="ko-KR" altLang="en-US" dirty="0"/>
          </a:p>
        </p:txBody>
      </p:sp>
      <p:pic>
        <p:nvPicPr>
          <p:cNvPr id="6146" name="Picture 2" descr="http://www.freesoftwaremagazine.com/files/nodes/2994/c20080905_four_freedo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50817"/>
            <a:ext cx="7353399" cy="551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316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ko-KR" altLang="en-US" sz="4000" b="1" dirty="0" smtClean="0"/>
              <a:t>해결책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32010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제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안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소프트웨어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o-KR" altLang="en-US" dirty="0" smtClean="0">
                <a:latin typeface="Times New Roman" pitchFamily="18" charset="0"/>
                <a:cs typeface="Times New Roman" pitchFamily="18" charset="0"/>
              </a:rPr>
              <a:t>특허 대상에서 제외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 smtClean="0"/>
              <a:t>WIPO </a:t>
            </a:r>
            <a:r>
              <a:rPr lang="en-US" altLang="ko-KR" dirty="0" smtClean="0">
                <a:hlinkClick r:id="rId2"/>
              </a:rPr>
              <a:t>SCP/15/3 – Experts’ </a:t>
            </a:r>
            <a:r>
              <a:rPr lang="en-US" altLang="ko-KR" dirty="0">
                <a:hlinkClick r:id="rId2"/>
              </a:rPr>
              <a:t>Study on Exclusions from Patentable Subject Matter and Exceptions and Limitations to the </a:t>
            </a:r>
            <a:r>
              <a:rPr lang="en-US" altLang="ko-KR" dirty="0" smtClean="0">
                <a:hlinkClick r:id="rId2"/>
              </a:rPr>
              <a:t>Rights (2011)</a:t>
            </a:r>
            <a:r>
              <a:rPr lang="en-US" altLang="ko-KR" dirty="0" smtClean="0"/>
              <a:t> - </a:t>
            </a:r>
            <a:r>
              <a:rPr lang="en-US" altLang="ko-KR" dirty="0" smtClean="0">
                <a:hlinkClick r:id="rId3"/>
              </a:rPr>
              <a:t>Annex II</a:t>
            </a:r>
            <a:endParaRPr lang="en-US" altLang="ko-KR" dirty="0" smtClean="0"/>
          </a:p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r>
              <a:rPr lang="en-US" altLang="ko-KR" dirty="0" smtClean="0"/>
              <a:t>“</a:t>
            </a:r>
            <a:r>
              <a:rPr lang="en-US" altLang="ko-KR" dirty="0"/>
              <a:t>at </a:t>
            </a:r>
            <a:r>
              <a:rPr lang="en-US" altLang="ko-KR" dirty="0" smtClean="0"/>
              <a:t>a formal </a:t>
            </a:r>
            <a:r>
              <a:rPr lang="en-US" altLang="ko-KR" dirty="0"/>
              <a:t>level there is </a:t>
            </a:r>
            <a:r>
              <a:rPr lang="en-US" altLang="ko-KR" dirty="0">
                <a:solidFill>
                  <a:srgbClr val="FF0000"/>
                </a:solidFill>
              </a:rPr>
              <a:t>a growing consensus</a:t>
            </a:r>
            <a:r>
              <a:rPr lang="en-US" altLang="ko-KR" dirty="0"/>
              <a:t> in jurisdictions around the world that </a:t>
            </a:r>
            <a:r>
              <a:rPr lang="en-US" altLang="ko-KR" dirty="0" smtClean="0">
                <a:solidFill>
                  <a:srgbClr val="FF0000"/>
                </a:solidFill>
              </a:rPr>
              <a:t>computer programs </a:t>
            </a:r>
            <a:r>
              <a:rPr lang="en-US" altLang="ko-KR" dirty="0">
                <a:solidFill>
                  <a:srgbClr val="FF0000"/>
                </a:solidFill>
              </a:rPr>
              <a:t>as such are not patentable subject </a:t>
            </a:r>
            <a:r>
              <a:rPr lang="en-US" altLang="ko-KR" dirty="0" smtClean="0">
                <a:solidFill>
                  <a:srgbClr val="FF0000"/>
                </a:solidFill>
              </a:rPr>
              <a:t>matter</a:t>
            </a:r>
            <a:r>
              <a:rPr lang="en-US" altLang="ko-KR" dirty="0" smtClean="0"/>
              <a:t>”</a:t>
            </a:r>
            <a:endParaRPr lang="en-US" altLang="ko-KR" dirty="0"/>
          </a:p>
          <a:p>
            <a:pPr marL="0" indent="0" algn="ctr">
              <a:buNone/>
            </a:pPr>
            <a:r>
              <a:rPr lang="en-US" altLang="ko-KR" dirty="0" smtClean="0"/>
              <a:t>“</a:t>
            </a:r>
            <a:r>
              <a:rPr lang="en-US" altLang="ko-KR" dirty="0" smtClean="0">
                <a:solidFill>
                  <a:srgbClr val="FF0000"/>
                </a:solidFill>
              </a:rPr>
              <a:t>more </a:t>
            </a:r>
            <a:r>
              <a:rPr lang="en-US" altLang="ko-KR" dirty="0">
                <a:solidFill>
                  <a:srgbClr val="FF0000"/>
                </a:solidFill>
              </a:rPr>
              <a:t>and more countries</a:t>
            </a:r>
            <a:r>
              <a:rPr lang="en-US" altLang="ko-KR" dirty="0"/>
              <a:t> have provisions in their patent </a:t>
            </a:r>
            <a:r>
              <a:rPr lang="en-US" altLang="ko-KR" dirty="0" smtClean="0"/>
              <a:t>legislation that </a:t>
            </a:r>
            <a:r>
              <a:rPr lang="en-US" altLang="ko-KR" dirty="0">
                <a:solidFill>
                  <a:srgbClr val="FF0000"/>
                </a:solidFill>
              </a:rPr>
              <a:t>expressly exclude computer programs</a:t>
            </a:r>
            <a:r>
              <a:rPr lang="en-US" altLang="ko-KR" dirty="0"/>
              <a:t> or equivalent subject matter </a:t>
            </a:r>
            <a:r>
              <a:rPr lang="en-US" altLang="ko-KR" dirty="0">
                <a:solidFill>
                  <a:srgbClr val="FF0000"/>
                </a:solidFill>
              </a:rPr>
              <a:t>from the remit </a:t>
            </a:r>
            <a:r>
              <a:rPr lang="en-US" altLang="ko-KR" dirty="0" smtClean="0">
                <a:solidFill>
                  <a:srgbClr val="FF0000"/>
                </a:solidFill>
              </a:rPr>
              <a:t>of patentable </a:t>
            </a:r>
            <a:r>
              <a:rPr lang="en-US" altLang="ko-KR" dirty="0">
                <a:solidFill>
                  <a:srgbClr val="FF0000"/>
                </a:solidFill>
              </a:rPr>
              <a:t>subject </a:t>
            </a:r>
            <a:r>
              <a:rPr lang="en-US" altLang="ko-KR" dirty="0" smtClean="0">
                <a:solidFill>
                  <a:srgbClr val="FF0000"/>
                </a:solidFill>
              </a:rPr>
              <a:t>matter</a:t>
            </a:r>
            <a:r>
              <a:rPr lang="en-US" altLang="ko-KR" dirty="0" smtClean="0"/>
              <a:t>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0317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Software Patents Kill Innovation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No sofware 2005-07-05-Demonstration_because-of_Software_Patents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1859" y="1600200"/>
            <a:ext cx="5320282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New Zealand Patents Act 2013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017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800" dirty="0" smtClean="0"/>
              <a:t>§11 Computer programs</a:t>
            </a:r>
          </a:p>
          <a:p>
            <a:pPr latinLnBrk="0">
              <a:buNone/>
            </a:pPr>
            <a:r>
              <a:rPr lang="en-US" sz="4800" dirty="0" smtClean="0"/>
              <a:t>(1) </a:t>
            </a:r>
            <a:r>
              <a:rPr lang="en-US" sz="4800" dirty="0" smtClean="0">
                <a:solidFill>
                  <a:srgbClr val="FF0000"/>
                </a:solidFill>
              </a:rPr>
              <a:t>A computer program is not an invention</a:t>
            </a:r>
            <a:r>
              <a:rPr lang="en-US" sz="4800" dirty="0" smtClean="0"/>
              <a:t> and not a manner of manufacture for the purposes of this Act.</a:t>
            </a:r>
          </a:p>
          <a:p>
            <a:pPr latinLnBrk="0">
              <a:buNone/>
            </a:pPr>
            <a:r>
              <a:rPr lang="en-US" sz="4800" dirty="0" smtClean="0"/>
              <a:t>(2) Subsection (1) prevents anything from being an invention or a manner of manufacture for the purposes of this Act only to the extent that a claim in a patent or an application relates to a computer program as such.</a:t>
            </a:r>
          </a:p>
          <a:p>
            <a:pPr latinLnBrk="0">
              <a:buNone/>
            </a:pPr>
            <a:r>
              <a:rPr lang="en-US" sz="4800" dirty="0" smtClean="0"/>
              <a:t>(3) A claim in a patent or an application relates to a computer program as such if the actual contribution made by the alleged invention lies solely in it being a computer program.</a:t>
            </a:r>
          </a:p>
        </p:txBody>
      </p:sp>
    </p:spTree>
    <p:extLst>
      <p:ext uri="{BB962C8B-B14F-4D97-AF65-F5344CB8AC3E}">
        <p14:creationId xmlns:p14="http://schemas.microsoft.com/office/powerpoint/2010/main" xmlns="" val="15176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특허법</a:t>
            </a:r>
            <a:r>
              <a:rPr lang="en-US" altLang="ko-KR" dirty="0" smtClean="0"/>
              <a:t>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32</a:t>
            </a:r>
            <a:r>
              <a:rPr lang="ko-KR" altLang="en-US" dirty="0" smtClean="0"/>
              <a:t>조 개정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제</a:t>
            </a:r>
            <a:r>
              <a:rPr lang="en-US" altLang="ko-KR" dirty="0"/>
              <a:t>32</a:t>
            </a:r>
            <a:r>
              <a:rPr lang="ko-KR" altLang="en-US" dirty="0"/>
              <a:t>조</a:t>
            </a:r>
            <a:r>
              <a:rPr lang="en-US" altLang="ko-KR" dirty="0"/>
              <a:t>(</a:t>
            </a:r>
            <a:r>
              <a:rPr lang="ko-KR" altLang="en-US" dirty="0"/>
              <a:t>특허를 받을 수 없는 발명</a:t>
            </a:r>
            <a:r>
              <a:rPr lang="en-US" altLang="ko-KR" dirty="0"/>
              <a:t>)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공공의 </a:t>
            </a:r>
            <a:r>
              <a:rPr lang="ko-KR" altLang="en-US" dirty="0"/>
              <a:t>질서 또는 선량한 풍속에 어긋나거나 공중의 위생을 해칠 우려가 있는 발명에 대해서는 제</a:t>
            </a:r>
            <a:r>
              <a:rPr lang="en-US" altLang="ko-KR" dirty="0"/>
              <a:t>29</a:t>
            </a:r>
            <a:r>
              <a:rPr lang="ko-KR" altLang="en-US" dirty="0"/>
              <a:t>조제</a:t>
            </a:r>
            <a:r>
              <a:rPr lang="en-US" altLang="ko-KR" dirty="0"/>
              <a:t>1</a:t>
            </a:r>
            <a:r>
              <a:rPr lang="ko-KR" altLang="en-US" dirty="0"/>
              <a:t>항에도 불구하고 특허를 받을 수 없다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제</a:t>
            </a:r>
            <a:r>
              <a:rPr lang="en-US" altLang="ko-KR" dirty="0" smtClean="0"/>
              <a:t>32</a:t>
            </a:r>
            <a:r>
              <a:rPr lang="ko-KR" altLang="en-US" dirty="0" smtClean="0"/>
              <a:t>조</a:t>
            </a:r>
            <a:r>
              <a:rPr lang="en-US" altLang="ko-KR" dirty="0" smtClean="0"/>
              <a:t>(</a:t>
            </a:r>
            <a:r>
              <a:rPr lang="ko-KR" altLang="en-US" dirty="0" smtClean="0"/>
              <a:t>특허를 받을 수 없는 발명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>
                <a:solidFill>
                  <a:schemeClr val="tx2"/>
                </a:solidFill>
              </a:rPr>
              <a:t>다음 각호의 </a:t>
            </a:r>
            <a:r>
              <a:rPr lang="en-US" altLang="ko-KR" dirty="0" smtClean="0">
                <a:solidFill>
                  <a:schemeClr val="tx2"/>
                </a:solidFill>
              </a:rPr>
              <a:t>1</a:t>
            </a:r>
            <a:r>
              <a:rPr lang="ko-KR" altLang="en-US" dirty="0" smtClean="0">
                <a:solidFill>
                  <a:schemeClr val="tx2"/>
                </a:solidFill>
              </a:rPr>
              <a:t>에 </a:t>
            </a:r>
            <a:r>
              <a:rPr lang="ko-KR" altLang="en-US" dirty="0" err="1" smtClean="0">
                <a:solidFill>
                  <a:schemeClr val="tx2"/>
                </a:solidFill>
              </a:rPr>
              <a:t>해당하는발명은</a:t>
            </a:r>
            <a:r>
              <a:rPr lang="ko-KR" altLang="en-US" dirty="0" smtClean="0">
                <a:solidFill>
                  <a:schemeClr val="tx2"/>
                </a:solidFill>
              </a:rPr>
              <a:t> 제</a:t>
            </a:r>
            <a:r>
              <a:rPr lang="en-US" altLang="ko-KR" dirty="0" smtClean="0">
                <a:solidFill>
                  <a:schemeClr val="tx2"/>
                </a:solidFill>
              </a:rPr>
              <a:t>29</a:t>
            </a:r>
            <a:r>
              <a:rPr lang="ko-KR" altLang="en-US" dirty="0" smtClean="0">
                <a:solidFill>
                  <a:schemeClr val="tx2"/>
                </a:solidFill>
              </a:rPr>
              <a:t>조 제</a:t>
            </a:r>
            <a:r>
              <a:rPr lang="en-US" altLang="ko-KR" dirty="0" smtClean="0">
                <a:solidFill>
                  <a:schemeClr val="tx2"/>
                </a:solidFill>
              </a:rPr>
              <a:t>1</a:t>
            </a:r>
            <a:r>
              <a:rPr lang="ko-KR" altLang="en-US" dirty="0" smtClean="0">
                <a:solidFill>
                  <a:schemeClr val="tx2"/>
                </a:solidFill>
              </a:rPr>
              <a:t>항에도 불구하고 특허를 받을 수 없다</a:t>
            </a:r>
            <a:r>
              <a:rPr lang="en-US" altLang="ko-KR" dirty="0" smtClean="0">
                <a:solidFill>
                  <a:schemeClr val="tx2"/>
                </a:solidFill>
              </a:rPr>
              <a:t>.</a:t>
            </a:r>
          </a:p>
          <a:p>
            <a:pPr marL="1371600" lvl="2" indent="-514350">
              <a:buFont typeface="+mj-lt"/>
              <a:buAutoNum type="arabicPeriod"/>
            </a:pPr>
            <a:r>
              <a:rPr lang="ko-KR" altLang="en-US" dirty="0" smtClean="0">
                <a:solidFill>
                  <a:schemeClr val="tx2"/>
                </a:solidFill>
              </a:rPr>
              <a:t>공공의 질서 또는 선량한 풍속에 어긋나거나 공중의 위생을 해칠 우려가 있는 발명</a:t>
            </a:r>
            <a:endParaRPr lang="en-US" altLang="ko-KR" dirty="0" smtClean="0">
              <a:solidFill>
                <a:schemeClr val="tx2"/>
              </a:solidFill>
            </a:endParaRPr>
          </a:p>
          <a:p>
            <a:pPr marL="1371600" lvl="2" indent="-514350">
              <a:buFont typeface="+mj-lt"/>
              <a:buAutoNum type="arabicPeriod"/>
            </a:pPr>
            <a:r>
              <a:rPr lang="ko-KR" altLang="en-US" dirty="0" smtClean="0">
                <a:solidFill>
                  <a:schemeClr val="tx2"/>
                </a:solidFill>
              </a:rPr>
              <a:t>컴퓨터 프로그램 발명</a:t>
            </a:r>
            <a:endParaRPr lang="en-US" altLang="ko-KR" dirty="0" smtClean="0">
              <a:solidFill>
                <a:schemeClr val="tx2"/>
              </a:solidFill>
            </a:endParaRP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854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2</a:t>
            </a:r>
            <a:r>
              <a:rPr lang="ko-KR" altLang="en-US" dirty="0" smtClean="0"/>
              <a:t>안</a:t>
            </a:r>
            <a:r>
              <a:rPr lang="en-US" altLang="ko-KR" dirty="0" smtClean="0"/>
              <a:t>: </a:t>
            </a:r>
            <a:r>
              <a:rPr lang="ko-KR" altLang="en-US" dirty="0" smtClean="0"/>
              <a:t>특허권의 효력 제한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47500" lnSpcReduction="20000"/>
          </a:bodyPr>
          <a:lstStyle/>
          <a:p>
            <a:r>
              <a:rPr lang="en-US" altLang="ko-KR" sz="5100" dirty="0" smtClean="0"/>
              <a:t>Richard Stallman: </a:t>
            </a:r>
            <a:r>
              <a:rPr lang="en-US" altLang="ko-KR" sz="5100" dirty="0">
                <a:hlinkClick r:id="rId2"/>
              </a:rPr>
              <a:t>Giving the Software Field Protection from Patents</a:t>
            </a:r>
            <a:endParaRPr lang="en-US" altLang="ko-KR" sz="5100" dirty="0"/>
          </a:p>
          <a:p>
            <a:r>
              <a:rPr lang="ko-KR" altLang="en-US" sz="5100" b="1" dirty="0" smtClean="0">
                <a:solidFill>
                  <a:schemeClr val="bg2">
                    <a:lumMod val="25000"/>
                  </a:schemeClr>
                </a:solidFill>
              </a:rPr>
              <a:t>특허</a:t>
            </a:r>
            <a:r>
              <a:rPr lang="en-US" altLang="ko-KR" sz="51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ko-KR" altLang="en-US" sz="5100" b="1" dirty="0" smtClean="0">
                <a:solidFill>
                  <a:schemeClr val="bg2">
                    <a:lumMod val="25000"/>
                  </a:schemeClr>
                </a:solidFill>
              </a:rPr>
              <a:t>대상 제외의 단점</a:t>
            </a:r>
            <a:endParaRPr lang="en-US" altLang="ko-KR" sz="51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en-US" altLang="ko-KR" sz="3800" dirty="0" smtClean="0"/>
              <a:t>patent </a:t>
            </a:r>
            <a:r>
              <a:rPr lang="en-US" altLang="ko-KR" sz="3800" dirty="0"/>
              <a:t>lawyers are clever at reformulating patents to fit whatever rules may apply; they transform any attempt at limiting the substance of patents into a requirement of mere form. </a:t>
            </a:r>
            <a:endParaRPr lang="en-US" altLang="ko-KR" sz="3800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altLang="ko-KR" sz="3800" dirty="0" smtClean="0"/>
              <a:t>We </a:t>
            </a:r>
            <a:r>
              <a:rPr lang="en-US" altLang="ko-KR" sz="3800" dirty="0"/>
              <a:t>would have to wait almost 20 years for the problem to be entirely corrected through the expiration of these patents</a:t>
            </a:r>
            <a:r>
              <a:rPr lang="en-US" altLang="ko-KR" sz="3800" dirty="0" smtClean="0"/>
              <a:t>.</a:t>
            </a:r>
          </a:p>
          <a:p>
            <a:pPr marL="571500" indent="-514350"/>
            <a:r>
              <a:rPr lang="ko-KR" altLang="en-US" sz="5100" b="1" dirty="0" smtClean="0">
                <a:solidFill>
                  <a:schemeClr val="bg2">
                    <a:lumMod val="25000"/>
                  </a:schemeClr>
                </a:solidFill>
              </a:rPr>
              <a:t>대안</a:t>
            </a:r>
            <a:endParaRPr lang="en-US" altLang="ko-KR" sz="51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en-US" altLang="ko-KR" sz="3800" dirty="0" smtClean="0"/>
              <a:t>“developing</a:t>
            </a:r>
            <a:r>
              <a:rPr lang="en-US" altLang="ko-KR" sz="3800" dirty="0"/>
              <a:t>, distributing, or running a program on generally used computing hardware does not constitute patent </a:t>
            </a:r>
            <a:r>
              <a:rPr lang="en-US" altLang="ko-KR" sz="3800" dirty="0" smtClean="0"/>
              <a:t>infringement”</a:t>
            </a:r>
          </a:p>
          <a:p>
            <a:pPr lvl="1">
              <a:buFont typeface="Wingdings" panose="05000000000000000000" pitchFamily="2" charset="2"/>
              <a:buChar char="u"/>
            </a:pPr>
            <a:r>
              <a:rPr lang="en-US" altLang="ko-KR" sz="3800" dirty="0" smtClean="0">
                <a:solidFill>
                  <a:srgbClr val="C00000"/>
                </a:solidFill>
              </a:rPr>
              <a:t>Advantages</a:t>
            </a:r>
            <a:r>
              <a:rPr lang="en-US" altLang="ko-KR" sz="3800" dirty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en-US" altLang="ko-KR" sz="3800" dirty="0"/>
              <a:t>It does not require classifying patents or patent applications as “software” or “not software”.</a:t>
            </a:r>
          </a:p>
          <a:p>
            <a:pPr lvl="1"/>
            <a:r>
              <a:rPr lang="en-US" altLang="ko-KR" sz="3800" dirty="0"/>
              <a:t>It provides developers and users with protection from both existing and potential future computational idea patents.</a:t>
            </a:r>
          </a:p>
          <a:p>
            <a:pPr lvl="1"/>
            <a:r>
              <a:rPr lang="en-US" altLang="ko-KR" sz="3800" dirty="0"/>
              <a:t>Patent </a:t>
            </a:r>
            <a:r>
              <a:rPr lang="en-US" altLang="ko-KR" sz="3600" dirty="0"/>
              <a:t>lawyers cannot defeat the intended effect by writing applications differently</a:t>
            </a:r>
            <a:r>
              <a:rPr lang="en-US" altLang="ko-KR" sz="3600" dirty="0" smtClean="0"/>
              <a:t>.</a:t>
            </a:r>
            <a:endParaRPr lang="en-US" altLang="ko-KR" sz="3600" dirty="0"/>
          </a:p>
        </p:txBody>
      </p:sp>
    </p:spTree>
    <p:extLst>
      <p:ext uri="{BB962C8B-B14F-4D97-AF65-F5344CB8AC3E}">
        <p14:creationId xmlns:p14="http://schemas.microsoft.com/office/powerpoint/2010/main" xmlns="" val="20865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특허법</a:t>
            </a:r>
            <a:r>
              <a:rPr lang="en-US" altLang="ko-KR" dirty="0" smtClean="0"/>
              <a:t>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96</a:t>
            </a:r>
            <a:r>
              <a:rPr lang="ko-KR" altLang="en-US" dirty="0" smtClean="0"/>
              <a:t>조 개정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95536" y="1556792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ko-KR" dirty="0">
                <a:latin typeface="Arial" panose="020B0604020202020204" pitchFamily="34" charset="0"/>
              </a:rPr>
              <a:t>제96조(특허권의 효력이 미치지 아니하는 범위) </a:t>
            </a:r>
            <a:endParaRPr lang="en-US" altLang="ko-KR" dirty="0" smtClean="0">
              <a:latin typeface="Arial" panose="020B0604020202020204" pitchFamily="34" charset="0"/>
            </a:endParaRPr>
          </a:p>
          <a:p>
            <a:pPr marL="400050" lvl="1" indent="0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ko-KR" dirty="0" smtClean="0">
                <a:latin typeface="Arial" panose="020B0604020202020204" pitchFamily="34" charset="0"/>
              </a:rPr>
              <a:t>① </a:t>
            </a:r>
            <a:r>
              <a:rPr lang="ko-KR" altLang="ko-KR" dirty="0">
                <a:latin typeface="Arial" panose="020B0604020202020204" pitchFamily="34" charset="0"/>
              </a:rPr>
              <a:t>특허권의 효력은 다음 각 호의 어느 하나에 해당하는 사항에는 미치지 아니한다</a:t>
            </a:r>
            <a:r>
              <a:rPr lang="ko-KR" altLang="ko-KR" dirty="0" smtClean="0">
                <a:latin typeface="Arial" panose="020B0604020202020204" pitchFamily="34" charset="0"/>
              </a:rPr>
              <a:t>.</a:t>
            </a:r>
            <a:endParaRPr lang="ko-KR" altLang="ko-KR" dirty="0">
              <a:latin typeface="Arial" panose="020B0604020202020204" pitchFamily="34" charset="0"/>
            </a:endParaRPr>
          </a:p>
          <a:p>
            <a:pPr marL="400050" lvl="1" indent="0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dirty="0" smtClean="0">
                <a:latin typeface="Arial" panose="020B0604020202020204" pitchFamily="34" charset="0"/>
              </a:rPr>
              <a:t>	</a:t>
            </a:r>
            <a:r>
              <a:rPr lang="ko-KR" altLang="ko-KR" dirty="0" smtClean="0">
                <a:latin typeface="Arial" panose="020B0604020202020204" pitchFamily="34" charset="0"/>
              </a:rPr>
              <a:t>1</a:t>
            </a:r>
            <a:r>
              <a:rPr lang="ko-KR" altLang="ko-KR" dirty="0">
                <a:latin typeface="Arial" panose="020B0604020202020204" pitchFamily="34" charset="0"/>
              </a:rPr>
              <a:t>. 연구 또는 시험(「약사법」에 따른 의약품의 품목허가·품목신고 및 「농약관리법」에 따른 </a:t>
            </a:r>
            <a:r>
              <a:rPr lang="ko-KR" altLang="ko-KR" dirty="0" smtClean="0">
                <a:latin typeface="Arial" panose="020B0604020202020204" pitchFamily="34" charset="0"/>
              </a:rPr>
              <a:t>농약의 </a:t>
            </a:r>
            <a:r>
              <a:rPr lang="ko-KR" altLang="ko-KR" dirty="0">
                <a:latin typeface="Arial" panose="020B0604020202020204" pitchFamily="34" charset="0"/>
              </a:rPr>
              <a:t>등록을 위한 연구 또는 시험을 포함한다)을 하기 위한 특허발명의 실시</a:t>
            </a:r>
          </a:p>
          <a:p>
            <a:pPr marL="400050" lvl="1" indent="0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dirty="0" smtClean="0">
                <a:latin typeface="Arial" panose="020B0604020202020204" pitchFamily="34" charset="0"/>
              </a:rPr>
              <a:t>	</a:t>
            </a:r>
            <a:r>
              <a:rPr lang="ko-KR" altLang="ko-KR" dirty="0" smtClean="0">
                <a:latin typeface="Arial" panose="020B0604020202020204" pitchFamily="34" charset="0"/>
              </a:rPr>
              <a:t>2</a:t>
            </a:r>
            <a:r>
              <a:rPr lang="ko-KR" altLang="ko-KR" dirty="0">
                <a:latin typeface="Arial" panose="020B0604020202020204" pitchFamily="34" charset="0"/>
              </a:rPr>
              <a:t>. 국내를 통과하는데 불과한 선박·항공기·차량 또는 이에 사용되는 기계·기구·장치 기타의 </a:t>
            </a:r>
            <a:r>
              <a:rPr lang="ko-KR" altLang="ko-KR" dirty="0" smtClean="0">
                <a:latin typeface="Arial" panose="020B0604020202020204" pitchFamily="34" charset="0"/>
              </a:rPr>
              <a:t>물건</a:t>
            </a:r>
            <a:endParaRPr lang="ko-KR" altLang="ko-KR" dirty="0">
              <a:latin typeface="Arial" panose="020B0604020202020204" pitchFamily="34" charset="0"/>
            </a:endParaRPr>
          </a:p>
          <a:p>
            <a:pPr marL="400050" lvl="1" indent="0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dirty="0" smtClean="0">
                <a:latin typeface="Arial" panose="020B0604020202020204" pitchFamily="34" charset="0"/>
              </a:rPr>
              <a:t>	</a:t>
            </a:r>
            <a:r>
              <a:rPr lang="ko-KR" altLang="ko-KR" dirty="0" smtClean="0">
                <a:latin typeface="Arial" panose="020B0604020202020204" pitchFamily="34" charset="0"/>
              </a:rPr>
              <a:t>3</a:t>
            </a:r>
            <a:r>
              <a:rPr lang="ko-KR" altLang="ko-KR" dirty="0">
                <a:latin typeface="Arial" panose="020B0604020202020204" pitchFamily="34" charset="0"/>
              </a:rPr>
              <a:t>. </a:t>
            </a:r>
            <a:r>
              <a:rPr lang="ko-KR" altLang="ko-KR" dirty="0" err="1">
                <a:latin typeface="Arial" panose="020B0604020202020204" pitchFamily="34" charset="0"/>
              </a:rPr>
              <a:t>특허출원시부터</a:t>
            </a:r>
            <a:r>
              <a:rPr lang="ko-KR" altLang="ko-KR" dirty="0">
                <a:latin typeface="Arial" panose="020B0604020202020204" pitchFamily="34" charset="0"/>
              </a:rPr>
              <a:t> 국내에 있는 물건</a:t>
            </a:r>
          </a:p>
          <a:p>
            <a:pPr marL="400050" lvl="1" indent="0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ko-KR" dirty="0" smtClean="0">
                <a:latin typeface="Arial" panose="020B0604020202020204" pitchFamily="34" charset="0"/>
              </a:rPr>
              <a:t>②</a:t>
            </a:r>
            <a:r>
              <a:rPr lang="en-US" altLang="ko-KR" dirty="0" smtClean="0">
                <a:latin typeface="Arial" panose="020B0604020202020204" pitchFamily="34" charset="0"/>
              </a:rPr>
              <a:t> </a:t>
            </a:r>
            <a:r>
              <a:rPr lang="ko-KR" altLang="ko-KR" dirty="0" smtClean="0">
                <a:latin typeface="Arial" panose="020B0604020202020204" pitchFamily="34" charset="0"/>
              </a:rPr>
              <a:t>2</a:t>
            </a:r>
            <a:r>
              <a:rPr lang="ko-KR" altLang="ko-KR" dirty="0">
                <a:latin typeface="Arial" panose="020B0604020202020204" pitchFamily="34" charset="0"/>
              </a:rPr>
              <a:t>이상의 의약(사람의 질병의 진단·경감·치료·처치 또는 예방을 위하여 사용되는 물건을 말한다. 이하 같다)을 혼합함으로써 제조되는 의약의 발명 또는 2이상의 의약을 혼합하여 의약을 제조하는 방법의 발명에 관한 특허권의 효력은 「약사법」에 의한 조제행위와 그 조제에 의한 의약에는 미치지 아니한다. </a:t>
            </a:r>
            <a:endParaRPr lang="en-US" altLang="ko-KR" dirty="0" smtClean="0">
              <a:latin typeface="Arial" panose="020B0604020202020204" pitchFamily="34" charset="0"/>
            </a:endParaRPr>
          </a:p>
          <a:p>
            <a:pPr marL="400050" lvl="1" indent="0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b="1" u="sng" dirty="0" smtClean="0">
                <a:solidFill>
                  <a:schemeClr val="tx2"/>
                </a:solidFill>
              </a:rPr>
              <a:t>③ 통상적으로 이용되는 컴퓨터 하드웨어에서 컴퓨터 프로그램을 실행하거나 그 프로그램을 개발</a:t>
            </a:r>
            <a:r>
              <a:rPr lang="en-US" altLang="ko-KR" b="1" u="sng" dirty="0" smtClean="0">
                <a:solidFill>
                  <a:schemeClr val="tx2"/>
                </a:solidFill>
              </a:rPr>
              <a:t>, </a:t>
            </a:r>
            <a:r>
              <a:rPr lang="ko-KR" altLang="en-US" b="1" u="sng" dirty="0" smtClean="0">
                <a:solidFill>
                  <a:schemeClr val="tx2"/>
                </a:solidFill>
              </a:rPr>
              <a:t>배포</a:t>
            </a:r>
            <a:r>
              <a:rPr lang="en-US" altLang="ko-KR" b="1" u="sng" dirty="0" smtClean="0">
                <a:solidFill>
                  <a:schemeClr val="tx2"/>
                </a:solidFill>
              </a:rPr>
              <a:t>(</a:t>
            </a:r>
            <a:r>
              <a:rPr lang="ko-KR" altLang="en-US" b="1" u="sng" dirty="0" smtClean="0">
                <a:solidFill>
                  <a:schemeClr val="tx2"/>
                </a:solidFill>
              </a:rPr>
              <a:t>양도나 대여</a:t>
            </a:r>
            <a:r>
              <a:rPr lang="en-US" altLang="ko-KR" b="1" u="sng" dirty="0" smtClean="0">
                <a:solidFill>
                  <a:schemeClr val="tx2"/>
                </a:solidFill>
              </a:rPr>
              <a:t>, </a:t>
            </a:r>
            <a:r>
              <a:rPr lang="ko-KR" altLang="en-US" b="1" u="sng" dirty="0" smtClean="0">
                <a:solidFill>
                  <a:schemeClr val="tx2"/>
                </a:solidFill>
              </a:rPr>
              <a:t>전시</a:t>
            </a:r>
            <a:r>
              <a:rPr lang="en-US" altLang="ko-KR" b="1" u="sng" dirty="0" smtClean="0">
                <a:solidFill>
                  <a:schemeClr val="tx2"/>
                </a:solidFill>
              </a:rPr>
              <a:t>, </a:t>
            </a:r>
            <a:r>
              <a:rPr lang="ko-KR" altLang="en-US" b="1" u="sng" dirty="0" smtClean="0">
                <a:solidFill>
                  <a:schemeClr val="tx2"/>
                </a:solidFill>
              </a:rPr>
              <a:t>수입을 포함한다</a:t>
            </a:r>
            <a:r>
              <a:rPr lang="en-US" altLang="ko-KR" b="1" u="sng" dirty="0" smtClean="0">
                <a:solidFill>
                  <a:schemeClr val="tx2"/>
                </a:solidFill>
              </a:rPr>
              <a:t>)</a:t>
            </a:r>
            <a:r>
              <a:rPr lang="ko-KR" altLang="en-US" b="1" u="sng" dirty="0" smtClean="0">
                <a:solidFill>
                  <a:schemeClr val="tx2"/>
                </a:solidFill>
              </a:rPr>
              <a:t>하는 행위</a:t>
            </a:r>
            <a:endParaRPr lang="ko-KR" altLang="en-US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3</a:t>
            </a:r>
            <a:r>
              <a:rPr lang="ko-KR" altLang="en-US" dirty="0" smtClean="0"/>
              <a:t>안</a:t>
            </a:r>
            <a:r>
              <a:rPr lang="en-US" altLang="ko-KR" dirty="0" smtClean="0"/>
              <a:t>: </a:t>
            </a:r>
            <a:r>
              <a:rPr lang="ko-KR" altLang="en-US" dirty="0" smtClean="0"/>
              <a:t>독자발명의 항변권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현행 특허 독점</a:t>
            </a:r>
            <a:r>
              <a:rPr lang="en-US" altLang="ko-KR" dirty="0" smtClean="0"/>
              <a:t>: </a:t>
            </a:r>
            <a:r>
              <a:rPr lang="ko-KR" altLang="en-US" dirty="0" smtClean="0"/>
              <a:t>승자독식</a:t>
            </a:r>
            <a:r>
              <a:rPr lang="en-US" altLang="ko-KR" dirty="0" smtClean="0"/>
              <a:t>(winners take all)</a:t>
            </a:r>
          </a:p>
          <a:p>
            <a:r>
              <a:rPr lang="ko-KR" altLang="en-US" dirty="0" smtClean="0"/>
              <a:t>모방하지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않은 후발 독자 발명가에게 항변권 도입</a:t>
            </a:r>
            <a:endParaRPr lang="en-US" altLang="ko-KR" dirty="0" smtClean="0"/>
          </a:p>
          <a:p>
            <a:r>
              <a:rPr lang="en-US" altLang="ko-KR" dirty="0" smtClean="0"/>
              <a:t>Monopoly </a:t>
            </a:r>
            <a:r>
              <a:rPr lang="en-US" altLang="ko-KR" dirty="0" smtClean="0">
                <a:sym typeface="Wingdings" pitchFamily="2" charset="2"/>
              </a:rPr>
              <a:t> Duopoly</a:t>
            </a:r>
          </a:p>
          <a:p>
            <a:r>
              <a:rPr lang="ko-KR" altLang="en-US" dirty="0" smtClean="0">
                <a:sym typeface="Wingdings" pitchFamily="2" charset="2"/>
              </a:rPr>
              <a:t>발명 유인의 감소 </a:t>
            </a:r>
            <a:r>
              <a:rPr lang="en-US" altLang="ko-KR" dirty="0" smtClean="0">
                <a:sym typeface="Wingdings" pitchFamily="2" charset="2"/>
              </a:rPr>
              <a:t>&lt; </a:t>
            </a:r>
            <a:r>
              <a:rPr lang="ko-KR" altLang="en-US" dirty="0" smtClean="0">
                <a:sym typeface="Wingdings" pitchFamily="2" charset="2"/>
              </a:rPr>
              <a:t>시스템 비용 감소</a:t>
            </a:r>
            <a:endParaRPr lang="en-US" altLang="ko-KR" dirty="0" smtClean="0">
              <a:sym typeface="Wingdings" pitchFamily="2" charset="2"/>
            </a:endParaRPr>
          </a:p>
          <a:p>
            <a:r>
              <a:rPr lang="ko-KR" altLang="en-US" dirty="0" smtClean="0">
                <a:sym typeface="Wingdings" pitchFamily="2" charset="2"/>
              </a:rPr>
              <a:t>방식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 smtClean="0">
                <a:sym typeface="Wingdings" pitchFamily="2" charset="2"/>
              </a:rPr>
              <a:t>특허권의 효력</a:t>
            </a:r>
            <a:r>
              <a:rPr lang="en-US" altLang="ko-KR" dirty="0" smtClean="0">
                <a:sym typeface="Wingdings" pitchFamily="2" charset="2"/>
              </a:rPr>
              <a:t>(</a:t>
            </a:r>
            <a:r>
              <a:rPr lang="ko-KR" altLang="en-US" dirty="0" smtClean="0">
                <a:sym typeface="Wingdings" pitchFamily="2" charset="2"/>
              </a:rPr>
              <a:t>제</a:t>
            </a:r>
            <a:r>
              <a:rPr lang="en-US" altLang="ko-KR" dirty="0" smtClean="0">
                <a:sym typeface="Wingdings" pitchFamily="2" charset="2"/>
              </a:rPr>
              <a:t>94</a:t>
            </a:r>
            <a:r>
              <a:rPr lang="ko-KR" altLang="en-US" dirty="0" smtClean="0">
                <a:sym typeface="Wingdings" pitchFamily="2" charset="2"/>
              </a:rPr>
              <a:t>조</a:t>
            </a:r>
            <a:r>
              <a:rPr lang="en-US" altLang="ko-KR" dirty="0" smtClean="0">
                <a:sym typeface="Wingdings" pitchFamily="2" charset="2"/>
              </a:rPr>
              <a:t>) </a:t>
            </a:r>
            <a:r>
              <a:rPr lang="ko-KR" altLang="en-US" dirty="0" smtClean="0">
                <a:sym typeface="Wingdings" pitchFamily="2" charset="2"/>
              </a:rPr>
              <a:t>제한</a:t>
            </a:r>
            <a:endParaRPr lang="en-US" altLang="ko-KR" dirty="0" smtClean="0">
              <a:sym typeface="Wingdings" pitchFamily="2" charset="2"/>
            </a:endParaRPr>
          </a:p>
          <a:p>
            <a:pPr lvl="1"/>
            <a:r>
              <a:rPr lang="ko-KR" altLang="en-US" dirty="0" smtClean="0">
                <a:sym typeface="Wingdings" pitchFamily="2" charset="2"/>
              </a:rPr>
              <a:t>법정 </a:t>
            </a:r>
            <a:r>
              <a:rPr lang="ko-KR" altLang="en-US" dirty="0" err="1" smtClean="0">
                <a:sym typeface="Wingdings" pitchFamily="2" charset="2"/>
              </a:rPr>
              <a:t>실시권</a:t>
            </a:r>
            <a:r>
              <a:rPr lang="ko-KR" altLang="en-US" dirty="0" smtClean="0">
                <a:sym typeface="Wingdings" pitchFamily="2" charset="2"/>
              </a:rPr>
              <a:t> 인정</a:t>
            </a:r>
            <a:r>
              <a:rPr lang="en-US" altLang="ko-KR" dirty="0" smtClean="0">
                <a:sym typeface="Wingdings" pitchFamily="2" charset="2"/>
              </a:rPr>
              <a:t>(</a:t>
            </a:r>
            <a:r>
              <a:rPr lang="ko-KR" altLang="en-US" dirty="0" smtClean="0">
                <a:sym typeface="Wingdings" pitchFamily="2" charset="2"/>
              </a:rPr>
              <a:t>선사용에 의한 </a:t>
            </a:r>
            <a:r>
              <a:rPr lang="ko-KR" altLang="en-US" dirty="0" err="1" smtClean="0">
                <a:sym typeface="Wingdings" pitchFamily="2" charset="2"/>
              </a:rPr>
              <a:t>통상실시권</a:t>
            </a:r>
            <a:r>
              <a:rPr lang="en-US" altLang="ko-KR" dirty="0" smtClean="0">
                <a:sym typeface="Wingdings" pitchFamily="2" charset="2"/>
              </a:rPr>
              <a:t>(</a:t>
            </a:r>
            <a:r>
              <a:rPr lang="ko-KR" altLang="en-US" dirty="0" smtClean="0">
                <a:sym typeface="Wingdings" pitchFamily="2" charset="2"/>
              </a:rPr>
              <a:t>제</a:t>
            </a:r>
            <a:r>
              <a:rPr lang="en-US" altLang="ko-KR" dirty="0" smtClean="0">
                <a:sym typeface="Wingdings" pitchFamily="2" charset="2"/>
              </a:rPr>
              <a:t>103</a:t>
            </a:r>
            <a:r>
              <a:rPr lang="ko-KR" altLang="en-US" dirty="0" smtClean="0">
                <a:sym typeface="Wingdings" pitchFamily="2" charset="2"/>
              </a:rPr>
              <a:t>조</a:t>
            </a:r>
            <a:r>
              <a:rPr lang="en-US" altLang="ko-KR" dirty="0" smtClean="0">
                <a:sym typeface="Wingdings" pitchFamily="2" charset="2"/>
              </a:rPr>
              <a:t>) </a:t>
            </a:r>
            <a:r>
              <a:rPr lang="ko-KR" altLang="en-US" dirty="0" smtClean="0">
                <a:sym typeface="Wingdings" pitchFamily="2" charset="2"/>
              </a:rPr>
              <a:t>확대</a:t>
            </a:r>
            <a:r>
              <a:rPr lang="en-US" altLang="ko-KR" dirty="0" smtClean="0">
                <a:sym typeface="Wingdings" pitchFamily="2" charset="2"/>
              </a:rPr>
              <a:t>)</a:t>
            </a:r>
            <a:endParaRPr lang="ko-KR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ko-KR" altLang="en-US" sz="4000" b="1" dirty="0" smtClean="0"/>
              <a:t>특허청</a:t>
            </a:r>
            <a:r>
              <a:rPr lang="en-US" altLang="ko-KR" sz="4000" b="1" dirty="0" smtClean="0"/>
              <a:t> </a:t>
            </a:r>
            <a:r>
              <a:rPr lang="ko-KR" altLang="en-US" sz="4000" b="1" dirty="0" smtClean="0"/>
              <a:t>정책의 문제점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19360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2011</a:t>
            </a:r>
            <a:r>
              <a:rPr lang="ko-KR" altLang="en-US" dirty="0" smtClean="0"/>
              <a:t>년 특허법 개정안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2011</a:t>
            </a:r>
            <a:r>
              <a:rPr lang="ko-KR" altLang="en-US" dirty="0" smtClean="0"/>
              <a:t>년 특허법 개정안 주요 내용</a:t>
            </a:r>
            <a:endParaRPr lang="en-US" altLang="ko-KR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altLang="ko-KR" dirty="0" smtClean="0"/>
              <a:t>“</a:t>
            </a:r>
            <a:r>
              <a:rPr lang="ko-KR" altLang="en-US" dirty="0"/>
              <a:t>물건”에 “프로그램”및 “프로그램에 준하는 것”이 포함되도록 규정</a:t>
            </a:r>
            <a:r>
              <a:rPr lang="en-US" altLang="ko-KR" dirty="0"/>
              <a:t>(</a:t>
            </a:r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조제</a:t>
            </a:r>
            <a:r>
              <a:rPr lang="en-US" altLang="ko-KR" dirty="0"/>
              <a:t>3</a:t>
            </a:r>
            <a:r>
              <a:rPr lang="ko-KR" altLang="en-US" dirty="0" err="1"/>
              <a:t>호가목</a:t>
            </a:r>
            <a:r>
              <a:rPr lang="en-US" altLang="ko-KR" dirty="0"/>
              <a:t>)</a:t>
            </a:r>
            <a:endParaRPr lang="ko-KR" altLang="en-US" dirty="0"/>
          </a:p>
          <a:p>
            <a:pPr marL="971550" lvl="1" indent="-514350">
              <a:buFont typeface="+mj-lt"/>
              <a:buAutoNum type="arabicParenR"/>
            </a:pPr>
            <a:r>
              <a:rPr lang="en-US" altLang="ko-KR" dirty="0" smtClean="0"/>
              <a:t>“</a:t>
            </a:r>
            <a:r>
              <a:rPr lang="ko-KR" altLang="en-US" dirty="0"/>
              <a:t>물건”의 </a:t>
            </a:r>
            <a:r>
              <a:rPr lang="ko-KR" altLang="en-US" dirty="0" smtClean="0"/>
              <a:t>양도</a:t>
            </a:r>
            <a:r>
              <a:rPr lang="en-US" altLang="ko-KR" dirty="0" smtClean="0"/>
              <a:t>·</a:t>
            </a:r>
            <a:r>
              <a:rPr lang="ko-KR" altLang="en-US" dirty="0" smtClean="0"/>
              <a:t>대여 </a:t>
            </a:r>
            <a:r>
              <a:rPr lang="ko-KR" altLang="en-US" dirty="0"/>
              <a:t>행위에 “정보통신망을 통한 제공을 포함한다”고 규정</a:t>
            </a:r>
            <a:r>
              <a:rPr lang="en-US" altLang="ko-KR" dirty="0"/>
              <a:t>(</a:t>
            </a:r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조제</a:t>
            </a:r>
            <a:r>
              <a:rPr lang="en-US" altLang="ko-KR" dirty="0"/>
              <a:t>3</a:t>
            </a:r>
            <a:r>
              <a:rPr lang="ko-KR" altLang="en-US" dirty="0" err="1"/>
              <a:t>호가목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143380"/>
            <a:ext cx="724121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7640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2014</a:t>
            </a:r>
            <a:r>
              <a:rPr lang="ko-KR" altLang="en-US" dirty="0" smtClean="0"/>
              <a:t>년 심사기준 개정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2014</a:t>
            </a:r>
            <a:r>
              <a:rPr lang="ko-KR" altLang="en-US" sz="2400" dirty="0"/>
              <a:t>년 심사기준 개정안</a:t>
            </a:r>
            <a:r>
              <a:rPr lang="en-US" altLang="ko-KR" sz="2400" dirty="0"/>
              <a:t>(1)</a:t>
            </a:r>
          </a:p>
          <a:p>
            <a:pPr lvl="1"/>
            <a:r>
              <a:rPr lang="ko-KR" altLang="en-US" sz="2000" dirty="0"/>
              <a:t>컴퓨터프로그램 </a:t>
            </a:r>
            <a:r>
              <a:rPr lang="ko-KR" altLang="en-US" sz="2000" dirty="0" err="1"/>
              <a:t>청구항에</a:t>
            </a:r>
            <a:r>
              <a:rPr lang="ko-KR" altLang="en-US" sz="2000" dirty="0"/>
              <a:t> 대해서도 특허법상 물건의 발명으로 인정하여 특허를 부여하고</a:t>
            </a:r>
            <a:r>
              <a:rPr lang="en-US" altLang="ko-KR" sz="2000" dirty="0"/>
              <a:t>, </a:t>
            </a:r>
            <a:r>
              <a:rPr lang="ko-KR" altLang="en-US" sz="2000" dirty="0"/>
              <a:t>컴퓨터프로그램과 실질적 동일하나 표현만 달리하는 애플리케이션</a:t>
            </a:r>
            <a:r>
              <a:rPr lang="en-US" altLang="ko-KR" sz="2000" dirty="0"/>
              <a:t>, </a:t>
            </a:r>
            <a:r>
              <a:rPr lang="ko-KR" altLang="en-US" sz="2000" dirty="0"/>
              <a:t>플랫폼</a:t>
            </a:r>
            <a:r>
              <a:rPr lang="en-US" altLang="ko-KR" sz="2000" dirty="0"/>
              <a:t>, </a:t>
            </a:r>
            <a:r>
              <a:rPr lang="ko-KR" altLang="en-US" sz="2000" dirty="0"/>
              <a:t>운영체제</a:t>
            </a:r>
            <a:r>
              <a:rPr lang="en-US" altLang="ko-KR" sz="2000" dirty="0"/>
              <a:t>(OS) </a:t>
            </a:r>
            <a:r>
              <a:rPr lang="ko-KR" altLang="en-US" sz="2000" dirty="0"/>
              <a:t>등 컴퓨터프로그램에 준하는 유형도 물건의 발명으로 인정하여 특허를 부여</a:t>
            </a:r>
            <a:endParaRPr lang="en-US" altLang="ko-KR" sz="2000" dirty="0"/>
          </a:p>
          <a:p>
            <a:r>
              <a:rPr lang="en-US" altLang="ko-KR" sz="2400" dirty="0"/>
              <a:t>2014</a:t>
            </a:r>
            <a:r>
              <a:rPr lang="ko-KR" altLang="en-US" sz="2400" dirty="0"/>
              <a:t>년 심사기준 개정안</a:t>
            </a:r>
            <a:r>
              <a:rPr lang="en-US" altLang="ko-KR" sz="2400" dirty="0"/>
              <a:t>(2)</a:t>
            </a:r>
            <a:endParaRPr lang="ko-KR" altLang="en-US" sz="2400" dirty="0"/>
          </a:p>
          <a:p>
            <a:pPr marL="457200" lvl="1" indent="0" fontAlgn="base">
              <a:buNone/>
            </a:pPr>
            <a:r>
              <a:rPr lang="en-US" altLang="ko-KR" sz="2000" b="1" dirty="0"/>
              <a:t>(5) </a:t>
            </a:r>
            <a:r>
              <a:rPr lang="ko-KR" altLang="en-US" sz="2000" b="1" dirty="0"/>
              <a:t>하드웨어와 결합되어 특정과제를 해결하기 위하여 </a:t>
            </a:r>
            <a:r>
              <a:rPr lang="ko-KR" altLang="en-US" sz="2000" b="1" dirty="0">
                <a:solidFill>
                  <a:srgbClr val="C00000"/>
                </a:solidFill>
              </a:rPr>
              <a:t>매체에 저장된 </a:t>
            </a:r>
            <a:r>
              <a:rPr lang="ko-KR" altLang="en-US" sz="2000" b="1" dirty="0"/>
              <a:t>컴퓨터프로그램 </a:t>
            </a:r>
            <a:r>
              <a:rPr lang="ko-KR" altLang="en-US" sz="2000" b="1" dirty="0" err="1"/>
              <a:t>청구항</a:t>
            </a:r>
            <a:endParaRPr lang="ko-KR" altLang="en-US" sz="2000" dirty="0"/>
          </a:p>
          <a:p>
            <a:pPr marL="457200" lvl="1" indent="0" fontAlgn="base">
              <a:buNone/>
            </a:pPr>
            <a:r>
              <a:rPr lang="en-US" altLang="ko-KR" sz="2000" dirty="0"/>
              <a:t>(</a:t>
            </a:r>
            <a:r>
              <a:rPr lang="ko-KR" altLang="en-US" sz="2000" dirty="0"/>
              <a:t>예</a:t>
            </a:r>
            <a:r>
              <a:rPr lang="en-US" altLang="ko-KR" sz="2000" dirty="0"/>
              <a:t>) </a:t>
            </a:r>
            <a:r>
              <a:rPr lang="ko-KR" altLang="en-US" sz="2000" dirty="0"/>
              <a:t>하드웨어와 결합되어 단계 Ａ</a:t>
            </a:r>
            <a:r>
              <a:rPr lang="en-US" altLang="ko-KR" sz="2000" dirty="0"/>
              <a:t>, </a:t>
            </a:r>
            <a:r>
              <a:rPr lang="ko-KR" altLang="en-US" sz="2000" dirty="0"/>
              <a:t>단계 Ｂ</a:t>
            </a:r>
            <a:r>
              <a:rPr lang="en-US" altLang="ko-KR" sz="2000" dirty="0"/>
              <a:t>, </a:t>
            </a:r>
            <a:r>
              <a:rPr lang="ko-KR" altLang="en-US" sz="2000" dirty="0"/>
              <a:t>단계 Ｃ</a:t>
            </a:r>
            <a:r>
              <a:rPr lang="en-US" altLang="ko-KR" sz="2000" dirty="0"/>
              <a:t>, …(</a:t>
            </a:r>
            <a:r>
              <a:rPr lang="ko-KR" altLang="en-US" sz="2000" dirty="0"/>
              <a:t>을</a:t>
            </a:r>
            <a:r>
              <a:rPr lang="en-US" altLang="ko-KR" sz="2000" dirty="0"/>
              <a:t>)</a:t>
            </a:r>
            <a:r>
              <a:rPr lang="ko-KR" altLang="en-US" sz="2000" dirty="0"/>
              <a:t>를 실행시키기 위하여 </a:t>
            </a:r>
            <a:r>
              <a:rPr lang="ko-KR" altLang="en-US" sz="2000" dirty="0">
                <a:solidFill>
                  <a:srgbClr val="C00000"/>
                </a:solidFill>
              </a:rPr>
              <a:t>매체에 저장된 </a:t>
            </a:r>
            <a:r>
              <a:rPr lang="ko-KR" altLang="en-US" sz="2000" dirty="0"/>
              <a:t>컴퓨터프로그램</a:t>
            </a:r>
          </a:p>
          <a:p>
            <a:pPr marL="457200" lvl="1" indent="0" fontAlgn="base">
              <a:buNone/>
            </a:pPr>
            <a:r>
              <a:rPr lang="en-US" altLang="ko-KR" sz="2000" dirty="0"/>
              <a:t>※ </a:t>
            </a:r>
            <a:r>
              <a:rPr lang="ko-KR" altLang="en-US" sz="2000" dirty="0"/>
              <a:t>위의 예에서 ‘컴퓨터프로그램’이 그에 준하는 용어</a:t>
            </a:r>
            <a:r>
              <a:rPr lang="en-US" altLang="ko-KR" sz="2000" dirty="0"/>
              <a:t>(</a:t>
            </a:r>
            <a:r>
              <a:rPr lang="ko-KR" altLang="en-US" sz="2000" dirty="0"/>
              <a:t>애플리케이션 등</a:t>
            </a:r>
            <a:r>
              <a:rPr lang="en-US" altLang="ko-KR" sz="2000" dirty="0"/>
              <a:t>)</a:t>
            </a:r>
            <a:r>
              <a:rPr lang="ko-KR" altLang="en-US" sz="2000" dirty="0"/>
              <a:t>로 기재된 경우에도 허용된다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 marL="457200" lvl="1" indent="0" fontAlgn="base">
              <a:buNone/>
            </a:pPr>
            <a:r>
              <a:rPr lang="en-US" altLang="ko-KR" sz="2000" dirty="0"/>
              <a:t>※ </a:t>
            </a:r>
            <a:r>
              <a:rPr lang="ko-KR" altLang="en-US" sz="2000" dirty="0"/>
              <a:t>한편</a:t>
            </a:r>
            <a:r>
              <a:rPr lang="en-US" altLang="ko-KR" sz="2000" dirty="0"/>
              <a:t>, </a:t>
            </a:r>
            <a:r>
              <a:rPr lang="en-US" altLang="ko-KR" sz="2000" dirty="0">
                <a:solidFill>
                  <a:srgbClr val="C00000"/>
                </a:solidFill>
              </a:rPr>
              <a:t>‘</a:t>
            </a:r>
            <a:r>
              <a:rPr lang="ko-KR" altLang="en-US" sz="2000" dirty="0">
                <a:solidFill>
                  <a:srgbClr val="C00000"/>
                </a:solidFill>
              </a:rPr>
              <a:t>매체에 저장되지 않은 컴퓨터프로그램’은 프로그램 자체를 청구한 것이므로 허용되지 않는다</a:t>
            </a:r>
            <a:r>
              <a:rPr lang="en-US" altLang="ko-KR" sz="2000" dirty="0"/>
              <a:t>. &lt;2014. 7. 1. </a:t>
            </a:r>
            <a:r>
              <a:rPr lang="ko-KR" altLang="en-US" sz="2000" dirty="0"/>
              <a:t>이후 출원부터 적용</a:t>
            </a:r>
            <a:r>
              <a:rPr lang="en-US" altLang="ko-KR" sz="2000" dirty="0" smtClean="0"/>
              <a:t>&gt;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327933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ko-K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매체에 저장된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???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imgsrv.worldstart.com/ct-images/onlinestor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85" y="2060848"/>
            <a:ext cx="3341491" cy="432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r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92896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s://encrypted-tbn0.gstatic.com/images?q=tbn:ANd9GcSiOtJTwI9G5DPE5Gt0d_DZEWKx4K-wX_vnf0Sncngi0yVQEqp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229200"/>
            <a:ext cx="1246147" cy="124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아래로 구부러진 화살표 7"/>
          <p:cNvSpPr/>
          <p:nvPr/>
        </p:nvSpPr>
        <p:spPr>
          <a:xfrm flipH="1">
            <a:off x="4139952" y="1384955"/>
            <a:ext cx="1835844" cy="89191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468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출원인 편의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청구항의 형식적 기재를 잘못하여 연간 </a:t>
            </a:r>
            <a:r>
              <a:rPr lang="en-US" altLang="ko-KR" dirty="0" smtClean="0"/>
              <a:t>600</a:t>
            </a:r>
            <a:r>
              <a:rPr lang="ko-KR" altLang="en-US" dirty="0" smtClean="0"/>
              <a:t>여건의 출원이 거절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민원인이 서식 기재를 잘못하면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서식을 변경해야 하나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No Software Patents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NoSoftwarePat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1640681"/>
            <a:ext cx="6667500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정보통신망을 통한 제공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매우 복잡한 법률 문제 발생</a:t>
            </a:r>
            <a:endParaRPr lang="en-US" altLang="ko-KR" dirty="0" smtClean="0"/>
          </a:p>
          <a:p>
            <a:r>
              <a:rPr lang="ko-KR" altLang="en-US" dirty="0" smtClean="0"/>
              <a:t>저작물의 전송 </a:t>
            </a:r>
            <a:r>
              <a:rPr lang="en-US" altLang="ko-KR" dirty="0" smtClean="0"/>
              <a:t>v. </a:t>
            </a:r>
            <a:r>
              <a:rPr lang="ko-KR" altLang="en-US" dirty="0" smtClean="0"/>
              <a:t>정보통신망을 통한 발명품의 제공</a:t>
            </a:r>
            <a:endParaRPr lang="en-US" altLang="ko-KR" dirty="0" smtClean="0"/>
          </a:p>
          <a:p>
            <a:r>
              <a:rPr lang="ko-KR" altLang="en-US" dirty="0" smtClean="0"/>
              <a:t>권리제한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출원 후 </a:t>
            </a:r>
            <a:r>
              <a:rPr lang="en-US" altLang="ko-KR" dirty="0" smtClean="0"/>
              <a:t>20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v. </a:t>
            </a:r>
            <a:r>
              <a:rPr lang="ko-KR" altLang="en-US" dirty="0" smtClean="0"/>
              <a:t>사후 </a:t>
            </a:r>
            <a:r>
              <a:rPr lang="en-US" altLang="ko-KR" dirty="0" smtClean="0"/>
              <a:t>70</a:t>
            </a:r>
            <a:r>
              <a:rPr lang="ko-KR" altLang="en-US" dirty="0" smtClean="0"/>
              <a:t>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저작권재산권 제한 규정의 적용 여부</a:t>
            </a:r>
            <a:endParaRPr lang="en-US" altLang="ko-KR" dirty="0" smtClean="0"/>
          </a:p>
          <a:p>
            <a:r>
              <a:rPr lang="ko-KR" altLang="en-US" dirty="0" smtClean="0"/>
              <a:t>권리소진</a:t>
            </a:r>
            <a:endParaRPr lang="en-US" altLang="ko-KR" dirty="0" smtClean="0"/>
          </a:p>
          <a:p>
            <a:r>
              <a:rPr lang="en-US" altLang="ko-KR" dirty="0" smtClean="0"/>
              <a:t>OSP </a:t>
            </a:r>
            <a:r>
              <a:rPr lang="ko-KR" altLang="en-US" dirty="0" smtClean="0"/>
              <a:t>면책 여부</a:t>
            </a:r>
            <a:endParaRPr lang="en-US" altLang="ko-KR" dirty="0" smtClean="0"/>
          </a:p>
          <a:p>
            <a:r>
              <a:rPr lang="en-US" altLang="ko-KR" dirty="0" smtClean="0"/>
              <a:t>FOSS : “</a:t>
            </a:r>
            <a:r>
              <a:rPr lang="ko-KR" altLang="en-US" dirty="0" smtClean="0"/>
              <a:t>배포</a:t>
            </a:r>
            <a:r>
              <a:rPr lang="en-US" altLang="ko-KR" dirty="0" smtClean="0"/>
              <a:t>”, “</a:t>
            </a:r>
            <a:r>
              <a:rPr lang="ko-KR" altLang="en-US" dirty="0" err="1" smtClean="0"/>
              <a:t>재배포</a:t>
            </a:r>
            <a:r>
              <a:rPr lang="en-US" altLang="ko-KR" dirty="0" smtClean="0"/>
              <a:t>”</a:t>
            </a:r>
            <a:r>
              <a:rPr lang="ko-KR" altLang="en-US" dirty="0" smtClean="0"/>
              <a:t>할 자유</a:t>
            </a:r>
            <a:endParaRPr lang="ko-KR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altLang="ko-KR" sz="4000" b="1" smtClean="0"/>
              <a:t>Discussion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7789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No Software Patent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4" descr="no software mernieuws3011_softwarepatenten_bruss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785926"/>
            <a:ext cx="6929486" cy="45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End/Stop Software Patents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030" name="Picture 6" descr="Keep cle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143116"/>
            <a:ext cx="2857500" cy="3810000"/>
          </a:xfrm>
          <a:prstGeom prst="rect">
            <a:avLst/>
          </a:prstGeom>
          <a:noFill/>
        </p:spPr>
      </p:pic>
      <p:pic>
        <p:nvPicPr>
          <p:cNvPr id="1032" name="Picture 8" descr="Stop Software Patents European Peti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43314"/>
            <a:ext cx="2228850" cy="1857376"/>
          </a:xfrm>
          <a:prstGeom prst="rect">
            <a:avLst/>
          </a:prstGeom>
          <a:noFill/>
        </p:spPr>
      </p:pic>
      <p:pic>
        <p:nvPicPr>
          <p:cNvPr id="1034" name="Picture 10" descr="Anti Software Pat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500438"/>
            <a:ext cx="2452678" cy="2452678"/>
          </a:xfrm>
          <a:prstGeom prst="rect">
            <a:avLst/>
          </a:prstGeom>
          <a:noFill/>
        </p:spPr>
      </p:pic>
      <p:sp>
        <p:nvSpPr>
          <p:cNvPr id="1036" name="AutoShape 12" descr="Image result for fsf"/>
          <p:cNvSpPr>
            <a:spLocks noChangeAspect="1" noChangeArrowheads="1"/>
          </p:cNvSpPr>
          <p:nvPr/>
        </p:nvSpPr>
        <p:spPr bwMode="auto">
          <a:xfrm>
            <a:off x="168275" y="-457200"/>
            <a:ext cx="1438275" cy="95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38" name="AutoShape 14" descr="Image result for fsf"/>
          <p:cNvSpPr>
            <a:spLocks noChangeAspect="1" noChangeArrowheads="1"/>
          </p:cNvSpPr>
          <p:nvPr/>
        </p:nvSpPr>
        <p:spPr bwMode="auto">
          <a:xfrm>
            <a:off x="168275" y="-457200"/>
            <a:ext cx="1438275" cy="95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40" name="AutoShape 16" descr="http://static.fsf.org/nosvn/stickers/fsf.svg"/>
          <p:cNvSpPr>
            <a:spLocks noChangeAspect="1" noChangeArrowheads="1"/>
          </p:cNvSpPr>
          <p:nvPr/>
        </p:nvSpPr>
        <p:spPr bwMode="auto">
          <a:xfrm>
            <a:off x="168275" y="-1233488"/>
            <a:ext cx="3857625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42" name="AutoShape 18" descr="http://static.fsf.org/nosvn/stickers/fsf.svg"/>
          <p:cNvSpPr>
            <a:spLocks noChangeAspect="1" noChangeArrowheads="1"/>
          </p:cNvSpPr>
          <p:nvPr/>
        </p:nvSpPr>
        <p:spPr bwMode="auto">
          <a:xfrm>
            <a:off x="168275" y="-1233488"/>
            <a:ext cx="3857625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4" name="그룹 13"/>
          <p:cNvGrpSpPr/>
          <p:nvPr/>
        </p:nvGrpSpPr>
        <p:grpSpPr>
          <a:xfrm>
            <a:off x="571472" y="2143116"/>
            <a:ext cx="4929222" cy="1085852"/>
            <a:chOff x="571472" y="2357430"/>
            <a:chExt cx="4424372" cy="871538"/>
          </a:xfrm>
        </p:grpSpPr>
        <p:pic>
          <p:nvPicPr>
            <p:cNvPr id="1028" name="Picture 4" descr="http://www.zdnet.com/i/story/60/07/003339/endsoftwarepatents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28794" y="2428868"/>
              <a:ext cx="3067050" cy="800100"/>
            </a:xfrm>
            <a:prstGeom prst="rect">
              <a:avLst/>
            </a:prstGeom>
            <a:noFill/>
          </p:spPr>
        </p:pic>
        <p:pic>
          <p:nvPicPr>
            <p:cNvPr id="1044" name="Picture 20" descr="https://encrypted-tbn3.gstatic.com/images?q=tbn:ANd9GcT446RagUTe1Bdf-YMlwrBn20FmLEM8PFnOr_Ph5EIUUcGqHJIP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1472" y="2357430"/>
              <a:ext cx="1285884" cy="8572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누가</a:t>
            </a:r>
            <a:r>
              <a:rPr lang="en-US" altLang="ko-KR" dirty="0" smtClean="0"/>
              <a:t> </a:t>
            </a:r>
            <a:r>
              <a:rPr lang="ko-KR" altLang="en-US" dirty="0" smtClean="0"/>
              <a:t>반대하는가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ko-KR" altLang="en-US" dirty="0" smtClean="0"/>
              <a:t>소프트웨어 개발자</a:t>
            </a:r>
            <a:endParaRPr lang="en-US" altLang="ko-KR" dirty="0" smtClean="0"/>
          </a:p>
          <a:p>
            <a:pPr algn="ctr">
              <a:buNone/>
            </a:pPr>
            <a:r>
              <a:rPr lang="en-US" altLang="ko-KR" dirty="0" smtClean="0"/>
              <a:t>= </a:t>
            </a:r>
            <a:r>
              <a:rPr lang="ko-KR" altLang="en-US" dirty="0" smtClean="0"/>
              <a:t>발명가</a:t>
            </a:r>
            <a:endParaRPr lang="en-US" altLang="ko-KR" dirty="0" smtClean="0"/>
          </a:p>
          <a:p>
            <a:pPr algn="ctr">
              <a:buNone/>
            </a:pPr>
            <a:endParaRPr lang="en-US" altLang="ko-KR" dirty="0" smtClean="0"/>
          </a:p>
          <a:p>
            <a:pPr algn="ctr">
              <a:buNone/>
            </a:pPr>
            <a:r>
              <a:rPr lang="ko-KR" altLang="en-US" dirty="0" smtClean="0"/>
              <a:t>소프트웨어 산업계 </a:t>
            </a:r>
            <a:r>
              <a:rPr lang="en-US" altLang="ko-KR" dirty="0" smtClean="0"/>
              <a:t>(?)</a:t>
            </a:r>
          </a:p>
          <a:p>
            <a:pPr algn="ctr">
              <a:buNone/>
            </a:pPr>
            <a:r>
              <a:rPr lang="en-US" altLang="ko-KR" dirty="0" smtClean="0"/>
              <a:t>= </a:t>
            </a:r>
            <a:r>
              <a:rPr lang="ko-KR" altLang="en-US" dirty="0" err="1" smtClean="0"/>
              <a:t>특허권자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특허에 대한 반대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07704" y="5330723"/>
            <a:ext cx="4565928" cy="802071"/>
          </a:xfrm>
        </p:spPr>
        <p:txBody>
          <a:bodyPr anchor="ctr">
            <a:normAutofit fontScale="77500" lnSpcReduction="20000"/>
          </a:bodyPr>
          <a:lstStyle/>
          <a:p>
            <a:pPr algn="ctr">
              <a:buNone/>
            </a:pPr>
            <a:r>
              <a:rPr lang="ko-KR" altLang="en-US" dirty="0" smtClean="0"/>
              <a:t>환자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농민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공익 단체</a:t>
            </a:r>
            <a:endParaRPr lang="en-US" altLang="ko-KR" dirty="0" smtClean="0"/>
          </a:p>
          <a:p>
            <a:pPr algn="ctr">
              <a:buNone/>
            </a:pPr>
            <a:r>
              <a:rPr lang="ko-KR" altLang="ko-KR" b="1" dirty="0" smtClean="0">
                <a:solidFill>
                  <a:srgbClr val="FF0000"/>
                </a:solidFill>
              </a:rPr>
              <a:t>≠</a:t>
            </a:r>
            <a:r>
              <a:rPr lang="en-US" altLang="ko-KR" b="1" dirty="0" smtClean="0">
                <a:solidFill>
                  <a:srgbClr val="FF0000"/>
                </a:solidFill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</a:rPr>
              <a:t>발명가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image.ohmynews.com/down/images/1/redfaith_95848_10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51387"/>
            <a:ext cx="2561927" cy="266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edia3.washingtonpost.com/wp-srv/photo/gallery/100720/GAL-10Jul20-5197/media/PHO-10Jul20-239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3002" y="1797386"/>
            <a:ext cx="2174521" cy="320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1.gstatic.com/images?q=tbn:ANd9GcSA8RrvNrxWyu23ij7R3j-9eefV-OPJU9Y_B7QqCByVSpAkIJ5j1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51387"/>
            <a:ext cx="3096344" cy="27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특허 제도와 발명가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ko-KR" altLang="en-US" dirty="0" smtClean="0"/>
              <a:t> 특허법 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조</a:t>
            </a:r>
            <a:endParaRPr lang="en-US" altLang="ko-KR" dirty="0" smtClean="0"/>
          </a:p>
          <a:p>
            <a:pPr lvl="1">
              <a:buNone/>
            </a:pPr>
            <a:r>
              <a:rPr lang="ko-KR" altLang="en-US" smtClean="0"/>
              <a:t>   이 </a:t>
            </a:r>
            <a:r>
              <a:rPr lang="ko-KR" altLang="en-US" dirty="0" smtClean="0"/>
              <a:t>법은 </a:t>
            </a:r>
            <a:r>
              <a:rPr lang="ko-KR" altLang="en-US" b="1" dirty="0" smtClean="0">
                <a:solidFill>
                  <a:srgbClr val="FF0000"/>
                </a:solidFill>
              </a:rPr>
              <a:t>발명</a:t>
            </a:r>
            <a:r>
              <a:rPr lang="ko-KR" altLang="en-US" dirty="0" smtClean="0"/>
              <a:t>을 보호</a:t>
            </a:r>
            <a:r>
              <a:rPr lang="en-US" altLang="ko-KR" dirty="0" smtClean="0"/>
              <a:t>·</a:t>
            </a:r>
            <a:r>
              <a:rPr lang="ko-KR" altLang="en-US" dirty="0" smtClean="0"/>
              <a:t>장려하고 그 이용을 도모함으로써 기술의 발전을 촉진하여 산업발전에 이바지함을 목적으로 한다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ko-KR" altLang="en-US" dirty="0" smtClean="0"/>
              <a:t> 발명의 장려</a:t>
            </a:r>
            <a:endParaRPr lang="en-US" altLang="ko-KR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dirty="0" smtClean="0"/>
              <a:t> </a:t>
            </a:r>
            <a:r>
              <a:rPr lang="ko-KR" altLang="en-US" strike="sngStrike" dirty="0" smtClean="0"/>
              <a:t>특허의</a:t>
            </a:r>
            <a:r>
              <a:rPr lang="en-US" altLang="ko-KR" strike="sngStrike" dirty="0" smtClean="0"/>
              <a:t> </a:t>
            </a:r>
            <a:r>
              <a:rPr lang="ko-KR" altLang="en-US" strike="sngStrike" dirty="0" smtClean="0"/>
              <a:t>장려</a:t>
            </a:r>
            <a:endParaRPr lang="ko-KR" altLang="en-US" strike="sngStrik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ko-KR" altLang="en-US" sz="4000" b="1" dirty="0" smtClean="0"/>
              <a:t>소프트웨어 특허는 왜 문제인가</a:t>
            </a:r>
            <a:r>
              <a:rPr lang="en-US" altLang="ko-KR" sz="4000" b="1" dirty="0" smtClean="0"/>
              <a:t>?</a:t>
            </a:r>
            <a:endParaRPr lang="ko-KR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1062</Words>
  <Application>Microsoft Office PowerPoint</Application>
  <PresentationFormat>화면 슬라이드 쇼(4:3)</PresentationFormat>
  <Paragraphs>131</Paragraphs>
  <Slides>31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3" baseType="lpstr">
      <vt:lpstr>Office 테마</vt:lpstr>
      <vt:lpstr>Slide</vt:lpstr>
      <vt:lpstr>소프트웨어 특허, 필요한가?</vt:lpstr>
      <vt:lpstr>Software Patents Kill Innovation</vt:lpstr>
      <vt:lpstr>No Software Patents</vt:lpstr>
      <vt:lpstr>No Software Patent</vt:lpstr>
      <vt:lpstr>End/Stop Software Patents</vt:lpstr>
      <vt:lpstr>누가 반대하는가?</vt:lpstr>
      <vt:lpstr>특허에 대한 반대</vt:lpstr>
      <vt:lpstr>특허 제도와 발명가</vt:lpstr>
      <vt:lpstr>슬라이드 9</vt:lpstr>
      <vt:lpstr>특허 제도  기술혁신</vt:lpstr>
      <vt:lpstr>발명의 공개 기능 (1)</vt:lpstr>
      <vt:lpstr>발명의 공개 기능(2)</vt:lpstr>
      <vt:lpstr>권리의 통지 기능(1)</vt:lpstr>
      <vt:lpstr>권리의 통지 기능(2)</vt:lpstr>
      <vt:lpstr>독자 개발자 = 모방자</vt:lpstr>
      <vt:lpstr>슬라이드 16</vt:lpstr>
      <vt:lpstr>FOSS  특허</vt:lpstr>
      <vt:lpstr>슬라이드 18</vt:lpstr>
      <vt:lpstr>제1안: 소프트웨어, 특허 대상에서 제외</vt:lpstr>
      <vt:lpstr>New Zealand Patents Act 2013</vt:lpstr>
      <vt:lpstr>특허법 제32조 개정</vt:lpstr>
      <vt:lpstr>제2안: 특허권의 효력 제한</vt:lpstr>
      <vt:lpstr>특허법 제96조 개정</vt:lpstr>
      <vt:lpstr>제3안: 독자발명의 항변권</vt:lpstr>
      <vt:lpstr>슬라이드 25</vt:lpstr>
      <vt:lpstr>2011년 특허법 개정안</vt:lpstr>
      <vt:lpstr>2014년 심사기준 개정</vt:lpstr>
      <vt:lpstr>“매체에 저장된” ???</vt:lpstr>
      <vt:lpstr>출원인 편의?</vt:lpstr>
      <vt:lpstr>정보통신망을 통한 제공</vt:lpstr>
      <vt:lpstr>슬라이드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hsnam</dc:creator>
  <cp:lastModifiedBy>hsnam</cp:lastModifiedBy>
  <cp:revision>23</cp:revision>
  <dcterms:created xsi:type="dcterms:W3CDTF">2014-07-20T07:13:28Z</dcterms:created>
  <dcterms:modified xsi:type="dcterms:W3CDTF">2014-07-21T06:04:33Z</dcterms:modified>
</cp:coreProperties>
</file>