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3" r:id="rId1"/>
  </p:sldMasterIdLst>
  <p:notesMasterIdLst>
    <p:notesMasterId r:id="rId35"/>
  </p:notesMasterIdLst>
  <p:handoutMasterIdLst>
    <p:handoutMasterId r:id="rId36"/>
  </p:handoutMasterIdLst>
  <p:sldIdLst>
    <p:sldId id="256" r:id="rId2"/>
    <p:sldId id="274" r:id="rId3"/>
    <p:sldId id="275" r:id="rId4"/>
    <p:sldId id="258" r:id="rId5"/>
    <p:sldId id="259" r:id="rId6"/>
    <p:sldId id="260" r:id="rId7"/>
    <p:sldId id="263" r:id="rId8"/>
    <p:sldId id="262" r:id="rId9"/>
    <p:sldId id="264" r:id="rId10"/>
    <p:sldId id="265" r:id="rId11"/>
    <p:sldId id="276" r:id="rId12"/>
    <p:sldId id="278" r:id="rId13"/>
    <p:sldId id="279" r:id="rId14"/>
    <p:sldId id="280" r:id="rId15"/>
    <p:sldId id="281" r:id="rId16"/>
    <p:sldId id="282" r:id="rId17"/>
    <p:sldId id="266" r:id="rId18"/>
    <p:sldId id="267" r:id="rId19"/>
    <p:sldId id="268" r:id="rId20"/>
    <p:sldId id="269" r:id="rId21"/>
    <p:sldId id="270" r:id="rId22"/>
    <p:sldId id="271" r:id="rId23"/>
    <p:sldId id="283" r:id="rId24"/>
    <p:sldId id="288" r:id="rId25"/>
    <p:sldId id="289" r:id="rId26"/>
    <p:sldId id="287" r:id="rId27"/>
    <p:sldId id="290" r:id="rId28"/>
    <p:sldId id="293" r:id="rId29"/>
    <p:sldId id="284" r:id="rId30"/>
    <p:sldId id="291" r:id="rId31"/>
    <p:sldId id="292" r:id="rId32"/>
    <p:sldId id="285" r:id="rId33"/>
    <p:sldId id="294" r:id="rId3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D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5DC2B9-AE62-400C-B243-52F3B5314744}" type="doc">
      <dgm:prSet loTypeId="urn:microsoft.com/office/officeart/2005/8/layout/hierarchy3" loCatId="relationship" qsTypeId="urn:microsoft.com/office/officeart/2005/8/quickstyle/simple1" qsCatId="simple" csTypeId="urn:microsoft.com/office/officeart/2005/8/colors/colorful4" csCatId="colorful" phldr="1"/>
      <dgm:spPr/>
      <dgm:t>
        <a:bodyPr/>
        <a:lstStyle/>
        <a:p>
          <a:pPr latinLnBrk="1"/>
          <a:endParaRPr lang="ko-KR" altLang="en-US"/>
        </a:p>
      </dgm:t>
    </dgm:pt>
    <dgm:pt modelId="{27628D34-C223-4A42-BD75-F1EA01FA3BF5}">
      <dgm:prSet phldrT="[텍스트]"/>
      <dgm:spPr>
        <a:solidFill>
          <a:schemeClr val="accent2"/>
        </a:solidFill>
      </dgm:spPr>
      <dgm:t>
        <a:bodyPr/>
        <a:lstStyle/>
        <a:p>
          <a:pPr latinLnBrk="1"/>
          <a:r>
            <a:rPr lang="en-US" altLang="ko-KR" dirty="0" smtClean="0"/>
            <a:t>SW</a:t>
          </a:r>
          <a:endParaRPr lang="ko-KR" altLang="en-US" dirty="0"/>
        </a:p>
      </dgm:t>
    </dgm:pt>
    <dgm:pt modelId="{1593178E-A96B-4F91-8173-EB6A53E74B33}" type="parTrans" cxnId="{8070FB04-FFFC-4E34-951F-D103CB5EBDDD}">
      <dgm:prSet/>
      <dgm:spPr/>
      <dgm:t>
        <a:bodyPr/>
        <a:lstStyle/>
        <a:p>
          <a:pPr latinLnBrk="1"/>
          <a:endParaRPr lang="ko-KR" altLang="en-US"/>
        </a:p>
      </dgm:t>
    </dgm:pt>
    <dgm:pt modelId="{B687624F-406C-424F-803E-C2E25EA5C87A}" type="sibTrans" cxnId="{8070FB04-FFFC-4E34-951F-D103CB5EBDDD}">
      <dgm:prSet/>
      <dgm:spPr/>
      <dgm:t>
        <a:bodyPr/>
        <a:lstStyle/>
        <a:p>
          <a:pPr latinLnBrk="1"/>
          <a:endParaRPr lang="ko-KR" altLang="en-US"/>
        </a:p>
      </dgm:t>
    </dgm:pt>
    <dgm:pt modelId="{5483B810-31F8-458A-B31C-9554710BAEF9}">
      <dgm:prSet phldrT="[텍스트]" custT="1"/>
      <dgm:spPr/>
      <dgm:t>
        <a:bodyPr/>
        <a:lstStyle/>
        <a:p>
          <a:pPr latinLnBrk="1"/>
          <a:r>
            <a:rPr lang="en-US" altLang="ko-KR" sz="2400" dirty="0" smtClean="0"/>
            <a:t>Program SSO</a:t>
          </a:r>
          <a:endParaRPr lang="ko-KR" altLang="en-US" sz="2400" dirty="0"/>
        </a:p>
      </dgm:t>
    </dgm:pt>
    <dgm:pt modelId="{21911845-9927-4447-9955-055B94CA2698}" type="parTrans" cxnId="{D275538B-7385-4E0E-A439-4D8D489767CC}">
      <dgm:prSet/>
      <dgm:spPr/>
      <dgm:t>
        <a:bodyPr/>
        <a:lstStyle/>
        <a:p>
          <a:pPr latinLnBrk="1"/>
          <a:endParaRPr lang="ko-KR" altLang="en-US"/>
        </a:p>
      </dgm:t>
    </dgm:pt>
    <dgm:pt modelId="{921C02BB-6BBC-4A28-9881-B3BDA4B47060}" type="sibTrans" cxnId="{D275538B-7385-4E0E-A439-4D8D489767CC}">
      <dgm:prSet/>
      <dgm:spPr/>
      <dgm:t>
        <a:bodyPr/>
        <a:lstStyle/>
        <a:p>
          <a:pPr latinLnBrk="1"/>
          <a:endParaRPr lang="ko-KR" altLang="en-US"/>
        </a:p>
      </dgm:t>
    </dgm:pt>
    <dgm:pt modelId="{C536C1D3-20ED-42FE-AD33-B4BB07D5E660}">
      <dgm:prSet phldrT="[텍스트]" custT="1"/>
      <dgm:spPr/>
      <dgm:t>
        <a:bodyPr/>
        <a:lstStyle/>
        <a:p>
          <a:pPr latinLnBrk="1"/>
          <a:r>
            <a:rPr lang="en-US" altLang="ko-KR" sz="2400" dirty="0" smtClean="0"/>
            <a:t>“look and feel”</a:t>
          </a:r>
          <a:endParaRPr lang="ko-KR" altLang="en-US" sz="2400" dirty="0"/>
        </a:p>
      </dgm:t>
    </dgm:pt>
    <dgm:pt modelId="{8A678F0B-7CB5-4CAA-80EC-98057BFB3BEC}" type="parTrans" cxnId="{5D457611-B265-460E-8E35-7DFED1AE32A3}">
      <dgm:prSet/>
      <dgm:spPr/>
      <dgm:t>
        <a:bodyPr/>
        <a:lstStyle/>
        <a:p>
          <a:pPr latinLnBrk="1"/>
          <a:endParaRPr lang="ko-KR" altLang="en-US"/>
        </a:p>
      </dgm:t>
    </dgm:pt>
    <dgm:pt modelId="{1C23FE6B-D8FA-4173-BC57-759C7FA7CA2B}" type="sibTrans" cxnId="{5D457611-B265-460E-8E35-7DFED1AE32A3}">
      <dgm:prSet/>
      <dgm:spPr/>
      <dgm:t>
        <a:bodyPr/>
        <a:lstStyle/>
        <a:p>
          <a:pPr latinLnBrk="1"/>
          <a:endParaRPr lang="ko-KR" altLang="en-US"/>
        </a:p>
      </dgm:t>
    </dgm:pt>
    <dgm:pt modelId="{1A2C111D-BB55-4B8E-AC80-BFA222B454D4}">
      <dgm:prSet phldrT="[텍스트]"/>
      <dgm:spPr/>
      <dgm:t>
        <a:bodyPr/>
        <a:lstStyle/>
        <a:p>
          <a:pPr latinLnBrk="1"/>
          <a:r>
            <a:rPr lang="en-US" altLang="ko-KR" dirty="0" smtClean="0"/>
            <a:t>Novel</a:t>
          </a:r>
          <a:endParaRPr lang="ko-KR" altLang="en-US" dirty="0"/>
        </a:p>
      </dgm:t>
    </dgm:pt>
    <dgm:pt modelId="{08EE41F8-C4A7-4BD9-9124-50B2AFF8F30A}" type="parTrans" cxnId="{18748B4E-4250-40BE-90C7-F8F1106CF367}">
      <dgm:prSet/>
      <dgm:spPr/>
      <dgm:t>
        <a:bodyPr/>
        <a:lstStyle/>
        <a:p>
          <a:pPr latinLnBrk="1"/>
          <a:endParaRPr lang="ko-KR" altLang="en-US"/>
        </a:p>
      </dgm:t>
    </dgm:pt>
    <dgm:pt modelId="{CE3EDC03-7CA3-4B12-8D7F-866245085F65}" type="sibTrans" cxnId="{18748B4E-4250-40BE-90C7-F8F1106CF367}">
      <dgm:prSet/>
      <dgm:spPr/>
      <dgm:t>
        <a:bodyPr/>
        <a:lstStyle/>
        <a:p>
          <a:pPr latinLnBrk="1"/>
          <a:endParaRPr lang="ko-KR" altLang="en-US"/>
        </a:p>
      </dgm:t>
    </dgm:pt>
    <dgm:pt modelId="{997823D9-AEF2-4F9C-AC41-435193A034E4}">
      <dgm:prSet phldrT="[텍스트]" custT="1"/>
      <dgm:spPr/>
      <dgm:t>
        <a:bodyPr/>
        <a:lstStyle/>
        <a:p>
          <a:pPr latinLnBrk="1"/>
          <a:r>
            <a:rPr lang="en-US" altLang="ko-KR" sz="2800" dirty="0" smtClean="0"/>
            <a:t>plot</a:t>
          </a:r>
          <a:endParaRPr lang="ko-KR" altLang="en-US" sz="2800" dirty="0"/>
        </a:p>
      </dgm:t>
    </dgm:pt>
    <dgm:pt modelId="{531F3DAA-E7A3-4951-8B38-29FC94681367}" type="parTrans" cxnId="{AD1E61BF-CAFA-479A-9A27-321EF4A00786}">
      <dgm:prSet/>
      <dgm:spPr/>
      <dgm:t>
        <a:bodyPr/>
        <a:lstStyle/>
        <a:p>
          <a:pPr latinLnBrk="1"/>
          <a:endParaRPr lang="ko-KR" altLang="en-US"/>
        </a:p>
      </dgm:t>
    </dgm:pt>
    <dgm:pt modelId="{357A91B2-D2A7-4699-A646-AD12DB003651}" type="sibTrans" cxnId="{AD1E61BF-CAFA-479A-9A27-321EF4A00786}">
      <dgm:prSet/>
      <dgm:spPr/>
      <dgm:t>
        <a:bodyPr/>
        <a:lstStyle/>
        <a:p>
          <a:pPr latinLnBrk="1"/>
          <a:endParaRPr lang="ko-KR" altLang="en-US"/>
        </a:p>
      </dgm:t>
    </dgm:pt>
    <dgm:pt modelId="{BD5CD62B-775C-4274-B09C-9ACB8225F77A}" type="pres">
      <dgm:prSet presAssocID="{815DC2B9-AE62-400C-B243-52F3B5314744}" presName="diagram" presStyleCnt="0">
        <dgm:presLayoutVars>
          <dgm:chPref val="1"/>
          <dgm:dir/>
          <dgm:animOne val="branch"/>
          <dgm:animLvl val="lvl"/>
          <dgm:resizeHandles/>
        </dgm:presLayoutVars>
      </dgm:prSet>
      <dgm:spPr/>
      <dgm:t>
        <a:bodyPr/>
        <a:lstStyle/>
        <a:p>
          <a:pPr latinLnBrk="1"/>
          <a:endParaRPr lang="ko-KR" altLang="en-US"/>
        </a:p>
      </dgm:t>
    </dgm:pt>
    <dgm:pt modelId="{9C1DE9FF-F256-422B-9411-2D39C74D8051}" type="pres">
      <dgm:prSet presAssocID="{27628D34-C223-4A42-BD75-F1EA01FA3BF5}" presName="root" presStyleCnt="0"/>
      <dgm:spPr/>
    </dgm:pt>
    <dgm:pt modelId="{502E2C1C-3CD4-472C-921A-549DD8E1D402}" type="pres">
      <dgm:prSet presAssocID="{27628D34-C223-4A42-BD75-F1EA01FA3BF5}" presName="rootComposite" presStyleCnt="0"/>
      <dgm:spPr/>
    </dgm:pt>
    <dgm:pt modelId="{EB53370A-5FF7-4F70-95D6-5054F9ADFA1D}" type="pres">
      <dgm:prSet presAssocID="{27628D34-C223-4A42-BD75-F1EA01FA3BF5}" presName="rootText" presStyleLbl="node1" presStyleIdx="0" presStyleCnt="2" custScaleX="116348" custScaleY="60357"/>
      <dgm:spPr/>
      <dgm:t>
        <a:bodyPr/>
        <a:lstStyle/>
        <a:p>
          <a:pPr latinLnBrk="1"/>
          <a:endParaRPr lang="ko-KR" altLang="en-US"/>
        </a:p>
      </dgm:t>
    </dgm:pt>
    <dgm:pt modelId="{338A99FC-C00C-4C22-8D7A-4B9DACA47F57}" type="pres">
      <dgm:prSet presAssocID="{27628D34-C223-4A42-BD75-F1EA01FA3BF5}" presName="rootConnector" presStyleLbl="node1" presStyleIdx="0" presStyleCnt="2"/>
      <dgm:spPr/>
      <dgm:t>
        <a:bodyPr/>
        <a:lstStyle/>
        <a:p>
          <a:pPr latinLnBrk="1"/>
          <a:endParaRPr lang="ko-KR" altLang="en-US"/>
        </a:p>
      </dgm:t>
    </dgm:pt>
    <dgm:pt modelId="{69A48DBF-7495-4AB6-9AFE-5333C6A26069}" type="pres">
      <dgm:prSet presAssocID="{27628D34-C223-4A42-BD75-F1EA01FA3BF5}" presName="childShape" presStyleCnt="0"/>
      <dgm:spPr/>
    </dgm:pt>
    <dgm:pt modelId="{850E2D76-F6C1-4C07-8C18-C69EE7DF2C48}" type="pres">
      <dgm:prSet presAssocID="{21911845-9927-4447-9955-055B94CA2698}" presName="Name13" presStyleLbl="parChTrans1D2" presStyleIdx="0" presStyleCnt="3"/>
      <dgm:spPr/>
      <dgm:t>
        <a:bodyPr/>
        <a:lstStyle/>
        <a:p>
          <a:pPr latinLnBrk="1"/>
          <a:endParaRPr lang="ko-KR" altLang="en-US"/>
        </a:p>
      </dgm:t>
    </dgm:pt>
    <dgm:pt modelId="{AECA2C79-DC9B-47DA-AB0D-D58509C47081}" type="pres">
      <dgm:prSet presAssocID="{5483B810-31F8-458A-B31C-9554710BAEF9}" presName="childText" presStyleLbl="bgAcc1" presStyleIdx="0" presStyleCnt="3" custScaleX="122807" custScaleY="35274">
        <dgm:presLayoutVars>
          <dgm:bulletEnabled val="1"/>
        </dgm:presLayoutVars>
      </dgm:prSet>
      <dgm:spPr/>
      <dgm:t>
        <a:bodyPr/>
        <a:lstStyle/>
        <a:p>
          <a:pPr latinLnBrk="1"/>
          <a:endParaRPr lang="ko-KR" altLang="en-US"/>
        </a:p>
      </dgm:t>
    </dgm:pt>
    <dgm:pt modelId="{541A5149-2DC2-4703-B812-24C00A2E3CDA}" type="pres">
      <dgm:prSet presAssocID="{8A678F0B-7CB5-4CAA-80EC-98057BFB3BEC}" presName="Name13" presStyleLbl="parChTrans1D2" presStyleIdx="1" presStyleCnt="3"/>
      <dgm:spPr/>
      <dgm:t>
        <a:bodyPr/>
        <a:lstStyle/>
        <a:p>
          <a:pPr latinLnBrk="1"/>
          <a:endParaRPr lang="ko-KR" altLang="en-US"/>
        </a:p>
      </dgm:t>
    </dgm:pt>
    <dgm:pt modelId="{964E87E4-DCC9-4924-95D8-40B097CF1FD5}" type="pres">
      <dgm:prSet presAssocID="{C536C1D3-20ED-42FE-AD33-B4BB07D5E660}" presName="childText" presStyleLbl="bgAcc1" presStyleIdx="1" presStyleCnt="3" custScaleX="135636" custScaleY="42966">
        <dgm:presLayoutVars>
          <dgm:bulletEnabled val="1"/>
        </dgm:presLayoutVars>
      </dgm:prSet>
      <dgm:spPr/>
      <dgm:t>
        <a:bodyPr/>
        <a:lstStyle/>
        <a:p>
          <a:pPr latinLnBrk="1"/>
          <a:endParaRPr lang="ko-KR" altLang="en-US"/>
        </a:p>
      </dgm:t>
    </dgm:pt>
    <dgm:pt modelId="{BB5C26C9-A491-4758-9E7A-A4DC0DE470F4}" type="pres">
      <dgm:prSet presAssocID="{1A2C111D-BB55-4B8E-AC80-BFA222B454D4}" presName="root" presStyleCnt="0"/>
      <dgm:spPr/>
    </dgm:pt>
    <dgm:pt modelId="{A7C8BFF8-D85B-43E8-8049-9E64970C5F79}" type="pres">
      <dgm:prSet presAssocID="{1A2C111D-BB55-4B8E-AC80-BFA222B454D4}" presName="rootComposite" presStyleCnt="0"/>
      <dgm:spPr/>
    </dgm:pt>
    <dgm:pt modelId="{B709C216-0048-44F2-8278-AEFB44538AC4}" type="pres">
      <dgm:prSet presAssocID="{1A2C111D-BB55-4B8E-AC80-BFA222B454D4}" presName="rootText" presStyleLbl="node1" presStyleIdx="1" presStyleCnt="2" custScaleX="119772" custScaleY="53727"/>
      <dgm:spPr/>
      <dgm:t>
        <a:bodyPr/>
        <a:lstStyle/>
        <a:p>
          <a:pPr latinLnBrk="1"/>
          <a:endParaRPr lang="ko-KR" altLang="en-US"/>
        </a:p>
      </dgm:t>
    </dgm:pt>
    <dgm:pt modelId="{897EE404-9E29-4A23-844F-E3FF79076469}" type="pres">
      <dgm:prSet presAssocID="{1A2C111D-BB55-4B8E-AC80-BFA222B454D4}" presName="rootConnector" presStyleLbl="node1" presStyleIdx="1" presStyleCnt="2"/>
      <dgm:spPr/>
      <dgm:t>
        <a:bodyPr/>
        <a:lstStyle/>
        <a:p>
          <a:pPr latinLnBrk="1"/>
          <a:endParaRPr lang="ko-KR" altLang="en-US"/>
        </a:p>
      </dgm:t>
    </dgm:pt>
    <dgm:pt modelId="{0B1489E3-7884-4CD0-B035-C2C1F3B95957}" type="pres">
      <dgm:prSet presAssocID="{1A2C111D-BB55-4B8E-AC80-BFA222B454D4}" presName="childShape" presStyleCnt="0"/>
      <dgm:spPr/>
    </dgm:pt>
    <dgm:pt modelId="{39215093-3323-4D21-BA88-1095023430BE}" type="pres">
      <dgm:prSet presAssocID="{531F3DAA-E7A3-4951-8B38-29FC94681367}" presName="Name13" presStyleLbl="parChTrans1D2" presStyleIdx="2" presStyleCnt="3"/>
      <dgm:spPr/>
      <dgm:t>
        <a:bodyPr/>
        <a:lstStyle/>
        <a:p>
          <a:pPr latinLnBrk="1"/>
          <a:endParaRPr lang="ko-KR" altLang="en-US"/>
        </a:p>
      </dgm:t>
    </dgm:pt>
    <dgm:pt modelId="{057F99E6-B57C-455E-A69B-8499A01473E6}" type="pres">
      <dgm:prSet presAssocID="{997823D9-AEF2-4F9C-AC41-435193A034E4}" presName="childText" presStyleLbl="bgAcc1" presStyleIdx="2" presStyleCnt="3">
        <dgm:presLayoutVars>
          <dgm:bulletEnabled val="1"/>
        </dgm:presLayoutVars>
      </dgm:prSet>
      <dgm:spPr/>
      <dgm:t>
        <a:bodyPr/>
        <a:lstStyle/>
        <a:p>
          <a:pPr latinLnBrk="1"/>
          <a:endParaRPr lang="ko-KR" altLang="en-US"/>
        </a:p>
      </dgm:t>
    </dgm:pt>
  </dgm:ptLst>
  <dgm:cxnLst>
    <dgm:cxn modelId="{5D457611-B265-460E-8E35-7DFED1AE32A3}" srcId="{27628D34-C223-4A42-BD75-F1EA01FA3BF5}" destId="{C536C1D3-20ED-42FE-AD33-B4BB07D5E660}" srcOrd="1" destOrd="0" parTransId="{8A678F0B-7CB5-4CAA-80EC-98057BFB3BEC}" sibTransId="{1C23FE6B-D8FA-4173-BC57-759C7FA7CA2B}"/>
    <dgm:cxn modelId="{8070FB04-FFFC-4E34-951F-D103CB5EBDDD}" srcId="{815DC2B9-AE62-400C-B243-52F3B5314744}" destId="{27628D34-C223-4A42-BD75-F1EA01FA3BF5}" srcOrd="0" destOrd="0" parTransId="{1593178E-A96B-4F91-8173-EB6A53E74B33}" sibTransId="{B687624F-406C-424F-803E-C2E25EA5C87A}"/>
    <dgm:cxn modelId="{0BD9B50E-5BF0-4B33-A833-4E0226BE9953}" type="presOf" srcId="{5483B810-31F8-458A-B31C-9554710BAEF9}" destId="{AECA2C79-DC9B-47DA-AB0D-D58509C47081}" srcOrd="0" destOrd="0" presId="urn:microsoft.com/office/officeart/2005/8/layout/hierarchy3"/>
    <dgm:cxn modelId="{4E2C4E07-5C2E-4A06-8CAE-6EEE8FACBCEA}" type="presOf" srcId="{815DC2B9-AE62-400C-B243-52F3B5314744}" destId="{BD5CD62B-775C-4274-B09C-9ACB8225F77A}" srcOrd="0" destOrd="0" presId="urn:microsoft.com/office/officeart/2005/8/layout/hierarchy3"/>
    <dgm:cxn modelId="{D275538B-7385-4E0E-A439-4D8D489767CC}" srcId="{27628D34-C223-4A42-BD75-F1EA01FA3BF5}" destId="{5483B810-31F8-458A-B31C-9554710BAEF9}" srcOrd="0" destOrd="0" parTransId="{21911845-9927-4447-9955-055B94CA2698}" sibTransId="{921C02BB-6BBC-4A28-9881-B3BDA4B47060}"/>
    <dgm:cxn modelId="{D6AC9A07-D6D1-4CDF-9772-DD1B0F7840AC}" type="presOf" srcId="{21911845-9927-4447-9955-055B94CA2698}" destId="{850E2D76-F6C1-4C07-8C18-C69EE7DF2C48}" srcOrd="0" destOrd="0" presId="urn:microsoft.com/office/officeart/2005/8/layout/hierarchy3"/>
    <dgm:cxn modelId="{A64BC35E-E627-4FE4-A0FA-F8BCB265428C}" type="presOf" srcId="{27628D34-C223-4A42-BD75-F1EA01FA3BF5}" destId="{EB53370A-5FF7-4F70-95D6-5054F9ADFA1D}" srcOrd="0" destOrd="0" presId="urn:microsoft.com/office/officeart/2005/8/layout/hierarchy3"/>
    <dgm:cxn modelId="{E8110CEE-F224-4896-84B2-22D0310F52AC}" type="presOf" srcId="{997823D9-AEF2-4F9C-AC41-435193A034E4}" destId="{057F99E6-B57C-455E-A69B-8499A01473E6}" srcOrd="0" destOrd="0" presId="urn:microsoft.com/office/officeart/2005/8/layout/hierarchy3"/>
    <dgm:cxn modelId="{2E66044A-34CF-459D-BB0B-D4C06F883C1B}" type="presOf" srcId="{8A678F0B-7CB5-4CAA-80EC-98057BFB3BEC}" destId="{541A5149-2DC2-4703-B812-24C00A2E3CDA}" srcOrd="0" destOrd="0" presId="urn:microsoft.com/office/officeart/2005/8/layout/hierarchy3"/>
    <dgm:cxn modelId="{98B682D3-AD03-4BBA-A448-C590A10665F5}" type="presOf" srcId="{1A2C111D-BB55-4B8E-AC80-BFA222B454D4}" destId="{897EE404-9E29-4A23-844F-E3FF79076469}" srcOrd="1" destOrd="0" presId="urn:microsoft.com/office/officeart/2005/8/layout/hierarchy3"/>
    <dgm:cxn modelId="{AD1E61BF-CAFA-479A-9A27-321EF4A00786}" srcId="{1A2C111D-BB55-4B8E-AC80-BFA222B454D4}" destId="{997823D9-AEF2-4F9C-AC41-435193A034E4}" srcOrd="0" destOrd="0" parTransId="{531F3DAA-E7A3-4951-8B38-29FC94681367}" sibTransId="{357A91B2-D2A7-4699-A646-AD12DB003651}"/>
    <dgm:cxn modelId="{E8D894C5-8829-46F1-B950-61C309D7157A}" type="presOf" srcId="{27628D34-C223-4A42-BD75-F1EA01FA3BF5}" destId="{338A99FC-C00C-4C22-8D7A-4B9DACA47F57}" srcOrd="1" destOrd="0" presId="urn:microsoft.com/office/officeart/2005/8/layout/hierarchy3"/>
    <dgm:cxn modelId="{18748B4E-4250-40BE-90C7-F8F1106CF367}" srcId="{815DC2B9-AE62-400C-B243-52F3B5314744}" destId="{1A2C111D-BB55-4B8E-AC80-BFA222B454D4}" srcOrd="1" destOrd="0" parTransId="{08EE41F8-C4A7-4BD9-9124-50B2AFF8F30A}" sibTransId="{CE3EDC03-7CA3-4B12-8D7F-866245085F65}"/>
    <dgm:cxn modelId="{686B165B-4DC3-40B4-A22C-B3603BEB31D3}" type="presOf" srcId="{531F3DAA-E7A3-4951-8B38-29FC94681367}" destId="{39215093-3323-4D21-BA88-1095023430BE}" srcOrd="0" destOrd="0" presId="urn:microsoft.com/office/officeart/2005/8/layout/hierarchy3"/>
    <dgm:cxn modelId="{5DAE75B8-1241-4529-B876-6D84AC4CBEBD}" type="presOf" srcId="{1A2C111D-BB55-4B8E-AC80-BFA222B454D4}" destId="{B709C216-0048-44F2-8278-AEFB44538AC4}" srcOrd="0" destOrd="0" presId="urn:microsoft.com/office/officeart/2005/8/layout/hierarchy3"/>
    <dgm:cxn modelId="{CD60B43A-309F-462F-923A-C55CA1E5960C}" type="presOf" srcId="{C536C1D3-20ED-42FE-AD33-B4BB07D5E660}" destId="{964E87E4-DCC9-4924-95D8-40B097CF1FD5}" srcOrd="0" destOrd="0" presId="urn:microsoft.com/office/officeart/2005/8/layout/hierarchy3"/>
    <dgm:cxn modelId="{05896AB2-FDD5-4E4A-81E6-B665404FD1DF}" type="presParOf" srcId="{BD5CD62B-775C-4274-B09C-9ACB8225F77A}" destId="{9C1DE9FF-F256-422B-9411-2D39C74D8051}" srcOrd="0" destOrd="0" presId="urn:microsoft.com/office/officeart/2005/8/layout/hierarchy3"/>
    <dgm:cxn modelId="{AD5CA3CC-4DED-40E4-94F4-82041C215A05}" type="presParOf" srcId="{9C1DE9FF-F256-422B-9411-2D39C74D8051}" destId="{502E2C1C-3CD4-472C-921A-549DD8E1D402}" srcOrd="0" destOrd="0" presId="urn:microsoft.com/office/officeart/2005/8/layout/hierarchy3"/>
    <dgm:cxn modelId="{35ACCEF7-2AD4-48B3-8DBB-657CAAB1BD01}" type="presParOf" srcId="{502E2C1C-3CD4-472C-921A-549DD8E1D402}" destId="{EB53370A-5FF7-4F70-95D6-5054F9ADFA1D}" srcOrd="0" destOrd="0" presId="urn:microsoft.com/office/officeart/2005/8/layout/hierarchy3"/>
    <dgm:cxn modelId="{971F2B1D-848F-4248-BB25-5464831141D5}" type="presParOf" srcId="{502E2C1C-3CD4-472C-921A-549DD8E1D402}" destId="{338A99FC-C00C-4C22-8D7A-4B9DACA47F57}" srcOrd="1" destOrd="0" presId="urn:microsoft.com/office/officeart/2005/8/layout/hierarchy3"/>
    <dgm:cxn modelId="{2B575A86-00E5-4AC4-B560-533A4DB3C722}" type="presParOf" srcId="{9C1DE9FF-F256-422B-9411-2D39C74D8051}" destId="{69A48DBF-7495-4AB6-9AFE-5333C6A26069}" srcOrd="1" destOrd="0" presId="urn:microsoft.com/office/officeart/2005/8/layout/hierarchy3"/>
    <dgm:cxn modelId="{FEA7FD0E-8A5E-40E3-A0F3-633B5B3E2A9E}" type="presParOf" srcId="{69A48DBF-7495-4AB6-9AFE-5333C6A26069}" destId="{850E2D76-F6C1-4C07-8C18-C69EE7DF2C48}" srcOrd="0" destOrd="0" presId="urn:microsoft.com/office/officeart/2005/8/layout/hierarchy3"/>
    <dgm:cxn modelId="{D285177B-E010-4202-A27D-57FE6688DB40}" type="presParOf" srcId="{69A48DBF-7495-4AB6-9AFE-5333C6A26069}" destId="{AECA2C79-DC9B-47DA-AB0D-D58509C47081}" srcOrd="1" destOrd="0" presId="urn:microsoft.com/office/officeart/2005/8/layout/hierarchy3"/>
    <dgm:cxn modelId="{8527932B-9C8C-4FBF-907F-9E8111221974}" type="presParOf" srcId="{69A48DBF-7495-4AB6-9AFE-5333C6A26069}" destId="{541A5149-2DC2-4703-B812-24C00A2E3CDA}" srcOrd="2" destOrd="0" presId="urn:microsoft.com/office/officeart/2005/8/layout/hierarchy3"/>
    <dgm:cxn modelId="{4C375E6F-8AC8-41B2-8B42-14AE17903267}" type="presParOf" srcId="{69A48DBF-7495-4AB6-9AFE-5333C6A26069}" destId="{964E87E4-DCC9-4924-95D8-40B097CF1FD5}" srcOrd="3" destOrd="0" presId="urn:microsoft.com/office/officeart/2005/8/layout/hierarchy3"/>
    <dgm:cxn modelId="{A8C3FAEF-FB66-4364-87F3-75E5D77EA423}" type="presParOf" srcId="{BD5CD62B-775C-4274-B09C-9ACB8225F77A}" destId="{BB5C26C9-A491-4758-9E7A-A4DC0DE470F4}" srcOrd="1" destOrd="0" presId="urn:microsoft.com/office/officeart/2005/8/layout/hierarchy3"/>
    <dgm:cxn modelId="{E78A84D4-1D2D-47B7-A744-8D32AB166EC6}" type="presParOf" srcId="{BB5C26C9-A491-4758-9E7A-A4DC0DE470F4}" destId="{A7C8BFF8-D85B-43E8-8049-9E64970C5F79}" srcOrd="0" destOrd="0" presId="urn:microsoft.com/office/officeart/2005/8/layout/hierarchy3"/>
    <dgm:cxn modelId="{39BCFCC2-0402-46D3-A4BB-BC92B4676F8C}" type="presParOf" srcId="{A7C8BFF8-D85B-43E8-8049-9E64970C5F79}" destId="{B709C216-0048-44F2-8278-AEFB44538AC4}" srcOrd="0" destOrd="0" presId="urn:microsoft.com/office/officeart/2005/8/layout/hierarchy3"/>
    <dgm:cxn modelId="{494F7A13-95CD-4901-8F23-9EF3E51F010B}" type="presParOf" srcId="{A7C8BFF8-D85B-43E8-8049-9E64970C5F79}" destId="{897EE404-9E29-4A23-844F-E3FF79076469}" srcOrd="1" destOrd="0" presId="urn:microsoft.com/office/officeart/2005/8/layout/hierarchy3"/>
    <dgm:cxn modelId="{D0BC4811-AE25-4F9F-88E9-36C67F9A218E}" type="presParOf" srcId="{BB5C26C9-A491-4758-9E7A-A4DC0DE470F4}" destId="{0B1489E3-7884-4CD0-B035-C2C1F3B95957}" srcOrd="1" destOrd="0" presId="urn:microsoft.com/office/officeart/2005/8/layout/hierarchy3"/>
    <dgm:cxn modelId="{F8FEBC41-EE60-4E70-A3AF-33A5E7F1B9FB}" type="presParOf" srcId="{0B1489E3-7884-4CD0-B035-C2C1F3B95957}" destId="{39215093-3323-4D21-BA88-1095023430BE}" srcOrd="0" destOrd="0" presId="urn:microsoft.com/office/officeart/2005/8/layout/hierarchy3"/>
    <dgm:cxn modelId="{87AABCF2-88D2-4CF5-ACF0-9EC93EF40A92}" type="presParOf" srcId="{0B1489E3-7884-4CD0-B035-C2C1F3B95957}" destId="{057F99E6-B57C-455E-A69B-8499A01473E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83892C-7F7A-4F1E-A884-0C61E77DB2A3}" type="doc">
      <dgm:prSet loTypeId="urn:microsoft.com/office/officeart/2005/8/layout/default" loCatId="list" qsTypeId="urn:microsoft.com/office/officeart/2005/8/quickstyle/simple1" qsCatId="simple" csTypeId="urn:microsoft.com/office/officeart/2005/8/colors/accent6_5" csCatId="accent6" phldr="1"/>
      <dgm:spPr/>
      <dgm:t>
        <a:bodyPr/>
        <a:lstStyle/>
        <a:p>
          <a:pPr latinLnBrk="1"/>
          <a:endParaRPr lang="ko-KR" altLang="en-US"/>
        </a:p>
      </dgm:t>
    </dgm:pt>
    <dgm:pt modelId="{C6450190-D4F4-4355-AF93-C55F8BB236ED}">
      <dgm:prSet phldrT="[텍스트]"/>
      <dgm:spPr/>
      <dgm:t>
        <a:bodyPr/>
        <a:lstStyle/>
        <a:p>
          <a:pPr latinLnBrk="1"/>
          <a:r>
            <a:rPr lang="en-US" altLang="ko-KR" dirty="0" smtClean="0"/>
            <a:t>No protection </a:t>
          </a:r>
          <a:r>
            <a:rPr lang="en-US" altLang="ko-KR" dirty="0" smtClean="0">
              <a:sym typeface="Wingdings" panose="05000000000000000000" pitchFamily="2" charset="2"/>
            </a:rPr>
            <a:t> no incentive for developing expensive program SSOs</a:t>
          </a:r>
          <a:endParaRPr lang="ko-KR" altLang="en-US" dirty="0"/>
        </a:p>
      </dgm:t>
    </dgm:pt>
    <dgm:pt modelId="{B0A6C4AD-CDFD-46C0-9361-F4F4D733B99B}" type="parTrans" cxnId="{171DC434-0DA1-4A08-A2F0-A38A2ED6FD41}">
      <dgm:prSet/>
      <dgm:spPr/>
      <dgm:t>
        <a:bodyPr/>
        <a:lstStyle/>
        <a:p>
          <a:pPr latinLnBrk="1"/>
          <a:endParaRPr lang="ko-KR" altLang="en-US"/>
        </a:p>
      </dgm:t>
    </dgm:pt>
    <dgm:pt modelId="{15D38DD9-F2AD-44A2-BD48-09BE4619827D}" type="sibTrans" cxnId="{171DC434-0DA1-4A08-A2F0-A38A2ED6FD41}">
      <dgm:prSet/>
      <dgm:spPr/>
      <dgm:t>
        <a:bodyPr/>
        <a:lstStyle/>
        <a:p>
          <a:pPr latinLnBrk="1"/>
          <a:endParaRPr lang="ko-KR" altLang="en-US"/>
        </a:p>
      </dgm:t>
    </dgm:pt>
    <dgm:pt modelId="{AB00BC18-3C3C-4369-AC62-30940DEE7EFD}" type="pres">
      <dgm:prSet presAssocID="{2883892C-7F7A-4F1E-A884-0C61E77DB2A3}" presName="diagram" presStyleCnt="0">
        <dgm:presLayoutVars>
          <dgm:dir/>
          <dgm:resizeHandles val="exact"/>
        </dgm:presLayoutVars>
      </dgm:prSet>
      <dgm:spPr/>
      <dgm:t>
        <a:bodyPr/>
        <a:lstStyle/>
        <a:p>
          <a:pPr latinLnBrk="1"/>
          <a:endParaRPr lang="ko-KR" altLang="en-US"/>
        </a:p>
      </dgm:t>
    </dgm:pt>
    <dgm:pt modelId="{5C5D7CED-9D79-42D5-9EF6-EDCCD57ECF53}" type="pres">
      <dgm:prSet presAssocID="{C6450190-D4F4-4355-AF93-C55F8BB236ED}" presName="node" presStyleLbl="node1" presStyleIdx="0" presStyleCnt="1">
        <dgm:presLayoutVars>
          <dgm:bulletEnabled val="1"/>
        </dgm:presLayoutVars>
      </dgm:prSet>
      <dgm:spPr/>
      <dgm:t>
        <a:bodyPr/>
        <a:lstStyle/>
        <a:p>
          <a:pPr latinLnBrk="1"/>
          <a:endParaRPr lang="ko-KR" altLang="en-US"/>
        </a:p>
      </dgm:t>
    </dgm:pt>
  </dgm:ptLst>
  <dgm:cxnLst>
    <dgm:cxn modelId="{171DC434-0DA1-4A08-A2F0-A38A2ED6FD41}" srcId="{2883892C-7F7A-4F1E-A884-0C61E77DB2A3}" destId="{C6450190-D4F4-4355-AF93-C55F8BB236ED}" srcOrd="0" destOrd="0" parTransId="{B0A6C4AD-CDFD-46C0-9361-F4F4D733B99B}" sibTransId="{15D38DD9-F2AD-44A2-BD48-09BE4619827D}"/>
    <dgm:cxn modelId="{954AC5AA-24F1-4A50-A59F-0DB36C9FF918}" type="presOf" srcId="{2883892C-7F7A-4F1E-A884-0C61E77DB2A3}" destId="{AB00BC18-3C3C-4369-AC62-30940DEE7EFD}" srcOrd="0" destOrd="0" presId="urn:microsoft.com/office/officeart/2005/8/layout/default"/>
    <dgm:cxn modelId="{E2104476-905E-4CE6-A261-F8670B4D8867}" type="presOf" srcId="{C6450190-D4F4-4355-AF93-C55F8BB236ED}" destId="{5C5D7CED-9D79-42D5-9EF6-EDCCD57ECF53}" srcOrd="0" destOrd="0" presId="urn:microsoft.com/office/officeart/2005/8/layout/default"/>
    <dgm:cxn modelId="{01775AB3-4DE7-4ADB-9141-1354EE605A9F}" type="presParOf" srcId="{AB00BC18-3C3C-4369-AC62-30940DEE7EFD}" destId="{5C5D7CED-9D79-42D5-9EF6-EDCCD57ECF53}"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3370A-5FF7-4F70-95D6-5054F9ADFA1D}">
      <dsp:nvSpPr>
        <dsp:cNvPr id="0" name=""/>
        <dsp:cNvSpPr/>
      </dsp:nvSpPr>
      <dsp:spPr>
        <a:xfrm>
          <a:off x="1052" y="270592"/>
          <a:ext cx="2343582" cy="607881"/>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latinLnBrk="1">
            <a:lnSpc>
              <a:spcPct val="90000"/>
            </a:lnSpc>
            <a:spcBef>
              <a:spcPct val="0"/>
            </a:spcBef>
            <a:spcAft>
              <a:spcPct val="35000"/>
            </a:spcAft>
          </a:pPr>
          <a:r>
            <a:rPr lang="en-US" altLang="ko-KR" sz="2200" kern="1200" dirty="0" smtClean="0"/>
            <a:t>SW</a:t>
          </a:r>
          <a:endParaRPr lang="ko-KR" altLang="en-US" sz="2200" kern="1200" dirty="0"/>
        </a:p>
      </dsp:txBody>
      <dsp:txXfrm>
        <a:off x="18856" y="288396"/>
        <a:ext cx="2307974" cy="572273"/>
      </dsp:txXfrm>
    </dsp:sp>
    <dsp:sp modelId="{850E2D76-F6C1-4C07-8C18-C69EE7DF2C48}">
      <dsp:nvSpPr>
        <dsp:cNvPr id="0" name=""/>
        <dsp:cNvSpPr/>
      </dsp:nvSpPr>
      <dsp:spPr>
        <a:xfrm>
          <a:off x="235410" y="878474"/>
          <a:ext cx="234358" cy="429415"/>
        </a:xfrm>
        <a:custGeom>
          <a:avLst/>
          <a:gdLst/>
          <a:ahLst/>
          <a:cxnLst/>
          <a:rect l="0" t="0" r="0" b="0"/>
          <a:pathLst>
            <a:path>
              <a:moveTo>
                <a:pt x="0" y="0"/>
              </a:moveTo>
              <a:lnTo>
                <a:pt x="0" y="429415"/>
              </a:lnTo>
              <a:lnTo>
                <a:pt x="234358" y="42941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CA2C79-DC9B-47DA-AB0D-D58509C47081}">
      <dsp:nvSpPr>
        <dsp:cNvPr id="0" name=""/>
        <dsp:cNvSpPr/>
      </dsp:nvSpPr>
      <dsp:spPr>
        <a:xfrm>
          <a:off x="469768" y="1130260"/>
          <a:ext cx="1978948" cy="35525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latinLnBrk="1">
            <a:lnSpc>
              <a:spcPct val="90000"/>
            </a:lnSpc>
            <a:spcBef>
              <a:spcPct val="0"/>
            </a:spcBef>
            <a:spcAft>
              <a:spcPct val="35000"/>
            </a:spcAft>
          </a:pPr>
          <a:r>
            <a:rPr lang="en-US" altLang="ko-KR" sz="2400" kern="1200" dirty="0" smtClean="0"/>
            <a:t>Program SSO</a:t>
          </a:r>
          <a:endParaRPr lang="ko-KR" altLang="en-US" sz="2400" kern="1200" dirty="0"/>
        </a:p>
      </dsp:txBody>
      <dsp:txXfrm>
        <a:off x="480173" y="1140665"/>
        <a:ext cx="1958138" cy="334449"/>
      </dsp:txXfrm>
    </dsp:sp>
    <dsp:sp modelId="{541A5149-2DC2-4703-B812-24C00A2E3CDA}">
      <dsp:nvSpPr>
        <dsp:cNvPr id="0" name=""/>
        <dsp:cNvSpPr/>
      </dsp:nvSpPr>
      <dsp:spPr>
        <a:xfrm>
          <a:off x="235410" y="878474"/>
          <a:ext cx="234358" cy="1075196"/>
        </a:xfrm>
        <a:custGeom>
          <a:avLst/>
          <a:gdLst/>
          <a:ahLst/>
          <a:cxnLst/>
          <a:rect l="0" t="0" r="0" b="0"/>
          <a:pathLst>
            <a:path>
              <a:moveTo>
                <a:pt x="0" y="0"/>
              </a:moveTo>
              <a:lnTo>
                <a:pt x="0" y="1075196"/>
              </a:lnTo>
              <a:lnTo>
                <a:pt x="234358" y="107519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4E87E4-DCC9-4924-95D8-40B097CF1FD5}">
      <dsp:nvSpPr>
        <dsp:cNvPr id="0" name=""/>
        <dsp:cNvSpPr/>
      </dsp:nvSpPr>
      <dsp:spPr>
        <a:xfrm>
          <a:off x="469768" y="1737305"/>
          <a:ext cx="2185678" cy="4327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latinLnBrk="1">
            <a:lnSpc>
              <a:spcPct val="90000"/>
            </a:lnSpc>
            <a:spcBef>
              <a:spcPct val="0"/>
            </a:spcBef>
            <a:spcAft>
              <a:spcPct val="35000"/>
            </a:spcAft>
          </a:pPr>
          <a:r>
            <a:rPr lang="en-US" altLang="ko-KR" sz="2400" kern="1200" dirty="0" smtClean="0"/>
            <a:t>“look and feel”</a:t>
          </a:r>
          <a:endParaRPr lang="ko-KR" altLang="en-US" sz="2400" kern="1200" dirty="0"/>
        </a:p>
      </dsp:txBody>
      <dsp:txXfrm>
        <a:off x="482442" y="1749979"/>
        <a:ext cx="2160330" cy="407381"/>
      </dsp:txXfrm>
    </dsp:sp>
    <dsp:sp modelId="{B709C216-0048-44F2-8278-AEFB44538AC4}">
      <dsp:nvSpPr>
        <dsp:cNvPr id="0" name=""/>
        <dsp:cNvSpPr/>
      </dsp:nvSpPr>
      <dsp:spPr>
        <a:xfrm>
          <a:off x="2848206" y="270592"/>
          <a:ext cx="2412551" cy="541107"/>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latinLnBrk="1">
            <a:lnSpc>
              <a:spcPct val="90000"/>
            </a:lnSpc>
            <a:spcBef>
              <a:spcPct val="0"/>
            </a:spcBef>
            <a:spcAft>
              <a:spcPct val="35000"/>
            </a:spcAft>
          </a:pPr>
          <a:r>
            <a:rPr lang="en-US" altLang="ko-KR" sz="2200" kern="1200" dirty="0" smtClean="0"/>
            <a:t>Novel</a:t>
          </a:r>
          <a:endParaRPr lang="ko-KR" altLang="en-US" sz="2200" kern="1200" dirty="0"/>
        </a:p>
      </dsp:txBody>
      <dsp:txXfrm>
        <a:off x="2864054" y="286440"/>
        <a:ext cx="2380855" cy="509411"/>
      </dsp:txXfrm>
    </dsp:sp>
    <dsp:sp modelId="{39215093-3323-4D21-BA88-1095023430BE}">
      <dsp:nvSpPr>
        <dsp:cNvPr id="0" name=""/>
        <dsp:cNvSpPr/>
      </dsp:nvSpPr>
      <dsp:spPr>
        <a:xfrm>
          <a:off x="3089461" y="811700"/>
          <a:ext cx="241255" cy="755357"/>
        </a:xfrm>
        <a:custGeom>
          <a:avLst/>
          <a:gdLst/>
          <a:ahLst/>
          <a:cxnLst/>
          <a:rect l="0" t="0" r="0" b="0"/>
          <a:pathLst>
            <a:path>
              <a:moveTo>
                <a:pt x="0" y="0"/>
              </a:moveTo>
              <a:lnTo>
                <a:pt x="0" y="755357"/>
              </a:lnTo>
              <a:lnTo>
                <a:pt x="241255" y="75535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7F99E6-B57C-455E-A69B-8499A01473E6}">
      <dsp:nvSpPr>
        <dsp:cNvPr id="0" name=""/>
        <dsp:cNvSpPr/>
      </dsp:nvSpPr>
      <dsp:spPr>
        <a:xfrm>
          <a:off x="3330717" y="1063486"/>
          <a:ext cx="1611429" cy="100714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latinLnBrk="1">
            <a:lnSpc>
              <a:spcPct val="90000"/>
            </a:lnSpc>
            <a:spcBef>
              <a:spcPct val="0"/>
            </a:spcBef>
            <a:spcAft>
              <a:spcPct val="35000"/>
            </a:spcAft>
          </a:pPr>
          <a:r>
            <a:rPr lang="en-US" altLang="ko-KR" sz="2800" kern="1200" dirty="0" smtClean="0"/>
            <a:t>plot</a:t>
          </a:r>
          <a:endParaRPr lang="ko-KR" altLang="en-US" sz="2800" kern="1200" dirty="0"/>
        </a:p>
      </dsp:txBody>
      <dsp:txXfrm>
        <a:off x="3360215" y="1092984"/>
        <a:ext cx="1552433" cy="948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D7CED-9D79-42D5-9EF6-EDCCD57ECF53}">
      <dsp:nvSpPr>
        <dsp:cNvPr id="0" name=""/>
        <dsp:cNvSpPr/>
      </dsp:nvSpPr>
      <dsp:spPr>
        <a:xfrm>
          <a:off x="0" y="239338"/>
          <a:ext cx="3871495" cy="2322897"/>
        </a:xfrm>
        <a:prstGeom prst="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latinLnBrk="1">
            <a:lnSpc>
              <a:spcPct val="90000"/>
            </a:lnSpc>
            <a:spcBef>
              <a:spcPct val="0"/>
            </a:spcBef>
            <a:spcAft>
              <a:spcPct val="35000"/>
            </a:spcAft>
          </a:pPr>
          <a:r>
            <a:rPr lang="en-US" altLang="ko-KR" sz="2600" kern="1200" dirty="0" smtClean="0"/>
            <a:t>No protection </a:t>
          </a:r>
          <a:r>
            <a:rPr lang="en-US" altLang="ko-KR" sz="2600" kern="1200" dirty="0" smtClean="0">
              <a:sym typeface="Wingdings" panose="05000000000000000000" pitchFamily="2" charset="2"/>
            </a:rPr>
            <a:t> no incentive for developing expensive program SSOs</a:t>
          </a:r>
          <a:endParaRPr lang="ko-KR" altLang="en-US" sz="2600" kern="1200" dirty="0"/>
        </a:p>
      </dsp:txBody>
      <dsp:txXfrm>
        <a:off x="0" y="239338"/>
        <a:ext cx="3871495" cy="23228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44E4308-4441-405D-978E-0949BFAA2382}" type="datetimeFigureOut">
              <a:rPr lang="ko-KR" altLang="en-US" smtClean="0"/>
              <a:t>2014-09-16</a:t>
            </a:fld>
            <a:endParaRPr lang="ko-KR" altLang="en-US"/>
          </a:p>
        </p:txBody>
      </p:sp>
      <p:sp>
        <p:nvSpPr>
          <p:cNvPr id="4" name="바닥글 개체 틀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CF4C7-21EF-48C2-9937-77B4DB7D9BD0}" type="slidenum">
              <a:rPr lang="ko-KR" altLang="en-US" smtClean="0"/>
              <a:t>‹#›</a:t>
            </a:fld>
            <a:endParaRPr lang="ko-KR" altLang="en-US"/>
          </a:p>
        </p:txBody>
      </p:sp>
    </p:spTree>
    <p:extLst>
      <p:ext uri="{BB962C8B-B14F-4D97-AF65-F5344CB8AC3E}">
        <p14:creationId xmlns:p14="http://schemas.microsoft.com/office/powerpoint/2010/main" val="1101312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118121-7C8B-4D78-8BC8-2593EA076C11}" type="datetimeFigureOut">
              <a:rPr lang="ko-KR" altLang="en-US" smtClean="0"/>
              <a:t>2014-09-16</a:t>
            </a:fld>
            <a:endParaRPr lang="ko-KR" altLang="en-US"/>
          </a:p>
        </p:txBody>
      </p:sp>
      <p:sp>
        <p:nvSpPr>
          <p:cNvPr id="4" name="슬라이드 이미지 개체 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E9D9DF-4A6E-4EC3-A0CC-2FFC71C9FD7B}" type="slidenum">
              <a:rPr lang="ko-KR" altLang="en-US" smtClean="0"/>
              <a:t>‹#›</a:t>
            </a:fld>
            <a:endParaRPr lang="ko-KR" altLang="en-US"/>
          </a:p>
        </p:txBody>
      </p:sp>
    </p:spTree>
    <p:extLst>
      <p:ext uri="{BB962C8B-B14F-4D97-AF65-F5344CB8AC3E}">
        <p14:creationId xmlns:p14="http://schemas.microsoft.com/office/powerpoint/2010/main" val="308552922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47E9D9DF-4A6E-4EC3-A0CC-2FFC71C9FD7B}" type="slidenum">
              <a:rPr lang="ko-KR" altLang="en-US" smtClean="0"/>
              <a:t>27</a:t>
            </a:fld>
            <a:endParaRPr lang="ko-KR" altLang="en-US"/>
          </a:p>
        </p:txBody>
      </p:sp>
    </p:spTree>
    <p:extLst>
      <p:ext uri="{BB962C8B-B14F-4D97-AF65-F5344CB8AC3E}">
        <p14:creationId xmlns:p14="http://schemas.microsoft.com/office/powerpoint/2010/main" val="2599433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98286E44-6021-422F-9B49-38CB4ACFF4C4}" type="datetime1">
              <a:rPr lang="en-US" altLang="ko-KR" smtClean="0"/>
              <a:t>9/16/2014</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777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8A89E7CC-AC91-476B-B9F9-549987982EBE}" type="datetime1">
              <a:rPr lang="en-US" altLang="ko-KR" smtClean="0"/>
              <a:t>9/16/2014</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6524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A6C3857-7025-4CD6-8815-78FB094C7F99}" type="datetime1">
              <a:rPr lang="en-US" altLang="ko-KR" smtClean="0"/>
              <a:t>9/16/2014</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6908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838200" y="365125"/>
            <a:ext cx="10515600" cy="1026705"/>
          </a:xfrm>
        </p:spPr>
        <p:txBody>
          <a:bodyPr/>
          <a:lstStyle>
            <a:lvl1pPr algn="ctr">
              <a:defRPr>
                <a:solidFill>
                  <a:schemeClr val="accent4">
                    <a:lumMod val="75000"/>
                  </a:schemeClr>
                </a:solidFill>
                <a:latin typeface="Times New Roman" panose="02020603050405020304" pitchFamily="18" charset="0"/>
                <a:ea typeface="본고딕 KR Normal" panose="020B0400000000000000" pitchFamily="34" charset="-127"/>
                <a:cs typeface="Times New Roman" panose="02020603050405020304" pitchFamily="18" charset="0"/>
              </a:defRPr>
            </a:lvl1pPr>
          </a:lstStyle>
          <a:p>
            <a:r>
              <a:rPr lang="ko-KR" altLang="en-US" dirty="0" smtClean="0"/>
              <a:t>마스터 제목 스타일 편집</a:t>
            </a:r>
            <a:endParaRPr lang="ko-KR" altLang="en-US" dirty="0"/>
          </a:p>
        </p:txBody>
      </p:sp>
      <p:sp>
        <p:nvSpPr>
          <p:cNvPr id="3" name="내용 개체 틀 2"/>
          <p:cNvSpPr>
            <a:spLocks noGrp="1"/>
          </p:cNvSpPr>
          <p:nvPr>
            <p:ph idx="1" hasCustomPrompt="1"/>
          </p:nvPr>
        </p:nvSpPr>
        <p:spPr>
          <a:xfrm>
            <a:off x="838200" y="1564083"/>
            <a:ext cx="10515600" cy="4351338"/>
          </a:xfrm>
        </p:spPr>
        <p:txBody>
          <a:bodyPr/>
          <a:lstStyle>
            <a:lvl1pPr marL="228600" indent="-228600">
              <a:buClr>
                <a:srgbClr val="C00000"/>
              </a:buClr>
              <a:buFont typeface="Times New Roman" panose="02020603050405020304" pitchFamily="18" charset="0"/>
              <a:buChar char="◙"/>
              <a:defRPr>
                <a:latin typeface="Times New Roman" panose="02020603050405020304" pitchFamily="18" charset="0"/>
                <a:ea typeface="본고딕 KR Normal" panose="020B0400000000000000" pitchFamily="34" charset="-127"/>
                <a:cs typeface="Times New Roman" panose="02020603050405020304" pitchFamily="18" charset="0"/>
              </a:defRPr>
            </a:lvl1pPr>
            <a:lvl2pPr marL="685800" indent="-228600">
              <a:buClr>
                <a:schemeClr val="accent1"/>
              </a:buClr>
              <a:buFont typeface="Wingdings" panose="05000000000000000000" pitchFamily="2" charset="2"/>
              <a:buChar char="§"/>
              <a:defRPr>
                <a:latin typeface="Times New Roman" panose="02020603050405020304" pitchFamily="18" charset="0"/>
                <a:ea typeface="본고딕 KR Normal" panose="020B0400000000000000" pitchFamily="34" charset="-127"/>
                <a:cs typeface="Times New Roman" panose="02020603050405020304" pitchFamily="18" charset="0"/>
              </a:defRPr>
            </a:lvl2pPr>
            <a:lvl3pPr>
              <a:defRPr>
                <a:latin typeface="Times New Roman" panose="02020603050405020304" pitchFamily="18" charset="0"/>
                <a:ea typeface="본고딕 KR Normal" panose="020B0400000000000000" pitchFamily="34" charset="-127"/>
                <a:cs typeface="Times New Roman" panose="02020603050405020304" pitchFamily="18" charset="0"/>
              </a:defRPr>
            </a:lvl3pPr>
            <a:lvl4pPr>
              <a:defRPr>
                <a:latin typeface="Times New Roman" panose="02020603050405020304" pitchFamily="18" charset="0"/>
                <a:ea typeface="본고딕 KR Normal" panose="020B0400000000000000" pitchFamily="34" charset="-127"/>
                <a:cs typeface="Times New Roman" panose="02020603050405020304" pitchFamily="18" charset="0"/>
              </a:defRPr>
            </a:lvl4pPr>
            <a:lvl5pPr>
              <a:defRPr>
                <a:latin typeface="Times New Roman" panose="02020603050405020304" pitchFamily="18" charset="0"/>
                <a:ea typeface="본고딕 KR Normal" panose="020B0400000000000000" pitchFamily="34" charset="-127"/>
                <a:cs typeface="Times New Roman" panose="02020603050405020304" pitchFamily="18" charset="0"/>
              </a:defRPr>
            </a:lvl5pPr>
          </a:lstStyle>
          <a:p>
            <a:pPr lvl="0"/>
            <a:r>
              <a:rPr lang="ko-KR" altLang="en-US" dirty="0" smtClean="0"/>
              <a:t> 마스터 텍스트 스타일을 편집합니다</a:t>
            </a:r>
          </a:p>
          <a:p>
            <a:pPr lvl="1"/>
            <a:r>
              <a:rPr lang="ko-KR" altLang="en-US" dirty="0" smtClean="0"/>
              <a:t> 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날짜 개체 틀 3"/>
          <p:cNvSpPr>
            <a:spLocks noGrp="1"/>
          </p:cNvSpPr>
          <p:nvPr>
            <p:ph type="dt" sz="half" idx="10"/>
          </p:nvPr>
        </p:nvSpPr>
        <p:spPr/>
        <p:txBody>
          <a:bodyPr/>
          <a:lstStyle/>
          <a:p>
            <a:fld id="{360F8321-0F1D-4AE9-A27B-B4A72AC10213}" type="datetime1">
              <a:rPr lang="en-US" altLang="ko-KR" smtClean="0"/>
              <a:t>9/16/2014</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4FAB73BC-B049-4115-A692-8D63A059BFB8}" type="slidenum">
              <a:rPr lang="en-US" smtClean="0"/>
              <a:t>‹#›</a:t>
            </a:fld>
            <a:endParaRPr lang="en-US" dirty="0"/>
          </a:p>
        </p:txBody>
      </p:sp>
      <p:graphicFrame>
        <p:nvGraphicFramePr>
          <p:cNvPr id="7" name="표 6"/>
          <p:cNvGraphicFramePr>
            <a:graphicFrameLocks noGrp="1"/>
          </p:cNvGraphicFramePr>
          <p:nvPr userDrawn="1">
            <p:extLst>
              <p:ext uri="{D42A27DB-BD31-4B8C-83A1-F6EECF244321}">
                <p14:modId xmlns:p14="http://schemas.microsoft.com/office/powerpoint/2010/main" val="2823807657"/>
              </p:ext>
            </p:extLst>
          </p:nvPr>
        </p:nvGraphicFramePr>
        <p:xfrm>
          <a:off x="854385" y="373225"/>
          <a:ext cx="10515600" cy="1018606"/>
        </p:xfrm>
        <a:graphic>
          <a:graphicData uri="http://schemas.openxmlformats.org/drawingml/2006/table">
            <a:tbl>
              <a:tblPr firstRow="1" bandRow="1">
                <a:tableStyleId>{5C22544A-7EE6-4342-B048-85BDC9FD1C3A}</a:tableStyleId>
              </a:tblPr>
              <a:tblGrid>
                <a:gridCol w="10515600"/>
              </a:tblGrid>
              <a:tr h="1018606">
                <a:tc>
                  <a:txBody>
                    <a:bodyPr/>
                    <a:lstStyle/>
                    <a:p>
                      <a:pPr latinLnBrk="1"/>
                      <a:endParaRPr lang="ko-KR" altLang="en-US" dirty="0"/>
                    </a:p>
                  </a:txBody>
                  <a:tcPr>
                    <a:gradFill>
                      <a:gsLst>
                        <a:gs pos="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39246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4742EE27-524C-40D9-AE0A-F773A4F698C3}" type="datetime1">
              <a:rPr lang="en-US" altLang="ko-KR" smtClean="0"/>
              <a:t>9/16/2014</a:t>
            </a:fld>
            <a:endParaRPr lang="en-US" dirty="0"/>
          </a:p>
        </p:txBody>
      </p:sp>
      <p:sp>
        <p:nvSpPr>
          <p:cNvPr id="5" name="바닥글 개체 틀 4"/>
          <p:cNvSpPr>
            <a:spLocks noGrp="1"/>
          </p:cNvSpPr>
          <p:nvPr>
            <p:ph type="ftr" sz="quarter" idx="11"/>
          </p:nvPr>
        </p:nvSpPr>
        <p:spPr/>
        <p:txBody>
          <a:bodyPr/>
          <a:lstStyle/>
          <a:p>
            <a:endParaRPr lang="en-US" dirty="0"/>
          </a:p>
        </p:txBody>
      </p:sp>
      <p:sp>
        <p:nvSpPr>
          <p:cNvPr id="6" name="슬라이드 번호 개체 틀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8106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47279BFA-4BD1-448F-A3A7-94287EBE5187}" type="datetime1">
              <a:rPr lang="en-US" altLang="ko-KR" smtClean="0"/>
              <a:t>9/16/2014</a:t>
            </a:fld>
            <a:endParaRPr lang="en-US" dirty="0"/>
          </a:p>
        </p:txBody>
      </p:sp>
      <p:sp>
        <p:nvSpPr>
          <p:cNvPr id="6" name="바닥글 개체 틀 5"/>
          <p:cNvSpPr>
            <a:spLocks noGrp="1"/>
          </p:cNvSpPr>
          <p:nvPr>
            <p:ph type="ftr" sz="quarter" idx="11"/>
          </p:nvPr>
        </p:nvSpPr>
        <p:spPr/>
        <p:txBody>
          <a:bodyPr/>
          <a:lstStyle/>
          <a:p>
            <a:endParaRPr lang="en-US" dirty="0"/>
          </a:p>
        </p:txBody>
      </p:sp>
      <p:sp>
        <p:nvSpPr>
          <p:cNvPr id="7" name="슬라이드 번호 개체 틀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0669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A67C06A5-F9E3-4E5B-9B4E-6688FFFBDA8A}" type="datetime1">
              <a:rPr lang="en-US" altLang="ko-KR" smtClean="0"/>
              <a:t>9/16/2014</a:t>
            </a:fld>
            <a:endParaRPr lang="en-US" dirty="0"/>
          </a:p>
        </p:txBody>
      </p:sp>
      <p:sp>
        <p:nvSpPr>
          <p:cNvPr id="8" name="바닥글 개체 틀 7"/>
          <p:cNvSpPr>
            <a:spLocks noGrp="1"/>
          </p:cNvSpPr>
          <p:nvPr>
            <p:ph type="ftr" sz="quarter" idx="11"/>
          </p:nvPr>
        </p:nvSpPr>
        <p:spPr/>
        <p:txBody>
          <a:bodyPr/>
          <a:lstStyle/>
          <a:p>
            <a:endParaRPr lang="en-US" dirty="0"/>
          </a:p>
        </p:txBody>
      </p:sp>
      <p:sp>
        <p:nvSpPr>
          <p:cNvPr id="9" name="슬라이드 번호 개체 틀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978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75D50FE5-0C7D-4C94-99EB-AA84DDE5829C}" type="datetime1">
              <a:rPr lang="en-US" altLang="ko-KR" smtClean="0"/>
              <a:t>9/16/2014</a:t>
            </a:fld>
            <a:endParaRPr lang="en-US" dirty="0"/>
          </a:p>
        </p:txBody>
      </p:sp>
      <p:sp>
        <p:nvSpPr>
          <p:cNvPr id="4" name="바닥글 개체 틀 3"/>
          <p:cNvSpPr>
            <a:spLocks noGrp="1"/>
          </p:cNvSpPr>
          <p:nvPr>
            <p:ph type="ftr" sz="quarter" idx="11"/>
          </p:nvPr>
        </p:nvSpPr>
        <p:spPr/>
        <p:txBody>
          <a:bodyPr/>
          <a:lstStyle/>
          <a:p>
            <a:endParaRPr lang="en-US" dirty="0"/>
          </a:p>
        </p:txBody>
      </p:sp>
      <p:sp>
        <p:nvSpPr>
          <p:cNvPr id="5" name="슬라이드 번호 개체 틀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082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C38D864-28C7-4369-B6D9-C388C3CEA0E5}" type="datetime1">
              <a:rPr lang="en-US" altLang="ko-KR" smtClean="0"/>
              <a:t>9/16/2014</a:t>
            </a:fld>
            <a:endParaRPr lang="en-US" dirty="0"/>
          </a:p>
        </p:txBody>
      </p:sp>
      <p:sp>
        <p:nvSpPr>
          <p:cNvPr id="3" name="바닥글 개체 틀 2"/>
          <p:cNvSpPr>
            <a:spLocks noGrp="1"/>
          </p:cNvSpPr>
          <p:nvPr>
            <p:ph type="ftr" sz="quarter" idx="11"/>
          </p:nvPr>
        </p:nvSpPr>
        <p:spPr/>
        <p:txBody>
          <a:bodyPr/>
          <a:lstStyle/>
          <a:p>
            <a:endParaRPr lang="en-US" dirty="0"/>
          </a:p>
        </p:txBody>
      </p:sp>
      <p:sp>
        <p:nvSpPr>
          <p:cNvPr id="4" name="슬라이드 번호 개체 틀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57902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14582B16-2282-4FAF-B2B7-AB3ABC1C6BF2}" type="datetime1">
              <a:rPr lang="en-US" altLang="ko-KR" smtClean="0"/>
              <a:t>9/16/2014</a:t>
            </a:fld>
            <a:endParaRPr lang="en-US" dirty="0"/>
          </a:p>
        </p:txBody>
      </p:sp>
      <p:sp>
        <p:nvSpPr>
          <p:cNvPr id="6" name="바닥글 개체 틀 5"/>
          <p:cNvSpPr>
            <a:spLocks noGrp="1"/>
          </p:cNvSpPr>
          <p:nvPr>
            <p:ph type="ftr" sz="quarter" idx="11"/>
          </p:nvPr>
        </p:nvSpPr>
        <p:spPr/>
        <p:txBody>
          <a:bodyPr/>
          <a:lstStyle/>
          <a:p>
            <a:endParaRPr lang="en-US" dirty="0"/>
          </a:p>
        </p:txBody>
      </p:sp>
      <p:sp>
        <p:nvSpPr>
          <p:cNvPr id="7" name="슬라이드 번호 개체 틀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3073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18C43765-B246-42B8-B231-867EAD4F45B8}" type="datetime1">
              <a:rPr lang="en-US" altLang="ko-KR" smtClean="0"/>
              <a:t>9/16/2014</a:t>
            </a:fld>
            <a:endParaRPr lang="en-US" dirty="0"/>
          </a:p>
        </p:txBody>
      </p:sp>
      <p:sp>
        <p:nvSpPr>
          <p:cNvPr id="6" name="바닥글 개체 틀 5"/>
          <p:cNvSpPr>
            <a:spLocks noGrp="1"/>
          </p:cNvSpPr>
          <p:nvPr>
            <p:ph type="ftr" sz="quarter" idx="11"/>
          </p:nvPr>
        </p:nvSpPr>
        <p:spPr/>
        <p:txBody>
          <a:bodyPr/>
          <a:lstStyle/>
          <a:p>
            <a:endParaRPr lang="en-US" dirty="0"/>
          </a:p>
        </p:txBody>
      </p:sp>
      <p:sp>
        <p:nvSpPr>
          <p:cNvPr id="7" name="슬라이드 번호 개체 틀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244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F7E3A-61C8-46C9-A05C-0E47CF14F82B}" type="datetime1">
              <a:rPr lang="en-US" altLang="ko-KR" smtClean="0"/>
              <a:t>9/16/2014</a:t>
            </a:fld>
            <a:endParaRPr lang="en-US" dirty="0"/>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7767825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ripc.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SW </a:t>
            </a:r>
            <a:r>
              <a:rPr lang="ko-KR" altLang="en-US" dirty="0" smtClean="0"/>
              <a:t>기업의 특허 전략</a:t>
            </a:r>
            <a:endParaRPr lang="ko-KR" altLang="en-US" dirty="0"/>
          </a:p>
        </p:txBody>
      </p:sp>
      <p:sp>
        <p:nvSpPr>
          <p:cNvPr id="3" name="부제목 2"/>
          <p:cNvSpPr>
            <a:spLocks noGrp="1"/>
          </p:cNvSpPr>
          <p:nvPr>
            <p:ph type="subTitle" idx="1"/>
          </p:nvPr>
        </p:nvSpPr>
        <p:spPr>
          <a:xfrm>
            <a:off x="1524000" y="4364033"/>
            <a:ext cx="9144000" cy="1655762"/>
          </a:xfrm>
        </p:spPr>
        <p:txBody>
          <a:bodyPr>
            <a:normAutofit lnSpcReduction="10000"/>
          </a:bodyPr>
          <a:lstStyle/>
          <a:p>
            <a:r>
              <a:rPr lang="ko-KR" altLang="en-US" dirty="0" smtClean="0">
                <a:solidFill>
                  <a:schemeClr val="accent4">
                    <a:lumMod val="50000"/>
                  </a:schemeClr>
                </a:solidFill>
              </a:rPr>
              <a:t>남희섭</a:t>
            </a:r>
            <a:endParaRPr lang="en-US" altLang="ko-KR" dirty="0" smtClean="0">
              <a:solidFill>
                <a:schemeClr val="accent4">
                  <a:lumMod val="50000"/>
                </a:schemeClr>
              </a:solidFill>
            </a:endParaRPr>
          </a:p>
          <a:p>
            <a:r>
              <a:rPr lang="ko-KR" altLang="en-US" dirty="0" smtClean="0">
                <a:solidFill>
                  <a:schemeClr val="accent4">
                    <a:lumMod val="50000"/>
                  </a:schemeClr>
                </a:solidFill>
              </a:rPr>
              <a:t>사단법인 </a:t>
            </a:r>
            <a:r>
              <a:rPr lang="ko-KR" altLang="en-US" dirty="0" err="1" smtClean="0">
                <a:solidFill>
                  <a:schemeClr val="accent4">
                    <a:lumMod val="50000"/>
                  </a:schemeClr>
                </a:solidFill>
              </a:rPr>
              <a:t>오픈넷</a:t>
            </a:r>
            <a:endParaRPr lang="en-US" altLang="ko-KR" dirty="0" smtClean="0">
              <a:solidFill>
                <a:schemeClr val="accent4">
                  <a:lumMod val="50000"/>
                </a:schemeClr>
              </a:solidFill>
            </a:endParaRPr>
          </a:p>
          <a:p>
            <a:endParaRPr lang="en-US" altLang="ko-KR" dirty="0"/>
          </a:p>
          <a:p>
            <a:r>
              <a:rPr lang="en-US" altLang="ko-KR" dirty="0" smtClean="0"/>
              <a:t>2014. 09. 18.</a:t>
            </a:r>
            <a:endParaRPr lang="ko-KR" altLang="en-US" dirty="0"/>
          </a:p>
        </p:txBody>
      </p:sp>
      <p:sp>
        <p:nvSpPr>
          <p:cNvPr id="4" name="슬라이드 번호 개체 틀 3"/>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799537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a:t>
            </a:r>
            <a:endParaRPr lang="ko-KR" altLang="en-US" dirty="0"/>
          </a:p>
        </p:txBody>
      </p:sp>
      <p:sp>
        <p:nvSpPr>
          <p:cNvPr id="3" name="내용 개체 틀 2"/>
          <p:cNvSpPr>
            <a:spLocks noGrp="1"/>
          </p:cNvSpPr>
          <p:nvPr>
            <p:ph idx="1"/>
          </p:nvPr>
        </p:nvSpPr>
        <p:spPr/>
        <p:txBody>
          <a:bodyPr/>
          <a:lstStyle/>
          <a:p>
            <a:r>
              <a:rPr lang="en-US" altLang="ko-KR" dirty="0" smtClean="0"/>
              <a:t> </a:t>
            </a:r>
            <a:r>
              <a:rPr lang="ko-KR" altLang="en-US" dirty="0" smtClean="0"/>
              <a:t>저작권 보호 </a:t>
            </a:r>
            <a:r>
              <a:rPr lang="ko-KR" altLang="en-US" dirty="0" smtClean="0"/>
              <a:t>범위 </a:t>
            </a:r>
            <a:r>
              <a:rPr lang="en-US" altLang="ko-KR" dirty="0" smtClean="0">
                <a:sym typeface="Wingdings" panose="05000000000000000000" pitchFamily="2" charset="2"/>
              </a:rPr>
              <a:t> </a:t>
            </a:r>
            <a:r>
              <a:rPr lang="ko-KR" altLang="en-US" dirty="0" smtClean="0">
                <a:solidFill>
                  <a:schemeClr val="accent1">
                    <a:lumMod val="75000"/>
                  </a:schemeClr>
                </a:solidFill>
              </a:rPr>
              <a:t>어느 </a:t>
            </a:r>
            <a:r>
              <a:rPr lang="ko-KR" altLang="en-US" dirty="0" smtClean="0">
                <a:solidFill>
                  <a:schemeClr val="accent1">
                    <a:lumMod val="75000"/>
                  </a:schemeClr>
                </a:solidFill>
              </a:rPr>
              <a:t>정도 정리</a:t>
            </a:r>
            <a:endParaRPr lang="en-US" altLang="ko-KR" dirty="0" smtClean="0">
              <a:solidFill>
                <a:schemeClr val="accent1">
                  <a:lumMod val="75000"/>
                </a:schemeClr>
              </a:solidFill>
            </a:endParaRPr>
          </a:p>
          <a:p>
            <a:pPr lvl="1"/>
            <a:r>
              <a:rPr lang="en-US" altLang="ko-KR" dirty="0" smtClean="0"/>
              <a:t> SSO, “look and feel”</a:t>
            </a:r>
            <a:r>
              <a:rPr lang="ko-KR" altLang="en-US" dirty="0" smtClean="0"/>
              <a:t>은</a:t>
            </a:r>
            <a:r>
              <a:rPr lang="en-US" altLang="ko-KR" dirty="0" smtClean="0"/>
              <a:t> </a:t>
            </a:r>
            <a:r>
              <a:rPr lang="ko-KR" altLang="en-US" dirty="0" smtClean="0"/>
              <a:t>저작권 보호에서 제외</a:t>
            </a:r>
            <a:endParaRPr lang="en-US" altLang="ko-KR" dirty="0" smtClean="0"/>
          </a:p>
          <a:p>
            <a:pPr lvl="1"/>
            <a:r>
              <a:rPr lang="en-US" altLang="ko-KR" dirty="0"/>
              <a:t> </a:t>
            </a:r>
            <a:r>
              <a:rPr lang="en-US" altLang="ko-KR" i="1" dirty="0" smtClean="0"/>
              <a:t>Oracle v. </a:t>
            </a:r>
            <a:r>
              <a:rPr lang="en-US" altLang="ko-KR" i="1" dirty="0" smtClean="0"/>
              <a:t>Google </a:t>
            </a:r>
            <a:r>
              <a:rPr lang="en-US" altLang="ko-KR" dirty="0" smtClean="0"/>
              <a:t>(</a:t>
            </a:r>
            <a:r>
              <a:rPr lang="en-US" altLang="ko-KR" dirty="0" smtClean="0"/>
              <a:t>CAFC, 2014) </a:t>
            </a:r>
            <a:r>
              <a:rPr lang="en-US" altLang="ko-KR" dirty="0" smtClean="0">
                <a:sym typeface="Wingdings" panose="05000000000000000000" pitchFamily="2" charset="2"/>
              </a:rPr>
              <a:t> </a:t>
            </a:r>
            <a:r>
              <a:rPr lang="ko-KR" altLang="en-US" dirty="0" smtClean="0">
                <a:sym typeface="Wingdings" panose="05000000000000000000" pitchFamily="2" charset="2"/>
              </a:rPr>
              <a:t>논란 </a:t>
            </a:r>
            <a:r>
              <a:rPr lang="ko-KR" altLang="en-US" dirty="0" err="1" smtClean="0">
                <a:sym typeface="Wingdings" panose="05000000000000000000" pitchFamily="2" charset="2"/>
              </a:rPr>
              <a:t>재점화</a:t>
            </a:r>
            <a:r>
              <a:rPr lang="en-US" altLang="ko-KR" dirty="0" smtClean="0"/>
              <a:t>?</a:t>
            </a:r>
            <a:endParaRPr lang="en-US" altLang="ko-KR" dirty="0" smtClean="0"/>
          </a:p>
          <a:p>
            <a:r>
              <a:rPr lang="en-US" altLang="ko-KR" dirty="0"/>
              <a:t> </a:t>
            </a:r>
            <a:r>
              <a:rPr lang="ko-KR" altLang="en-US" dirty="0" smtClean="0"/>
              <a:t>특허권 </a:t>
            </a:r>
            <a:r>
              <a:rPr lang="ko-KR" altLang="en-US" dirty="0" smtClean="0"/>
              <a:t>보호 </a:t>
            </a:r>
            <a:r>
              <a:rPr lang="en-US" altLang="ko-KR" dirty="0" smtClean="0">
                <a:sym typeface="Wingdings" panose="05000000000000000000" pitchFamily="2" charset="2"/>
              </a:rPr>
              <a:t> </a:t>
            </a:r>
            <a:r>
              <a:rPr lang="ko-KR" altLang="en-US" dirty="0" smtClean="0">
                <a:solidFill>
                  <a:schemeClr val="accent1">
                    <a:lumMod val="75000"/>
                  </a:schemeClr>
                </a:solidFill>
              </a:rPr>
              <a:t>논란 중</a:t>
            </a:r>
            <a:r>
              <a:rPr lang="ko-KR" altLang="en-US" dirty="0" smtClean="0"/>
              <a:t> </a:t>
            </a:r>
            <a:r>
              <a:rPr lang="ko-KR" altLang="en-US" dirty="0" smtClean="0"/>
              <a:t>또는 </a:t>
            </a:r>
            <a:r>
              <a:rPr lang="en-US" altLang="ko-KR" dirty="0" smtClean="0">
                <a:solidFill>
                  <a:schemeClr val="accent1">
                    <a:lumMod val="75000"/>
                  </a:schemeClr>
                </a:solidFill>
              </a:rPr>
              <a:t>Death of BM &amp; SW patents</a:t>
            </a:r>
            <a:endParaRPr lang="en-US" altLang="ko-KR" dirty="0" smtClean="0">
              <a:solidFill>
                <a:schemeClr val="accent1">
                  <a:lumMod val="75000"/>
                </a:schemeClr>
              </a:solidFill>
            </a:endParaRPr>
          </a:p>
          <a:p>
            <a:pPr lvl="1"/>
            <a:r>
              <a:rPr lang="ko-KR" altLang="en-US" dirty="0" smtClean="0"/>
              <a:t>보호범위 논란이 아니라 보호 적격 논란</a:t>
            </a:r>
            <a:r>
              <a:rPr lang="en-US" altLang="ko-KR" dirty="0" smtClean="0"/>
              <a:t> </a:t>
            </a:r>
          </a:p>
          <a:p>
            <a:pPr lvl="1"/>
            <a:r>
              <a:rPr lang="en-US" altLang="ko-KR" dirty="0" smtClean="0"/>
              <a:t>1998</a:t>
            </a:r>
            <a:r>
              <a:rPr lang="ko-KR" altLang="en-US" dirty="0" smtClean="0"/>
              <a:t>년 </a:t>
            </a:r>
            <a:r>
              <a:rPr lang="en-US" altLang="ko-KR" dirty="0" smtClean="0"/>
              <a:t>SW </a:t>
            </a:r>
            <a:r>
              <a:rPr lang="ko-KR" altLang="en-US" dirty="0" smtClean="0"/>
              <a:t>특허 보호 확대가 정점을 찍은 후 </a:t>
            </a:r>
            <a:r>
              <a:rPr lang="en-US" altLang="ko-KR" dirty="0" smtClean="0"/>
              <a:t>2008</a:t>
            </a:r>
            <a:r>
              <a:rPr lang="ko-KR" altLang="en-US" dirty="0" smtClean="0"/>
              <a:t>년 </a:t>
            </a:r>
            <a:r>
              <a:rPr lang="en-US" altLang="ko-KR" dirty="0" err="1" smtClean="0"/>
              <a:t>Bilski</a:t>
            </a:r>
            <a:r>
              <a:rPr lang="en-US" altLang="ko-KR" dirty="0" smtClean="0"/>
              <a:t>  </a:t>
            </a:r>
            <a:r>
              <a:rPr lang="ko-KR" altLang="en-US" dirty="0" smtClean="0"/>
              <a:t>판결은 </a:t>
            </a:r>
            <a:r>
              <a:rPr lang="en-US" altLang="ko-KR" dirty="0" smtClean="0"/>
              <a:t>1970</a:t>
            </a:r>
            <a:r>
              <a:rPr lang="ko-KR" altLang="en-US" dirty="0" smtClean="0"/>
              <a:t>년대로 회귀</a:t>
            </a:r>
            <a:endParaRPr lang="en-US" altLang="ko-KR" dirty="0" smtClean="0"/>
          </a:p>
          <a:p>
            <a:pPr lvl="1"/>
            <a:r>
              <a:rPr lang="ko-KR" altLang="en-US" dirty="0" smtClean="0"/>
              <a:t>법 </a:t>
            </a:r>
            <a:r>
              <a:rPr lang="ko-KR" altLang="en-US" dirty="0" err="1" smtClean="0"/>
              <a:t>해석론의</a:t>
            </a:r>
            <a:r>
              <a:rPr lang="ko-KR" altLang="en-US" dirty="0" smtClean="0"/>
              <a:t> 변화</a:t>
            </a:r>
            <a:r>
              <a:rPr lang="en-US" altLang="ko-KR" dirty="0" smtClean="0"/>
              <a:t>?</a:t>
            </a:r>
            <a:r>
              <a:rPr lang="ko-KR" altLang="en-US" dirty="0" smtClean="0"/>
              <a:t> </a:t>
            </a:r>
            <a:r>
              <a:rPr lang="en-US" altLang="ko-KR" dirty="0" smtClean="0"/>
              <a:t>X</a:t>
            </a:r>
          </a:p>
          <a:p>
            <a:pPr lvl="1"/>
            <a:r>
              <a:rPr lang="ko-KR" altLang="en-US" dirty="0" smtClean="0"/>
              <a:t>사회경제적 맥락</a:t>
            </a:r>
            <a:r>
              <a:rPr lang="en-US" altLang="ko-KR" dirty="0" smtClean="0"/>
              <a:t>: ‘</a:t>
            </a:r>
            <a:r>
              <a:rPr lang="ko-KR" altLang="en-US" dirty="0" err="1" smtClean="0"/>
              <a:t>닷컴</a:t>
            </a:r>
            <a:r>
              <a:rPr lang="ko-KR" altLang="en-US" dirty="0" smtClean="0"/>
              <a:t> 열풍</a:t>
            </a:r>
            <a:r>
              <a:rPr lang="en-US" altLang="ko-KR" dirty="0" smtClean="0"/>
              <a:t>’, </a:t>
            </a:r>
            <a:r>
              <a:rPr lang="ko-KR" altLang="en-US" dirty="0" smtClean="0"/>
              <a:t>순차적</a:t>
            </a:r>
            <a:r>
              <a:rPr lang="en-US" altLang="ko-KR" dirty="0" smtClean="0"/>
              <a:t>·</a:t>
            </a:r>
            <a:r>
              <a:rPr lang="ko-KR" altLang="en-US" dirty="0" smtClean="0"/>
              <a:t>누적적 기술 혁신 </a:t>
            </a:r>
            <a:r>
              <a:rPr lang="en-US" altLang="ko-KR" dirty="0" smtClean="0">
                <a:sym typeface="Wingdings" panose="05000000000000000000" pitchFamily="2" charset="2"/>
              </a:rPr>
              <a:t> </a:t>
            </a:r>
            <a:r>
              <a:rPr lang="ko-KR" altLang="en-US" dirty="0" smtClean="0">
                <a:sym typeface="Wingdings" panose="05000000000000000000" pitchFamily="2" charset="2"/>
              </a:rPr>
              <a:t>특허가 기술혁신에 오히려 장애</a:t>
            </a:r>
            <a:endParaRPr lang="ko-KR" altLang="en-US" dirty="0"/>
          </a:p>
        </p:txBody>
      </p:sp>
      <p:sp>
        <p:nvSpPr>
          <p:cNvPr id="4" name="슬라이드 번호 개체 틀 3"/>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3357439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6600" dirty="0" smtClean="0">
                <a:solidFill>
                  <a:schemeClr val="bg1"/>
                </a:solidFill>
              </a:rPr>
              <a:t>02	SW </a:t>
            </a:r>
            <a:r>
              <a:rPr lang="ko-KR" altLang="en-US" sz="6600" dirty="0" smtClean="0">
                <a:solidFill>
                  <a:schemeClr val="bg1"/>
                </a:solidFill>
              </a:rPr>
              <a:t>특허의</a:t>
            </a:r>
            <a:r>
              <a:rPr lang="en-US" altLang="ko-KR" sz="6600" dirty="0" smtClean="0">
                <a:solidFill>
                  <a:schemeClr val="bg1"/>
                </a:solidFill>
              </a:rPr>
              <a:t> </a:t>
            </a:r>
            <a:r>
              <a:rPr lang="ko-KR" altLang="en-US" sz="6600" dirty="0" smtClean="0">
                <a:solidFill>
                  <a:schemeClr val="bg1"/>
                </a:solidFill>
              </a:rPr>
              <a:t>문제점</a:t>
            </a:r>
            <a:endParaRPr lang="ko-KR" altLang="en-US" sz="6600" dirty="0">
              <a:solidFill>
                <a:schemeClr val="bg1"/>
              </a:solidFill>
            </a:endParaRPr>
          </a:p>
        </p:txBody>
      </p:sp>
      <p:sp>
        <p:nvSpPr>
          <p:cNvPr id="3" name="슬라이드 번호 개체 틀 2"/>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472719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dirty="0" smtClean="0">
                <a:latin typeface="Times New Roman" pitchFamily="18" charset="0"/>
                <a:cs typeface="Times New Roman" pitchFamily="18" charset="0"/>
              </a:rPr>
              <a:t>Software Patents Kill Innovation</a:t>
            </a:r>
            <a:endParaRPr lang="ko-KR" altLang="en-US" dirty="0">
              <a:latin typeface="Times New Roman" pitchFamily="18" charset="0"/>
              <a:cs typeface="Times New Roman" pitchFamily="18" charset="0"/>
            </a:endParaRPr>
          </a:p>
        </p:txBody>
      </p:sp>
      <p:pic>
        <p:nvPicPr>
          <p:cNvPr id="4" name="Kép 3" descr="No sofware 2005-07-05-Demonstration_because-of_Software_Patents_.jpg"/>
          <p:cNvPicPr>
            <a:picLocks noGrp="1" noChangeAspect="1"/>
          </p:cNvPicPr>
          <p:nvPr>
            <p:ph idx="1"/>
          </p:nvPr>
        </p:nvPicPr>
        <p:blipFill>
          <a:blip r:embed="rId2" cstate="print"/>
          <a:stretch>
            <a:fillRect/>
          </a:stretch>
        </p:blipFill>
        <p:spPr>
          <a:xfrm>
            <a:off x="3435859" y="1600201"/>
            <a:ext cx="5320282" cy="4525963"/>
          </a:xfrm>
          <a:prstGeom prst="rect">
            <a:avLst/>
          </a:prstGeom>
        </p:spPr>
      </p:pic>
      <p:sp>
        <p:nvSpPr>
          <p:cNvPr id="3" name="슬라이드 번호 개체 틀 2"/>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566007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imes New Roman" pitchFamily="18" charset="0"/>
                <a:cs typeface="Times New Roman" pitchFamily="18" charset="0"/>
              </a:rPr>
              <a:t>No Software Patents</a:t>
            </a:r>
            <a:endParaRPr lang="ko-KR" altLang="en-US" dirty="0">
              <a:latin typeface="Times New Roman" pitchFamily="18" charset="0"/>
              <a:cs typeface="Times New Roman" pitchFamily="18" charset="0"/>
            </a:endParaRPr>
          </a:p>
        </p:txBody>
      </p:sp>
      <p:pic>
        <p:nvPicPr>
          <p:cNvPr id="4" name="Kép 3" descr="NoSoftwarePatents.jpg"/>
          <p:cNvPicPr>
            <a:picLocks noGrp="1" noChangeAspect="1"/>
          </p:cNvPicPr>
          <p:nvPr>
            <p:ph idx="1"/>
          </p:nvPr>
        </p:nvPicPr>
        <p:blipFill>
          <a:blip r:embed="rId2" cstate="print"/>
          <a:stretch>
            <a:fillRect/>
          </a:stretch>
        </p:blipFill>
        <p:spPr>
          <a:xfrm>
            <a:off x="2762250" y="1640681"/>
            <a:ext cx="6667500" cy="4445000"/>
          </a:xfrm>
          <a:prstGeom prst="rect">
            <a:avLst/>
          </a:prstGeom>
        </p:spPr>
      </p:pic>
      <p:sp>
        <p:nvSpPr>
          <p:cNvPr id="3" name="슬라이드 번호 개체 틀 2"/>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478669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imes New Roman" pitchFamily="18" charset="0"/>
                <a:cs typeface="Times New Roman" pitchFamily="18" charset="0"/>
              </a:rPr>
              <a:t>No Software Patent</a:t>
            </a:r>
            <a:endParaRPr lang="ko-KR" altLang="en-US" dirty="0">
              <a:latin typeface="Times New Roman" pitchFamily="18" charset="0"/>
              <a:cs typeface="Times New Roman" pitchFamily="18" charset="0"/>
            </a:endParaRPr>
          </a:p>
        </p:txBody>
      </p:sp>
      <p:pic>
        <p:nvPicPr>
          <p:cNvPr id="4" name="Kép 4" descr="no software mernieuws3011_softwarepatenten_brussel.jpg"/>
          <p:cNvPicPr>
            <a:picLocks noGrp="1" noChangeAspect="1"/>
          </p:cNvPicPr>
          <p:nvPr>
            <p:ph idx="1"/>
          </p:nvPr>
        </p:nvPicPr>
        <p:blipFill>
          <a:blip r:embed="rId2" cstate="print"/>
          <a:stretch>
            <a:fillRect/>
          </a:stretch>
        </p:blipFill>
        <p:spPr>
          <a:xfrm>
            <a:off x="2595538" y="1785926"/>
            <a:ext cx="6929486" cy="4500400"/>
          </a:xfrm>
          <a:prstGeom prst="rect">
            <a:avLst/>
          </a:prstGeom>
        </p:spPr>
      </p:pic>
      <p:sp>
        <p:nvSpPr>
          <p:cNvPr id="3" name="슬라이드 번호 개체 틀 2"/>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206329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imes New Roman" pitchFamily="18" charset="0"/>
                <a:cs typeface="Times New Roman" pitchFamily="18" charset="0"/>
              </a:rPr>
              <a:t>End/Stop Software Patents</a:t>
            </a:r>
            <a:endParaRPr lang="ko-KR" altLang="en-US" dirty="0">
              <a:latin typeface="Times New Roman" pitchFamily="18" charset="0"/>
              <a:cs typeface="Times New Roman" pitchFamily="18" charset="0"/>
            </a:endParaRPr>
          </a:p>
        </p:txBody>
      </p:sp>
      <p:sp>
        <p:nvSpPr>
          <p:cNvPr id="3" name="내용 개체 틀 2"/>
          <p:cNvSpPr>
            <a:spLocks noGrp="1"/>
          </p:cNvSpPr>
          <p:nvPr>
            <p:ph idx="1"/>
          </p:nvPr>
        </p:nvSpPr>
        <p:spPr/>
        <p:txBody>
          <a:bodyPr/>
          <a:lstStyle/>
          <a:p>
            <a:pPr>
              <a:buNone/>
            </a:pPr>
            <a:r>
              <a:rPr lang="en-US" altLang="ko-KR" dirty="0" smtClean="0"/>
              <a:t> </a:t>
            </a:r>
            <a:endParaRPr lang="ko-KR" altLang="en-US" dirty="0"/>
          </a:p>
        </p:txBody>
      </p:sp>
      <p:pic>
        <p:nvPicPr>
          <p:cNvPr id="1030" name="Picture 6" descr="Keep clean"/>
          <p:cNvPicPr>
            <a:picLocks noChangeAspect="1" noChangeArrowheads="1"/>
          </p:cNvPicPr>
          <p:nvPr/>
        </p:nvPicPr>
        <p:blipFill>
          <a:blip r:embed="rId2"/>
          <a:srcRect/>
          <a:stretch>
            <a:fillRect/>
          </a:stretch>
        </p:blipFill>
        <p:spPr bwMode="auto">
          <a:xfrm>
            <a:off x="7310446" y="2143116"/>
            <a:ext cx="2857500" cy="3810000"/>
          </a:xfrm>
          <a:prstGeom prst="rect">
            <a:avLst/>
          </a:prstGeom>
          <a:noFill/>
        </p:spPr>
      </p:pic>
      <p:pic>
        <p:nvPicPr>
          <p:cNvPr id="1032" name="Picture 8" descr="Stop Software Patents European Petition"/>
          <p:cNvPicPr>
            <a:picLocks noChangeAspect="1" noChangeArrowheads="1"/>
          </p:cNvPicPr>
          <p:nvPr/>
        </p:nvPicPr>
        <p:blipFill>
          <a:blip r:embed="rId3"/>
          <a:srcRect/>
          <a:stretch>
            <a:fillRect/>
          </a:stretch>
        </p:blipFill>
        <p:spPr bwMode="auto">
          <a:xfrm>
            <a:off x="1881158" y="3643314"/>
            <a:ext cx="2228850" cy="1857376"/>
          </a:xfrm>
          <a:prstGeom prst="rect">
            <a:avLst/>
          </a:prstGeom>
          <a:noFill/>
        </p:spPr>
      </p:pic>
      <p:pic>
        <p:nvPicPr>
          <p:cNvPr id="1034" name="Picture 10" descr="Anti Software Patent"/>
          <p:cNvPicPr>
            <a:picLocks noChangeAspect="1" noChangeArrowheads="1"/>
          </p:cNvPicPr>
          <p:nvPr/>
        </p:nvPicPr>
        <p:blipFill>
          <a:blip r:embed="rId4"/>
          <a:srcRect/>
          <a:stretch>
            <a:fillRect/>
          </a:stretch>
        </p:blipFill>
        <p:spPr bwMode="auto">
          <a:xfrm>
            <a:off x="4595802" y="3500438"/>
            <a:ext cx="2452678" cy="2452678"/>
          </a:xfrm>
          <a:prstGeom prst="rect">
            <a:avLst/>
          </a:prstGeom>
          <a:noFill/>
        </p:spPr>
      </p:pic>
      <p:sp>
        <p:nvSpPr>
          <p:cNvPr id="1036" name="AutoShape 12" descr="Image result for fsf"/>
          <p:cNvSpPr>
            <a:spLocks noChangeAspect="1" noChangeArrowheads="1"/>
          </p:cNvSpPr>
          <p:nvPr/>
        </p:nvSpPr>
        <p:spPr bwMode="auto">
          <a:xfrm>
            <a:off x="1692276" y="-457200"/>
            <a:ext cx="1438275" cy="9525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038" name="AutoShape 14" descr="Image result for fsf"/>
          <p:cNvSpPr>
            <a:spLocks noChangeAspect="1" noChangeArrowheads="1"/>
          </p:cNvSpPr>
          <p:nvPr/>
        </p:nvSpPr>
        <p:spPr bwMode="auto">
          <a:xfrm>
            <a:off x="1692276" y="-457200"/>
            <a:ext cx="1438275" cy="952500"/>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040" name="AutoShape 16" descr="http://static.fsf.org/nosvn/stickers/fsf.svg"/>
          <p:cNvSpPr>
            <a:spLocks noChangeAspect="1" noChangeArrowheads="1"/>
          </p:cNvSpPr>
          <p:nvPr/>
        </p:nvSpPr>
        <p:spPr bwMode="auto">
          <a:xfrm>
            <a:off x="1692276" y="-1233488"/>
            <a:ext cx="3857625" cy="2571751"/>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sp>
        <p:nvSpPr>
          <p:cNvPr id="1042" name="AutoShape 18" descr="http://static.fsf.org/nosvn/stickers/fsf.svg"/>
          <p:cNvSpPr>
            <a:spLocks noChangeAspect="1" noChangeArrowheads="1"/>
          </p:cNvSpPr>
          <p:nvPr/>
        </p:nvSpPr>
        <p:spPr bwMode="auto">
          <a:xfrm>
            <a:off x="1692276" y="-1233488"/>
            <a:ext cx="3857625" cy="2571751"/>
          </a:xfrm>
          <a:prstGeom prst="rect">
            <a:avLst/>
          </a:prstGeom>
          <a:noFill/>
        </p:spPr>
        <p:txBody>
          <a:bodyPr vert="horz" wrap="square" lIns="91440" tIns="45720" rIns="91440" bIns="45720" numCol="1" anchor="t" anchorCtr="0" compatLnSpc="1">
            <a:prstTxWarp prst="textNoShape">
              <a:avLst/>
            </a:prstTxWarp>
          </a:bodyPr>
          <a:lstStyle/>
          <a:p>
            <a:endParaRPr lang="ko-KR" altLang="en-US"/>
          </a:p>
        </p:txBody>
      </p:sp>
      <p:grpSp>
        <p:nvGrpSpPr>
          <p:cNvPr id="14" name="그룹 13"/>
          <p:cNvGrpSpPr/>
          <p:nvPr/>
        </p:nvGrpSpPr>
        <p:grpSpPr>
          <a:xfrm>
            <a:off x="2095472" y="2143116"/>
            <a:ext cx="4929222" cy="1085852"/>
            <a:chOff x="571472" y="2357430"/>
            <a:chExt cx="4424372" cy="871538"/>
          </a:xfrm>
        </p:grpSpPr>
        <p:pic>
          <p:nvPicPr>
            <p:cNvPr id="1028" name="Picture 4" descr="http://www.zdnet.com/i/story/60/07/003339/endsoftwarepatents.jpg"/>
            <p:cNvPicPr>
              <a:picLocks noChangeAspect="1" noChangeArrowheads="1"/>
            </p:cNvPicPr>
            <p:nvPr/>
          </p:nvPicPr>
          <p:blipFill>
            <a:blip r:embed="rId5"/>
            <a:srcRect/>
            <a:stretch>
              <a:fillRect/>
            </a:stretch>
          </p:blipFill>
          <p:spPr bwMode="auto">
            <a:xfrm>
              <a:off x="1928794" y="2428868"/>
              <a:ext cx="3067050" cy="800100"/>
            </a:xfrm>
            <a:prstGeom prst="rect">
              <a:avLst/>
            </a:prstGeom>
            <a:noFill/>
          </p:spPr>
        </p:pic>
        <p:pic>
          <p:nvPicPr>
            <p:cNvPr id="1044" name="Picture 20" descr="https://encrypted-tbn3.gstatic.com/images?q=tbn:ANd9GcT446RagUTe1Bdf-YMlwrBn20FmLEM8PFnOr_Ph5EIUUcGqHJIP"/>
            <p:cNvPicPr>
              <a:picLocks noChangeAspect="1" noChangeArrowheads="1"/>
            </p:cNvPicPr>
            <p:nvPr/>
          </p:nvPicPr>
          <p:blipFill>
            <a:blip r:embed="rId6"/>
            <a:srcRect/>
            <a:stretch>
              <a:fillRect/>
            </a:stretch>
          </p:blipFill>
          <p:spPr bwMode="auto">
            <a:xfrm>
              <a:off x="571472" y="2357430"/>
              <a:ext cx="1285884" cy="857256"/>
            </a:xfrm>
            <a:prstGeom prst="rect">
              <a:avLst/>
            </a:prstGeom>
            <a:noFill/>
          </p:spPr>
        </p:pic>
      </p:grpSp>
      <p:sp>
        <p:nvSpPr>
          <p:cNvPr id="4" name="슬라이드 번호 개체 틀 3"/>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1058232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누가</a:t>
            </a:r>
            <a:r>
              <a:rPr lang="en-US" altLang="ko-KR" dirty="0" smtClean="0"/>
              <a:t> </a:t>
            </a:r>
            <a:r>
              <a:rPr lang="ko-KR" altLang="en-US" dirty="0" smtClean="0"/>
              <a:t>반대하는가</a:t>
            </a:r>
            <a:r>
              <a:rPr lang="en-US" altLang="ko-KR" dirty="0" smtClean="0"/>
              <a:t>?</a:t>
            </a:r>
            <a:endParaRPr lang="ko-KR" altLang="en-US" dirty="0"/>
          </a:p>
        </p:txBody>
      </p:sp>
      <p:sp>
        <p:nvSpPr>
          <p:cNvPr id="3" name="내용 개체 틀 2"/>
          <p:cNvSpPr>
            <a:spLocks noGrp="1"/>
          </p:cNvSpPr>
          <p:nvPr>
            <p:ph idx="1"/>
          </p:nvPr>
        </p:nvSpPr>
        <p:spPr/>
        <p:txBody>
          <a:bodyPr anchor="ctr"/>
          <a:lstStyle/>
          <a:p>
            <a:pPr algn="ctr">
              <a:buNone/>
            </a:pPr>
            <a:r>
              <a:rPr lang="ko-KR" altLang="en-US" dirty="0" smtClean="0"/>
              <a:t>소프트웨어 개발자</a:t>
            </a:r>
            <a:endParaRPr lang="en-US" altLang="ko-KR" dirty="0" smtClean="0"/>
          </a:p>
          <a:p>
            <a:pPr algn="ctr">
              <a:buNone/>
            </a:pPr>
            <a:r>
              <a:rPr lang="en-US" altLang="ko-KR" dirty="0" smtClean="0"/>
              <a:t>= </a:t>
            </a:r>
            <a:r>
              <a:rPr lang="ko-KR" altLang="en-US" dirty="0" smtClean="0"/>
              <a:t>발명가</a:t>
            </a:r>
            <a:endParaRPr lang="en-US" altLang="ko-KR" dirty="0" smtClean="0"/>
          </a:p>
          <a:p>
            <a:pPr algn="ctr">
              <a:buNone/>
            </a:pPr>
            <a:endParaRPr lang="en-US" altLang="ko-KR" dirty="0" smtClean="0"/>
          </a:p>
          <a:p>
            <a:pPr algn="ctr">
              <a:buNone/>
            </a:pPr>
            <a:r>
              <a:rPr lang="ko-KR" altLang="en-US" dirty="0" smtClean="0"/>
              <a:t>소프트웨어 산업계 </a:t>
            </a:r>
            <a:r>
              <a:rPr lang="en-US" altLang="ko-KR" dirty="0" smtClean="0"/>
              <a:t>(?)</a:t>
            </a:r>
          </a:p>
          <a:p>
            <a:pPr algn="ctr">
              <a:buNone/>
            </a:pPr>
            <a:r>
              <a:rPr lang="en-US" altLang="ko-KR" dirty="0" smtClean="0"/>
              <a:t>= </a:t>
            </a:r>
            <a:r>
              <a:rPr lang="ko-KR" altLang="en-US" dirty="0" err="1" smtClean="0"/>
              <a:t>특허권자</a:t>
            </a:r>
            <a:endParaRPr lang="ko-KR" altLang="en-US" dirty="0"/>
          </a:p>
        </p:txBody>
      </p:sp>
      <p:sp>
        <p:nvSpPr>
          <p:cNvPr id="4" name="슬라이드 번호 개체 틀 3"/>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3618452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특허 제도 </a:t>
            </a:r>
            <a:r>
              <a:rPr lang="en-US" altLang="ko-KR" dirty="0" smtClean="0">
                <a:sym typeface="Wingdings" pitchFamily="2" charset="2"/>
              </a:rPr>
              <a:t> </a:t>
            </a:r>
            <a:r>
              <a:rPr lang="ko-KR" altLang="en-US" dirty="0" smtClean="0">
                <a:sym typeface="Wingdings" pitchFamily="2" charset="2"/>
              </a:rPr>
              <a:t>기술혁신</a:t>
            </a:r>
            <a:endParaRPr lang="ko-KR" altLang="en-US" dirty="0"/>
          </a:p>
        </p:txBody>
      </p:sp>
      <p:sp>
        <p:nvSpPr>
          <p:cNvPr id="3" name="내용 개체 틀 2"/>
          <p:cNvSpPr>
            <a:spLocks noGrp="1"/>
          </p:cNvSpPr>
          <p:nvPr>
            <p:ph idx="1"/>
          </p:nvPr>
        </p:nvSpPr>
        <p:spPr/>
        <p:txBody>
          <a:bodyPr/>
          <a:lstStyle/>
          <a:p>
            <a:r>
              <a:rPr lang="en-US" altLang="ko-KR" dirty="0" smtClean="0"/>
              <a:t> </a:t>
            </a:r>
            <a:r>
              <a:rPr lang="ko-KR" altLang="en-US" dirty="0" smtClean="0"/>
              <a:t>특허 제도가 기술 혁신을 자동으로 보장하지 못함</a:t>
            </a:r>
            <a:r>
              <a:rPr lang="en-US" altLang="ko-KR" dirty="0" smtClean="0"/>
              <a:t>.</a:t>
            </a:r>
          </a:p>
          <a:p>
            <a:endParaRPr lang="en-US" altLang="ko-KR" dirty="0" smtClean="0"/>
          </a:p>
          <a:p>
            <a:endParaRPr lang="en-US" altLang="ko-KR" dirty="0" smtClean="0"/>
          </a:p>
          <a:p>
            <a:endParaRPr lang="en-US" altLang="ko-KR" dirty="0"/>
          </a:p>
          <a:p>
            <a:pPr marL="0" indent="0">
              <a:buNone/>
            </a:pPr>
            <a:r>
              <a:rPr lang="en-US" altLang="ko-KR" dirty="0" smtClean="0"/>
              <a:t> </a:t>
            </a:r>
          </a:p>
          <a:p>
            <a:pPr marL="0" indent="0">
              <a:buNone/>
            </a:pPr>
            <a:endParaRPr lang="en-US" altLang="ko-KR" dirty="0" smtClean="0"/>
          </a:p>
          <a:p>
            <a:r>
              <a:rPr lang="en-US" altLang="ko-KR" dirty="0"/>
              <a:t> </a:t>
            </a:r>
            <a:r>
              <a:rPr lang="en-US" altLang="ko-KR" dirty="0" smtClean="0"/>
              <a:t>2</a:t>
            </a:r>
            <a:r>
              <a:rPr lang="ko-KR" altLang="en-US" dirty="0" smtClean="0"/>
              <a:t>가지 핵심 기능</a:t>
            </a:r>
            <a:endParaRPr lang="en-US" altLang="ko-KR" dirty="0" smtClean="0"/>
          </a:p>
          <a:p>
            <a:pPr lvl="1"/>
            <a:r>
              <a:rPr lang="en-US" altLang="ko-KR" dirty="0" smtClean="0">
                <a:solidFill>
                  <a:srgbClr val="C00000"/>
                </a:solidFill>
              </a:rPr>
              <a:t>Disclosure Function: </a:t>
            </a:r>
            <a:r>
              <a:rPr lang="ko-KR" altLang="en-US" dirty="0" smtClean="0">
                <a:solidFill>
                  <a:srgbClr val="C00000"/>
                </a:solidFill>
              </a:rPr>
              <a:t>발명의 공개 기능</a:t>
            </a:r>
            <a:endParaRPr lang="en-US" altLang="ko-KR" dirty="0" smtClean="0">
              <a:solidFill>
                <a:srgbClr val="C00000"/>
              </a:solidFill>
            </a:endParaRPr>
          </a:p>
          <a:p>
            <a:pPr lvl="1"/>
            <a:r>
              <a:rPr lang="en-US" altLang="ko-KR" dirty="0" smtClean="0">
                <a:solidFill>
                  <a:srgbClr val="C00000"/>
                </a:solidFill>
              </a:rPr>
              <a:t>Notice Function: </a:t>
            </a:r>
            <a:r>
              <a:rPr lang="ko-KR" altLang="en-US" dirty="0" smtClean="0">
                <a:solidFill>
                  <a:srgbClr val="C00000"/>
                </a:solidFill>
              </a:rPr>
              <a:t>권리의</a:t>
            </a:r>
            <a:r>
              <a:rPr lang="en-US" altLang="ko-KR" dirty="0" smtClean="0">
                <a:solidFill>
                  <a:srgbClr val="C00000"/>
                </a:solidFill>
              </a:rPr>
              <a:t> </a:t>
            </a:r>
            <a:r>
              <a:rPr lang="ko-KR" altLang="en-US" dirty="0" smtClean="0">
                <a:solidFill>
                  <a:srgbClr val="C00000"/>
                </a:solidFill>
              </a:rPr>
              <a:t>공시 기능</a:t>
            </a:r>
            <a:endParaRPr lang="ko-KR" altLang="en-US" dirty="0">
              <a:solidFill>
                <a:srgbClr val="C00000"/>
              </a:solidFill>
            </a:endParaRPr>
          </a:p>
        </p:txBody>
      </p:sp>
      <p:graphicFrame>
        <p:nvGraphicFramePr>
          <p:cNvPr id="4" name="표 3"/>
          <p:cNvGraphicFramePr>
            <a:graphicFrameLocks noGrp="1"/>
          </p:cNvGraphicFramePr>
          <p:nvPr>
            <p:extLst>
              <p:ext uri="{D42A27DB-BD31-4B8C-83A1-F6EECF244321}">
                <p14:modId xmlns:p14="http://schemas.microsoft.com/office/powerpoint/2010/main" val="2057318940"/>
              </p:ext>
            </p:extLst>
          </p:nvPr>
        </p:nvGraphicFramePr>
        <p:xfrm>
          <a:off x="1280591" y="2047503"/>
          <a:ext cx="9968433" cy="2286000"/>
        </p:xfrm>
        <a:graphic>
          <a:graphicData uri="http://schemas.openxmlformats.org/drawingml/2006/table">
            <a:tbl>
              <a:tblPr firstRow="1" bandRow="1">
                <a:tableStyleId>{5C22544A-7EE6-4342-B048-85BDC9FD1C3A}</a:tableStyleId>
              </a:tblPr>
              <a:tblGrid>
                <a:gridCol w="9968433"/>
              </a:tblGrid>
              <a:tr h="1224136">
                <a:tc>
                  <a:txBody>
                    <a:bodyPr/>
                    <a:lstStyle/>
                    <a:p>
                      <a:pPr marL="342900" indent="-342900">
                        <a:buFont typeface="Wingdings" panose="05000000000000000000" pitchFamily="2" charset="2"/>
                        <a:buChar char="Ø"/>
                      </a:pPr>
                      <a:r>
                        <a:rPr lang="ko-KR" altLang="en-US" sz="2400" b="0" dirty="0" smtClean="0"/>
                        <a:t>미국</a:t>
                      </a:r>
                      <a:r>
                        <a:rPr lang="en-US" altLang="ko-KR" sz="2400" b="0" dirty="0" smtClean="0"/>
                        <a:t> </a:t>
                      </a:r>
                      <a:r>
                        <a:rPr lang="ko-KR" altLang="en-US" sz="2400" b="0" dirty="0" smtClean="0"/>
                        <a:t>헌법</a:t>
                      </a:r>
                      <a:r>
                        <a:rPr lang="en-US" altLang="ko-KR" sz="2400" b="0" dirty="0" smtClean="0"/>
                        <a:t>: </a:t>
                      </a:r>
                      <a:r>
                        <a:rPr lang="en-US" altLang="ko-KR" sz="2400" b="0" dirty="0" smtClean="0">
                          <a:solidFill>
                            <a:schemeClr val="accent4">
                              <a:lumMod val="60000"/>
                              <a:lumOff val="40000"/>
                            </a:schemeClr>
                          </a:solidFill>
                        </a:rPr>
                        <a:t>To promote the progress of science and useful arts, by securing for limited times to authors and inventors the exclusive Right to their respective writings and discoveries.</a:t>
                      </a:r>
                    </a:p>
                    <a:p>
                      <a:pPr marL="342900" indent="-342900">
                        <a:buFont typeface="Wingdings" panose="05000000000000000000" pitchFamily="2" charset="2"/>
                        <a:buChar char="Ø"/>
                      </a:pPr>
                      <a:r>
                        <a:rPr lang="ko-KR" altLang="en-US" sz="2400" b="0" dirty="0" smtClean="0"/>
                        <a:t>한국 특허법 제</a:t>
                      </a:r>
                      <a:r>
                        <a:rPr lang="en-US" altLang="ko-KR" sz="2400" b="0" dirty="0" smtClean="0"/>
                        <a:t>1</a:t>
                      </a:r>
                      <a:r>
                        <a:rPr lang="ko-KR" altLang="en-US" sz="2400" b="0" dirty="0" smtClean="0"/>
                        <a:t>조</a:t>
                      </a:r>
                      <a:r>
                        <a:rPr lang="en-US" altLang="ko-KR" sz="2400" b="0" dirty="0" smtClean="0"/>
                        <a:t>: </a:t>
                      </a:r>
                      <a:r>
                        <a:rPr lang="ko-KR" altLang="en-US" sz="2400" b="0" dirty="0" smtClean="0">
                          <a:solidFill>
                            <a:schemeClr val="accent4">
                              <a:lumMod val="60000"/>
                              <a:lumOff val="40000"/>
                            </a:schemeClr>
                          </a:solidFill>
                        </a:rPr>
                        <a:t>이 법은 발명을 보호</a:t>
                      </a:r>
                      <a:r>
                        <a:rPr lang="en-US" altLang="ko-KR" sz="2400" b="0" dirty="0" smtClean="0">
                          <a:solidFill>
                            <a:schemeClr val="accent4">
                              <a:lumMod val="60000"/>
                              <a:lumOff val="40000"/>
                            </a:schemeClr>
                          </a:solidFill>
                        </a:rPr>
                        <a:t>·</a:t>
                      </a:r>
                      <a:r>
                        <a:rPr lang="ko-KR" altLang="en-US" sz="2400" b="0" dirty="0" smtClean="0">
                          <a:solidFill>
                            <a:schemeClr val="accent4">
                              <a:lumMod val="60000"/>
                              <a:lumOff val="40000"/>
                            </a:schemeClr>
                          </a:solidFill>
                        </a:rPr>
                        <a:t>장려하고 그 이용을 도모함으로써 기술의 발전을 촉진하여 산업발전에 이바지함을 목적으로 한다</a:t>
                      </a:r>
                      <a:r>
                        <a:rPr lang="en-US" altLang="ko-KR" sz="2400" b="0" dirty="0" smtClean="0">
                          <a:solidFill>
                            <a:schemeClr val="accent4">
                              <a:lumMod val="60000"/>
                              <a:lumOff val="40000"/>
                            </a:schemeClr>
                          </a:solidFill>
                        </a:rPr>
                        <a:t>.</a:t>
                      </a:r>
                      <a:endParaRPr lang="ko-KR" altLang="en-US" b="0" dirty="0">
                        <a:solidFill>
                          <a:schemeClr val="accent4">
                            <a:lumMod val="60000"/>
                            <a:lumOff val="40000"/>
                          </a:schemeClr>
                        </a:solidFill>
                      </a:endParaRPr>
                    </a:p>
                  </a:txBody>
                  <a:tcPr/>
                </a:tc>
              </a:tr>
            </a:tbl>
          </a:graphicData>
        </a:graphic>
      </p:graphicFrame>
      <p:sp>
        <p:nvSpPr>
          <p:cNvPr id="5" name="슬라이드 번호 개체 틀 4"/>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16141622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발명의 공개 기능 </a:t>
            </a:r>
            <a:r>
              <a:rPr lang="en-US" altLang="ko-KR" dirty="0" smtClean="0"/>
              <a:t>(1)</a:t>
            </a:r>
            <a:endParaRPr lang="ko-KR" altLang="en-US" dirty="0"/>
          </a:p>
        </p:txBody>
      </p:sp>
      <p:sp>
        <p:nvSpPr>
          <p:cNvPr id="3" name="내용 개체 틀 2"/>
          <p:cNvSpPr>
            <a:spLocks noGrp="1"/>
          </p:cNvSpPr>
          <p:nvPr>
            <p:ph idx="1"/>
          </p:nvPr>
        </p:nvSpPr>
        <p:spPr/>
        <p:txBody>
          <a:bodyPr>
            <a:normAutofit/>
          </a:bodyPr>
          <a:lstStyle/>
          <a:p>
            <a:r>
              <a:rPr lang="en-US" altLang="ko-KR" dirty="0" smtClean="0"/>
              <a:t> 35 USC §112</a:t>
            </a:r>
          </a:p>
          <a:p>
            <a:pPr lvl="1"/>
            <a:r>
              <a:rPr lang="en-US" altLang="ko-KR" dirty="0" smtClean="0"/>
              <a:t>The </a:t>
            </a:r>
            <a:r>
              <a:rPr lang="en-US" altLang="ko-KR" dirty="0"/>
              <a:t>specification shall contain a written description of the invention, and of the manner and process of making and using it, in such full, clear, concise, and exact terms as to enable any person skilled in the art to which it pertains, or with which it is most nearly connected, to make and use the same, and shall set forth the best mode contemplated by the inventor or joint inventor of carrying out the invention.</a:t>
            </a:r>
            <a:r>
              <a:rPr lang="ko-KR" altLang="en-US" b="1" dirty="0" smtClean="0">
                <a:solidFill>
                  <a:srgbClr val="C00000"/>
                </a:solidFill>
              </a:rPr>
              <a:t> </a:t>
            </a:r>
            <a:endParaRPr lang="en-US" altLang="ko-KR" b="1" dirty="0" smtClean="0">
              <a:solidFill>
                <a:srgbClr val="C00000"/>
              </a:solidFill>
            </a:endParaRPr>
          </a:p>
          <a:p>
            <a:pPr lvl="1"/>
            <a:endParaRPr lang="en-US" altLang="ko-KR" sz="2800" b="1" dirty="0">
              <a:solidFill>
                <a:srgbClr val="C00000"/>
              </a:solidFill>
            </a:endParaRPr>
          </a:p>
          <a:p>
            <a:pPr lvl="1"/>
            <a:endParaRPr lang="en-US" altLang="ko-KR" sz="2800" b="1" dirty="0" smtClean="0">
              <a:solidFill>
                <a:srgbClr val="C00000"/>
              </a:solidFill>
            </a:endParaRPr>
          </a:p>
          <a:p>
            <a:pPr marL="457200" lvl="1" indent="0">
              <a:buNone/>
            </a:pPr>
            <a:endParaRPr lang="en-US" altLang="ko-KR" sz="2800" b="1" dirty="0">
              <a:solidFill>
                <a:srgbClr val="C00000"/>
              </a:solidFill>
            </a:endParaRPr>
          </a:p>
        </p:txBody>
      </p:sp>
      <p:sp>
        <p:nvSpPr>
          <p:cNvPr id="4" name="오각형 3"/>
          <p:cNvSpPr/>
          <p:nvPr/>
        </p:nvSpPr>
        <p:spPr>
          <a:xfrm>
            <a:off x="1435768" y="4547937"/>
            <a:ext cx="3280611" cy="9384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t>“any person skilled in the art”</a:t>
            </a:r>
            <a:endParaRPr lang="ko-KR" altLang="en-US" sz="2000" b="1" dirty="0"/>
          </a:p>
        </p:txBody>
      </p:sp>
      <p:sp>
        <p:nvSpPr>
          <p:cNvPr id="5" name="갈매기형 수장 4"/>
          <p:cNvSpPr/>
          <p:nvPr/>
        </p:nvSpPr>
        <p:spPr>
          <a:xfrm>
            <a:off x="4371475" y="4539916"/>
            <a:ext cx="946484" cy="954505"/>
          </a:xfrm>
          <a:prstGeom prst="chevr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갈매기형 수장 6"/>
          <p:cNvSpPr/>
          <p:nvPr/>
        </p:nvSpPr>
        <p:spPr>
          <a:xfrm>
            <a:off x="5558589" y="4539916"/>
            <a:ext cx="4491790" cy="946484"/>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ym typeface="Wingdings" panose="05000000000000000000" pitchFamily="2" charset="2"/>
              </a:rPr>
              <a:t>“certain person skilled in the </a:t>
            </a:r>
            <a:r>
              <a:rPr lang="en-US" altLang="ko-KR" sz="2000" b="1" dirty="0"/>
              <a:t>patent law”</a:t>
            </a:r>
            <a:endParaRPr lang="ko-KR" altLang="en-US" sz="2000" b="1" dirty="0"/>
          </a:p>
        </p:txBody>
      </p:sp>
      <p:sp>
        <p:nvSpPr>
          <p:cNvPr id="8" name="갈매기형 수장 7"/>
          <p:cNvSpPr/>
          <p:nvPr/>
        </p:nvSpPr>
        <p:spPr>
          <a:xfrm>
            <a:off x="4965030" y="4547938"/>
            <a:ext cx="946484" cy="954505"/>
          </a:xfrm>
          <a:prstGeom prst="chevr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9" name="슬라이드 번호 개체 틀 8"/>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3485017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발명의 공개 기능</a:t>
            </a:r>
            <a:r>
              <a:rPr lang="en-US" altLang="ko-KR" dirty="0" smtClean="0"/>
              <a:t>(2)</a:t>
            </a:r>
            <a:endParaRPr lang="ko-KR" altLang="en-US" dirty="0"/>
          </a:p>
        </p:txBody>
      </p:sp>
      <p:sp>
        <p:nvSpPr>
          <p:cNvPr id="3" name="내용 개체 틀 2"/>
          <p:cNvSpPr>
            <a:spLocks noGrp="1"/>
          </p:cNvSpPr>
          <p:nvPr>
            <p:ph idx="1"/>
          </p:nvPr>
        </p:nvSpPr>
        <p:spPr/>
        <p:txBody>
          <a:bodyPr>
            <a:normAutofit/>
          </a:bodyPr>
          <a:lstStyle/>
          <a:p>
            <a:r>
              <a:rPr lang="ko-KR" altLang="en-US" dirty="0" smtClean="0"/>
              <a:t> 소프트웨어 </a:t>
            </a:r>
            <a:r>
              <a:rPr lang="ko-KR" altLang="en-US" dirty="0"/>
              <a:t>개발자에게 특허 명세서는 중언부언</a:t>
            </a:r>
            <a:r>
              <a:rPr lang="en-US" altLang="ko-KR" dirty="0"/>
              <a:t>, </a:t>
            </a:r>
            <a:r>
              <a:rPr lang="ko-KR" altLang="en-US" dirty="0"/>
              <a:t>해독하기 어려운 법률 문서</a:t>
            </a:r>
            <a:endParaRPr lang="en-US" altLang="ko-KR" dirty="0"/>
          </a:p>
          <a:p>
            <a:pPr lvl="1"/>
            <a:r>
              <a:rPr lang="en-US" altLang="ko-KR" dirty="0" smtClean="0"/>
              <a:t>Ben </a:t>
            </a:r>
            <a:r>
              <a:rPr lang="en-US" altLang="ko-KR" dirty="0" err="1"/>
              <a:t>Klemens</a:t>
            </a:r>
            <a:r>
              <a:rPr lang="en-US" altLang="ko-KR" dirty="0"/>
              <a:t>, </a:t>
            </a:r>
            <a:r>
              <a:rPr lang="en-US" altLang="ko-KR" i="1" dirty="0"/>
              <a:t>The Rise of the Information Processing Patent</a:t>
            </a:r>
            <a:r>
              <a:rPr lang="en-US" altLang="ko-KR" dirty="0" smtClean="0"/>
              <a:t>, 14 </a:t>
            </a:r>
            <a:r>
              <a:rPr lang="en-US" altLang="ko-KR" dirty="0"/>
              <a:t>B.U. J. Sci. &amp; Tech. L. 32, 33 (2008) </a:t>
            </a:r>
            <a:r>
              <a:rPr lang="en-US" altLang="ko-KR" dirty="0" smtClean="0">
                <a:solidFill>
                  <a:schemeClr val="tx2"/>
                </a:solidFill>
              </a:rPr>
              <a:t>“ </a:t>
            </a:r>
            <a:r>
              <a:rPr lang="en-US" altLang="ko-KR" dirty="0">
                <a:solidFill>
                  <a:schemeClr val="tx2"/>
                </a:solidFill>
              </a:rPr>
              <a:t>patent </a:t>
            </a:r>
            <a:r>
              <a:rPr lang="en-US" altLang="ko-KR" dirty="0" smtClean="0">
                <a:solidFill>
                  <a:schemeClr val="tx2"/>
                </a:solidFill>
              </a:rPr>
              <a:t>databases are </a:t>
            </a:r>
            <a:r>
              <a:rPr lang="en-US" altLang="ko-KR" dirty="0">
                <a:solidFill>
                  <a:schemeClr val="tx2"/>
                </a:solidFill>
              </a:rPr>
              <a:t>among the least important external information </a:t>
            </a:r>
            <a:r>
              <a:rPr lang="en-US" altLang="ko-KR" dirty="0" smtClean="0">
                <a:solidFill>
                  <a:schemeClr val="tx2"/>
                </a:solidFill>
              </a:rPr>
              <a:t>sources available </a:t>
            </a:r>
            <a:r>
              <a:rPr lang="en-US" altLang="ko-KR" dirty="0">
                <a:solidFill>
                  <a:schemeClr val="tx2"/>
                </a:solidFill>
              </a:rPr>
              <a:t>to firms</a:t>
            </a:r>
            <a:r>
              <a:rPr lang="en-US" altLang="ko-KR" dirty="0" smtClean="0">
                <a:solidFill>
                  <a:schemeClr val="tx2"/>
                </a:solidFill>
              </a:rPr>
              <a:t>.</a:t>
            </a:r>
            <a:r>
              <a:rPr lang="en-US" altLang="ko-KR" dirty="0" smtClean="0"/>
              <a:t>”</a:t>
            </a:r>
          </a:p>
          <a:p>
            <a:pPr lvl="1"/>
            <a:r>
              <a:rPr lang="en-US" altLang="ko-KR" dirty="0" err="1" smtClean="0"/>
              <a:t>Viven</a:t>
            </a:r>
            <a:r>
              <a:rPr lang="en-US" altLang="ko-KR" dirty="0" smtClean="0"/>
              <a:t> </a:t>
            </a:r>
            <a:r>
              <a:rPr lang="en-US" altLang="ko-KR" dirty="0"/>
              <a:t>Irish, </a:t>
            </a:r>
            <a:r>
              <a:rPr lang="en-US" altLang="ko-KR" i="1" dirty="0"/>
              <a:t>How to Read a </a:t>
            </a:r>
            <a:r>
              <a:rPr lang="en-US" altLang="ko-KR" i="1" dirty="0" smtClean="0"/>
              <a:t>Patent Specification</a:t>
            </a:r>
            <a:r>
              <a:rPr lang="en-US" altLang="ko-KR" dirty="0"/>
              <a:t>, 10 ENG’G MGMT. J. 71, 71 (2000) </a:t>
            </a:r>
            <a:r>
              <a:rPr lang="en-US" altLang="ko-KR" dirty="0" smtClean="0"/>
              <a:t>“</a:t>
            </a:r>
            <a:r>
              <a:rPr lang="en-US" altLang="ko-KR" dirty="0" smtClean="0">
                <a:solidFill>
                  <a:schemeClr val="tx2"/>
                </a:solidFill>
              </a:rPr>
              <a:t>Most engineers </a:t>
            </a:r>
            <a:r>
              <a:rPr lang="en-US" altLang="ko-KR" dirty="0">
                <a:solidFill>
                  <a:schemeClr val="tx2"/>
                </a:solidFill>
              </a:rPr>
              <a:t>actually read the patents said it’s“ </a:t>
            </a:r>
            <a:r>
              <a:rPr lang="en-US" altLang="ko-KR" dirty="0" smtClean="0">
                <a:solidFill>
                  <a:schemeClr val="tx2"/>
                </a:solidFill>
              </a:rPr>
              <a:t>an uncomfortable experience</a:t>
            </a:r>
            <a:r>
              <a:rPr lang="en-US" altLang="ko-KR" dirty="0">
                <a:solidFill>
                  <a:schemeClr val="tx2"/>
                </a:solidFill>
              </a:rPr>
              <a:t>, the document seems to be </a:t>
            </a:r>
            <a:r>
              <a:rPr lang="en-US" altLang="ko-KR" dirty="0" smtClean="0">
                <a:solidFill>
                  <a:schemeClr val="tx2"/>
                </a:solidFill>
              </a:rPr>
              <a:t>unreasonably repetitive </a:t>
            </a:r>
            <a:r>
              <a:rPr lang="en-US" altLang="ko-KR" dirty="0">
                <a:solidFill>
                  <a:schemeClr val="tx2"/>
                </a:solidFill>
              </a:rPr>
              <a:t>and in parts almost incomprehensible</a:t>
            </a:r>
            <a:r>
              <a:rPr lang="en-US" altLang="ko-KR" dirty="0" smtClean="0">
                <a:solidFill>
                  <a:schemeClr val="tx2"/>
                </a:solidFill>
              </a:rPr>
              <a:t>.</a:t>
            </a:r>
            <a:r>
              <a:rPr lang="en-US" altLang="ko-KR" dirty="0" smtClean="0"/>
              <a:t>”</a:t>
            </a:r>
          </a:p>
          <a:p>
            <a:r>
              <a:rPr lang="ko-KR" altLang="en-US" dirty="0" smtClean="0"/>
              <a:t> 특허 제도가 없어도 발명은 공개됨</a:t>
            </a:r>
            <a:r>
              <a:rPr lang="en-US" altLang="ko-KR" dirty="0"/>
              <a:t> </a:t>
            </a:r>
            <a:r>
              <a:rPr lang="en-US" altLang="ko-KR" dirty="0" smtClean="0">
                <a:sym typeface="Wingdings" panose="05000000000000000000" pitchFamily="2" charset="2"/>
              </a:rPr>
              <a:t> </a:t>
            </a:r>
            <a:r>
              <a:rPr lang="ko-KR" altLang="en-US" dirty="0" smtClean="0">
                <a:sym typeface="Wingdings" panose="05000000000000000000" pitchFamily="2" charset="2"/>
              </a:rPr>
              <a:t>시장</a:t>
            </a:r>
            <a:r>
              <a:rPr lang="en-US" altLang="ko-KR" dirty="0" smtClean="0">
                <a:sym typeface="Wingdings" panose="05000000000000000000" pitchFamily="2" charset="2"/>
              </a:rPr>
              <a:t>, Free/Open Source Software</a:t>
            </a:r>
            <a:endParaRPr lang="ko-KR" altLang="en-US" dirty="0"/>
          </a:p>
        </p:txBody>
      </p:sp>
      <p:sp>
        <p:nvSpPr>
          <p:cNvPr id="4" name="슬라이드 번호 개체 틀 3"/>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826424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0" y="0"/>
            <a:ext cx="3810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6600" b="1" dirty="0" smtClean="0"/>
              <a:t>목 차</a:t>
            </a:r>
            <a:endParaRPr lang="ko-KR" altLang="en-US" sz="6600" b="1" dirty="0"/>
          </a:p>
        </p:txBody>
      </p:sp>
      <p:sp>
        <p:nvSpPr>
          <p:cNvPr id="3" name="직사각형 2"/>
          <p:cNvSpPr/>
          <p:nvPr/>
        </p:nvSpPr>
        <p:spPr>
          <a:xfrm>
            <a:off x="3810000" y="0"/>
            <a:ext cx="8382000" cy="6858000"/>
          </a:xfrm>
          <a:prstGeom prst="rect">
            <a:avLst/>
          </a:prstGeom>
          <a:solidFill>
            <a:schemeClr val="accent3">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3600" dirty="0" smtClean="0">
                <a:solidFill>
                  <a:schemeClr val="tx1"/>
                </a:solidFill>
                <a:latin typeface="Arial" panose="020B0604020202020204" pitchFamily="34" charset="0"/>
                <a:cs typeface="Arial" panose="020B0604020202020204" pitchFamily="34" charset="0"/>
              </a:rPr>
              <a:t>		</a:t>
            </a:r>
            <a:r>
              <a:rPr lang="en-US" altLang="ko-KR" sz="3600" dirty="0" smtClean="0">
                <a:solidFill>
                  <a:schemeClr val="accent4">
                    <a:lumMod val="60000"/>
                    <a:lumOff val="40000"/>
                  </a:schemeClr>
                </a:solidFill>
                <a:latin typeface="Arial" panose="020B0604020202020204" pitchFamily="34" charset="0"/>
                <a:cs typeface="Arial" panose="020B0604020202020204" pitchFamily="34" charset="0"/>
              </a:rPr>
              <a:t>01   SW</a:t>
            </a:r>
            <a:r>
              <a:rPr lang="ko-KR" altLang="en-US" sz="3600" dirty="0" smtClean="0">
                <a:solidFill>
                  <a:schemeClr val="accent4">
                    <a:lumMod val="60000"/>
                    <a:lumOff val="40000"/>
                  </a:schemeClr>
                </a:solidFill>
                <a:latin typeface="Arial" panose="020B0604020202020204" pitchFamily="34" charset="0"/>
                <a:cs typeface="Arial" panose="020B0604020202020204" pitchFamily="34" charset="0"/>
              </a:rPr>
              <a:t>의 법적 보호</a:t>
            </a:r>
            <a:endParaRPr lang="en-US" altLang="ko-KR" sz="3600" dirty="0" smtClean="0">
              <a:solidFill>
                <a:schemeClr val="accent4">
                  <a:lumMod val="60000"/>
                  <a:lumOff val="40000"/>
                </a:schemeClr>
              </a:solidFill>
              <a:latin typeface="Arial" panose="020B0604020202020204" pitchFamily="34" charset="0"/>
              <a:cs typeface="Arial" panose="020B0604020202020204" pitchFamily="34" charset="0"/>
            </a:endParaRPr>
          </a:p>
          <a:p>
            <a:endParaRPr lang="en-US" altLang="ko-KR" sz="3600" dirty="0" smtClean="0">
              <a:solidFill>
                <a:schemeClr val="accent4">
                  <a:lumMod val="60000"/>
                  <a:lumOff val="40000"/>
                </a:schemeClr>
              </a:solidFill>
              <a:latin typeface="Arial" panose="020B0604020202020204" pitchFamily="34" charset="0"/>
              <a:cs typeface="Arial" panose="020B0604020202020204" pitchFamily="34" charset="0"/>
            </a:endParaRPr>
          </a:p>
          <a:p>
            <a:r>
              <a:rPr lang="en-US" altLang="ko-KR" sz="3600" dirty="0" smtClean="0">
                <a:solidFill>
                  <a:schemeClr val="accent4">
                    <a:lumMod val="60000"/>
                    <a:lumOff val="40000"/>
                  </a:schemeClr>
                </a:solidFill>
                <a:latin typeface="Arial" panose="020B0604020202020204" pitchFamily="34" charset="0"/>
                <a:cs typeface="Arial" panose="020B0604020202020204" pitchFamily="34" charset="0"/>
              </a:rPr>
              <a:t>		02	SW </a:t>
            </a:r>
            <a:r>
              <a:rPr lang="ko-KR" altLang="en-US" sz="3600" dirty="0" smtClean="0">
                <a:solidFill>
                  <a:schemeClr val="accent4">
                    <a:lumMod val="60000"/>
                    <a:lumOff val="40000"/>
                  </a:schemeClr>
                </a:solidFill>
                <a:latin typeface="Arial" panose="020B0604020202020204" pitchFamily="34" charset="0"/>
                <a:cs typeface="Arial" panose="020B0604020202020204" pitchFamily="34" charset="0"/>
              </a:rPr>
              <a:t>특허의 문제점</a:t>
            </a:r>
            <a:endParaRPr lang="en-US" altLang="ko-KR" sz="3600" dirty="0" smtClean="0">
              <a:solidFill>
                <a:schemeClr val="accent4">
                  <a:lumMod val="60000"/>
                  <a:lumOff val="40000"/>
                </a:schemeClr>
              </a:solidFill>
              <a:latin typeface="Arial" panose="020B0604020202020204" pitchFamily="34" charset="0"/>
              <a:cs typeface="Arial" panose="020B0604020202020204" pitchFamily="34" charset="0"/>
            </a:endParaRPr>
          </a:p>
          <a:p>
            <a:endParaRPr lang="en-US" altLang="ko-KR" sz="3600" dirty="0" smtClean="0">
              <a:solidFill>
                <a:schemeClr val="accent4">
                  <a:lumMod val="60000"/>
                  <a:lumOff val="40000"/>
                </a:schemeClr>
              </a:solidFill>
              <a:latin typeface="Arial" panose="020B0604020202020204" pitchFamily="34" charset="0"/>
              <a:cs typeface="Arial" panose="020B0604020202020204" pitchFamily="34" charset="0"/>
            </a:endParaRPr>
          </a:p>
          <a:p>
            <a:r>
              <a:rPr lang="en-US" altLang="ko-KR" sz="3600" dirty="0" smtClean="0">
                <a:solidFill>
                  <a:schemeClr val="accent4">
                    <a:lumMod val="60000"/>
                    <a:lumOff val="40000"/>
                  </a:schemeClr>
                </a:solidFill>
                <a:latin typeface="Arial" panose="020B0604020202020204" pitchFamily="34" charset="0"/>
                <a:cs typeface="Arial" panose="020B0604020202020204" pitchFamily="34" charset="0"/>
              </a:rPr>
              <a:t>		03	</a:t>
            </a:r>
            <a:r>
              <a:rPr lang="ko-KR" altLang="en-US" sz="3600" dirty="0" smtClean="0">
                <a:solidFill>
                  <a:schemeClr val="accent4">
                    <a:lumMod val="60000"/>
                    <a:lumOff val="40000"/>
                  </a:schemeClr>
                </a:solidFill>
                <a:latin typeface="Arial" panose="020B0604020202020204" pitchFamily="34" charset="0"/>
                <a:cs typeface="Arial" panose="020B0604020202020204" pitchFamily="34" charset="0"/>
              </a:rPr>
              <a:t>특허 전략</a:t>
            </a:r>
            <a:endParaRPr lang="ko-KR" altLang="en-US" sz="3600" dirty="0">
              <a:solidFill>
                <a:schemeClr val="tx1"/>
              </a:solidFill>
              <a:latin typeface="Arial" panose="020B0604020202020204" pitchFamily="34" charset="0"/>
              <a:cs typeface="Arial" panose="020B0604020202020204" pitchFamily="34" charset="0"/>
            </a:endParaRPr>
          </a:p>
        </p:txBody>
      </p:sp>
      <p:sp>
        <p:nvSpPr>
          <p:cNvPr id="4" name="슬라이드 번호 개체 틀 3"/>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873586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권리의</a:t>
            </a:r>
            <a:r>
              <a:rPr lang="en-US" altLang="ko-KR" dirty="0" smtClean="0"/>
              <a:t> </a:t>
            </a:r>
            <a:r>
              <a:rPr lang="ko-KR" altLang="en-US" dirty="0" smtClean="0"/>
              <a:t>통지 기능</a:t>
            </a:r>
            <a:r>
              <a:rPr lang="en-US" altLang="ko-KR" dirty="0" smtClean="0"/>
              <a:t>(1)</a:t>
            </a:r>
            <a:endParaRPr lang="ko-KR" altLang="en-US" dirty="0"/>
          </a:p>
        </p:txBody>
      </p:sp>
      <p:sp>
        <p:nvSpPr>
          <p:cNvPr id="3" name="내용 개체 틀 2"/>
          <p:cNvSpPr>
            <a:spLocks noGrp="1"/>
          </p:cNvSpPr>
          <p:nvPr>
            <p:ph idx="1"/>
          </p:nvPr>
        </p:nvSpPr>
        <p:spPr/>
        <p:txBody>
          <a:bodyPr>
            <a:normAutofit/>
          </a:bodyPr>
          <a:lstStyle/>
          <a:p>
            <a:r>
              <a:rPr lang="ko-KR" altLang="en-US" dirty="0" smtClean="0"/>
              <a:t> 특허청구범위</a:t>
            </a:r>
            <a:endParaRPr lang="en-US" altLang="ko-KR" dirty="0" smtClean="0"/>
          </a:p>
          <a:p>
            <a:pPr lvl="1"/>
            <a:r>
              <a:rPr lang="ko-KR" altLang="en-US" dirty="0" smtClean="0"/>
              <a:t>독점 영역과 자유 기술 영역의 구분</a:t>
            </a:r>
            <a:endParaRPr lang="en-US" altLang="ko-KR" dirty="0" smtClean="0"/>
          </a:p>
          <a:p>
            <a:r>
              <a:rPr lang="ko-KR" altLang="en-US" dirty="0" smtClean="0"/>
              <a:t> 통지 기능의 실패</a:t>
            </a:r>
            <a:endParaRPr lang="en-US" altLang="ko-KR" dirty="0" smtClean="0"/>
          </a:p>
          <a:p>
            <a:pPr lvl="1"/>
            <a:r>
              <a:rPr lang="ko-KR" altLang="en-US" dirty="0" smtClean="0"/>
              <a:t>보호대상의 추상성</a:t>
            </a:r>
            <a:r>
              <a:rPr lang="en-US" altLang="ko-KR" dirty="0" smtClean="0"/>
              <a:t>: </a:t>
            </a:r>
            <a:r>
              <a:rPr lang="ko-KR" altLang="en-US" dirty="0" smtClean="0"/>
              <a:t>기능</a:t>
            </a:r>
            <a:r>
              <a:rPr lang="en-US" altLang="ko-KR" dirty="0" smtClean="0"/>
              <a:t>? </a:t>
            </a:r>
            <a:r>
              <a:rPr lang="ko-KR" altLang="en-US" dirty="0" smtClean="0"/>
              <a:t>기술적 사상</a:t>
            </a:r>
            <a:endParaRPr lang="en-US" altLang="ko-KR" dirty="0" smtClean="0"/>
          </a:p>
          <a:p>
            <a:pPr lvl="1"/>
            <a:r>
              <a:rPr lang="ko-KR" altLang="en-US" dirty="0" smtClean="0"/>
              <a:t>불확정 개념</a:t>
            </a:r>
            <a:r>
              <a:rPr lang="en-US" altLang="ko-KR" dirty="0" smtClean="0"/>
              <a:t>: </a:t>
            </a:r>
            <a:r>
              <a:rPr lang="ko-KR" altLang="en-US" dirty="0" err="1" smtClean="0"/>
              <a:t>균등론</a:t>
            </a:r>
            <a:r>
              <a:rPr lang="en-US" altLang="ko-KR" dirty="0" smtClean="0"/>
              <a:t>, </a:t>
            </a:r>
            <a:r>
              <a:rPr lang="ko-KR" altLang="en-US" dirty="0" smtClean="0"/>
              <a:t>목적 </a:t>
            </a:r>
            <a:r>
              <a:rPr lang="ko-KR" altLang="en-US" dirty="0" err="1" smtClean="0"/>
              <a:t>해석론</a:t>
            </a:r>
            <a:r>
              <a:rPr lang="en-US" altLang="ko-KR" dirty="0" smtClean="0"/>
              <a:t>(purpose construction)</a:t>
            </a:r>
          </a:p>
          <a:p>
            <a:pPr lvl="1"/>
            <a:r>
              <a:rPr lang="ko-KR" altLang="en-US" dirty="0" smtClean="0"/>
              <a:t>해석 기준 자체가 변함</a:t>
            </a:r>
            <a:endParaRPr lang="en-US" altLang="ko-KR" dirty="0" smtClean="0"/>
          </a:p>
          <a:p>
            <a:r>
              <a:rPr lang="ko-KR" altLang="en-US" dirty="0" smtClean="0"/>
              <a:t> 권리의 유효성도 불명확</a:t>
            </a:r>
            <a:endParaRPr lang="en-US" altLang="ko-KR" dirty="0" smtClean="0"/>
          </a:p>
          <a:p>
            <a:pPr lvl="1"/>
            <a:r>
              <a:rPr lang="en-US" altLang="ko-KR" dirty="0" smtClean="0"/>
              <a:t>50% </a:t>
            </a:r>
            <a:r>
              <a:rPr lang="ko-KR" altLang="en-US" dirty="0" smtClean="0"/>
              <a:t>이상 무효</a:t>
            </a:r>
            <a:endParaRPr lang="en-US" altLang="ko-KR" dirty="0" smtClean="0"/>
          </a:p>
          <a:p>
            <a:pPr lvl="1"/>
            <a:endParaRPr lang="ko-KR" altLang="en-US" dirty="0"/>
          </a:p>
        </p:txBody>
      </p:sp>
      <p:pic>
        <p:nvPicPr>
          <p:cNvPr id="1026" name="Picture 2" descr="http://cfile24.uf.tistory.com/image/13717E3B509B56581DC7D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4471" y="4687812"/>
            <a:ext cx="1555254" cy="2150475"/>
          </a:xfrm>
          <a:prstGeom prst="rect">
            <a:avLst/>
          </a:prstGeom>
          <a:noFill/>
          <a:extLst>
            <a:ext uri="{909E8E84-426E-40DD-AFC4-6F175D3DCCD1}">
              <a14:hiddenFill xmlns:a14="http://schemas.microsoft.com/office/drawing/2010/main">
                <a:solidFill>
                  <a:srgbClr val="FFFFFF"/>
                </a:solidFill>
              </a14:hiddenFill>
            </a:ext>
          </a:extLst>
        </p:spPr>
      </p:pic>
      <p:sp>
        <p:nvSpPr>
          <p:cNvPr id="4" name="슬라이드 번호 개체 틀 3"/>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339289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권리의 통지 기능</a:t>
            </a:r>
            <a:r>
              <a:rPr lang="en-US" altLang="ko-KR" dirty="0" smtClean="0"/>
              <a:t>(2)</a:t>
            </a:r>
            <a:endParaRPr lang="ko-KR" altLang="en-US" dirty="0"/>
          </a:p>
        </p:txBody>
      </p:sp>
      <p:sp>
        <p:nvSpPr>
          <p:cNvPr id="3" name="내용 개체 틀 2"/>
          <p:cNvSpPr>
            <a:spLocks noGrp="1"/>
          </p:cNvSpPr>
          <p:nvPr>
            <p:ph idx="1"/>
          </p:nvPr>
        </p:nvSpPr>
        <p:spPr/>
        <p:txBody>
          <a:bodyPr/>
          <a:lstStyle/>
          <a:p>
            <a:r>
              <a:rPr lang="ko-KR" altLang="en-US" dirty="0" smtClean="0"/>
              <a:t> 독점 영역 회피 </a:t>
            </a:r>
            <a:r>
              <a:rPr lang="en-US" altLang="ko-KR" dirty="0" smtClean="0">
                <a:sym typeface="Wingdings" panose="05000000000000000000" pitchFamily="2" charset="2"/>
              </a:rPr>
              <a:t> </a:t>
            </a:r>
            <a:r>
              <a:rPr lang="ko-KR" altLang="en-US" dirty="0" smtClean="0">
                <a:sym typeface="Wingdings" panose="05000000000000000000" pitchFamily="2" charset="2"/>
              </a:rPr>
              <a:t>불가능</a:t>
            </a:r>
            <a:endParaRPr lang="en-US" altLang="ko-KR" dirty="0" smtClean="0">
              <a:sym typeface="Wingdings" panose="05000000000000000000" pitchFamily="2" charset="2"/>
            </a:endParaRPr>
          </a:p>
          <a:p>
            <a:r>
              <a:rPr lang="en-US" altLang="ko-KR" dirty="0" smtClean="0">
                <a:sym typeface="Wingdings" panose="05000000000000000000" pitchFamily="2" charset="2"/>
              </a:rPr>
              <a:t> Patent Thicket  </a:t>
            </a:r>
            <a:r>
              <a:rPr lang="ko-KR" altLang="en-US" dirty="0" smtClean="0">
                <a:sym typeface="Wingdings" panose="05000000000000000000" pitchFamily="2" charset="2"/>
              </a:rPr>
              <a:t>과다한 정보 </a:t>
            </a:r>
            <a:r>
              <a:rPr lang="ko-KR" altLang="en-US" dirty="0" smtClean="0">
                <a:sym typeface="Wingdings" panose="05000000000000000000" pitchFamily="2" charset="2"/>
              </a:rPr>
              <a:t>비용</a:t>
            </a:r>
            <a:endParaRPr lang="en-US" altLang="ko-KR" dirty="0" smtClean="0">
              <a:sym typeface="Wingdings" panose="05000000000000000000" pitchFamily="2" charset="2"/>
            </a:endParaRPr>
          </a:p>
        </p:txBody>
      </p:sp>
      <p:pic>
        <p:nvPicPr>
          <p:cNvPr id="2050" name="Picture 2" descr="http://images.bwbx.io/cms/2012-06-07/pol_patents24__01__63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606" y="3248504"/>
            <a:ext cx="4872583" cy="3248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kevinlindquist.com/wp-content/uploads/2013/11/Software-Developer-Stock-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244" y="3397424"/>
            <a:ext cx="3934965" cy="2830096"/>
          </a:xfrm>
          <a:prstGeom prst="rect">
            <a:avLst/>
          </a:prstGeom>
          <a:noFill/>
          <a:extLst>
            <a:ext uri="{909E8E84-426E-40DD-AFC4-6F175D3DCCD1}">
              <a14:hiddenFill xmlns:a14="http://schemas.microsoft.com/office/drawing/2010/main">
                <a:solidFill>
                  <a:srgbClr val="FFFFFF"/>
                </a:solidFill>
              </a14:hiddenFill>
            </a:ext>
          </a:extLst>
        </p:spPr>
      </p:pic>
      <p:sp>
        <p:nvSpPr>
          <p:cNvPr id="6" name="타원형 설명선 5"/>
          <p:cNvSpPr/>
          <p:nvPr/>
        </p:nvSpPr>
        <p:spPr>
          <a:xfrm>
            <a:off x="986589" y="2798744"/>
            <a:ext cx="2190836" cy="1105595"/>
          </a:xfrm>
          <a:prstGeom prst="wedgeEllipseCallout">
            <a:avLst>
              <a:gd name="adj1" fmla="val 60928"/>
              <a:gd name="adj2" fmla="val 60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a:t>특허 침해</a:t>
            </a:r>
            <a:r>
              <a:rPr lang="en-US" altLang="ko-KR" dirty="0"/>
              <a:t>???</a:t>
            </a:r>
            <a:endParaRPr lang="ko-KR" altLang="en-US" dirty="0"/>
          </a:p>
        </p:txBody>
      </p:sp>
      <p:sp>
        <p:nvSpPr>
          <p:cNvPr id="4" name="직사각형 3"/>
          <p:cNvSpPr/>
          <p:nvPr/>
        </p:nvSpPr>
        <p:spPr>
          <a:xfrm>
            <a:off x="6970294" y="2862257"/>
            <a:ext cx="3962400" cy="4892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Ignoring Patent </a:t>
            </a:r>
            <a:r>
              <a:rPr lang="en-US" altLang="ko-KR" dirty="0" smtClean="0">
                <a:sym typeface="Wingdings" panose="05000000000000000000" pitchFamily="2" charset="2"/>
              </a:rPr>
              <a:t> More efficient</a:t>
            </a:r>
            <a:endParaRPr lang="ko-KR" altLang="en-US" dirty="0"/>
          </a:p>
        </p:txBody>
      </p:sp>
      <p:sp>
        <p:nvSpPr>
          <p:cNvPr id="7" name="슬라이드 번호 개체 틀 6"/>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1618347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독자</a:t>
            </a:r>
            <a:r>
              <a:rPr lang="en-US" altLang="ko-KR" dirty="0" smtClean="0"/>
              <a:t> </a:t>
            </a:r>
            <a:r>
              <a:rPr lang="ko-KR" altLang="en-US" dirty="0" smtClean="0"/>
              <a:t>개발자 </a:t>
            </a:r>
            <a:r>
              <a:rPr lang="en-US" altLang="ko-KR" dirty="0" smtClean="0"/>
              <a:t>= </a:t>
            </a:r>
            <a:r>
              <a:rPr lang="ko-KR" altLang="en-US" dirty="0" smtClean="0"/>
              <a:t>모방자</a:t>
            </a:r>
            <a:endParaRPr lang="ko-KR" altLang="en-US" dirty="0"/>
          </a:p>
        </p:txBody>
      </p:sp>
      <p:graphicFrame>
        <p:nvGraphicFramePr>
          <p:cNvPr id="4" name="개체 3"/>
          <p:cNvGraphicFramePr>
            <a:graphicFrameLocks noChangeAspect="1"/>
          </p:cNvGraphicFramePr>
          <p:nvPr>
            <p:extLst/>
          </p:nvPr>
        </p:nvGraphicFramePr>
        <p:xfrm>
          <a:off x="2711624" y="1484785"/>
          <a:ext cx="6696744" cy="5021977"/>
        </p:xfrm>
        <a:graphic>
          <a:graphicData uri="http://schemas.openxmlformats.org/presentationml/2006/ole">
            <mc:AlternateContent xmlns:mc="http://schemas.openxmlformats.org/markup-compatibility/2006">
              <mc:Choice xmlns:v="urn:schemas-microsoft-com:vml" Requires="v">
                <p:oleObj spid="_x0000_s1036" name="Slide" r:id="rId3" imgW="4300831" imgH="3226418" progId="PowerPoint.Slide.12">
                  <p:embed/>
                </p:oleObj>
              </mc:Choice>
              <mc:Fallback>
                <p:oleObj name="Slide" r:id="rId3" imgW="4300831" imgH="3226418" progId="PowerPoint.Slide.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624" y="1484785"/>
                        <a:ext cx="6696744" cy="50219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슬라이드 번호 개체 틀 2"/>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1433480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6600" dirty="0" smtClean="0">
                <a:solidFill>
                  <a:schemeClr val="bg1"/>
                </a:solidFill>
              </a:rPr>
              <a:t>03	</a:t>
            </a:r>
            <a:r>
              <a:rPr lang="ko-KR" altLang="en-US" sz="6600" dirty="0" smtClean="0">
                <a:solidFill>
                  <a:schemeClr val="bg1"/>
                </a:solidFill>
              </a:rPr>
              <a:t>특허 전략</a:t>
            </a:r>
            <a:endParaRPr lang="ko-KR" altLang="en-US" sz="6600" dirty="0">
              <a:solidFill>
                <a:schemeClr val="bg1"/>
              </a:solidFill>
            </a:endParaRPr>
          </a:p>
        </p:txBody>
      </p:sp>
      <p:sp>
        <p:nvSpPr>
          <p:cNvPr id="3" name="슬라이드 번호 개체 틀 2"/>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422923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특허 출원</a:t>
            </a:r>
            <a:endParaRPr lang="ko-KR" altLang="en-US" dirty="0"/>
          </a:p>
        </p:txBody>
      </p:sp>
      <p:sp>
        <p:nvSpPr>
          <p:cNvPr id="3" name="내용 개체 틀 2"/>
          <p:cNvSpPr>
            <a:spLocks noGrp="1"/>
          </p:cNvSpPr>
          <p:nvPr>
            <p:ph idx="1"/>
          </p:nvPr>
        </p:nvSpPr>
        <p:spPr/>
        <p:txBody>
          <a:bodyPr>
            <a:normAutofit lnSpcReduction="10000"/>
          </a:bodyPr>
          <a:lstStyle/>
          <a:p>
            <a:r>
              <a:rPr lang="en-US" altLang="ko-KR" dirty="0" smtClean="0"/>
              <a:t> </a:t>
            </a:r>
            <a:r>
              <a:rPr lang="ko-KR" altLang="en-US" dirty="0" smtClean="0"/>
              <a:t>특허청 </a:t>
            </a:r>
            <a:r>
              <a:rPr lang="en-US" altLang="ko-KR" dirty="0" smtClean="0"/>
              <a:t>IP Star </a:t>
            </a:r>
            <a:r>
              <a:rPr lang="ko-KR" altLang="en-US" dirty="0" smtClean="0"/>
              <a:t>기업 지원사업</a:t>
            </a:r>
            <a:endParaRPr lang="en-US" altLang="ko-KR" dirty="0" smtClean="0"/>
          </a:p>
          <a:p>
            <a:pPr lvl="1"/>
            <a:r>
              <a:rPr lang="ko-KR" altLang="en-US" dirty="0" smtClean="0"/>
              <a:t>지원 대상</a:t>
            </a:r>
            <a:r>
              <a:rPr lang="en-US" altLang="ko-KR" dirty="0"/>
              <a:t>: 2012,2013</a:t>
            </a:r>
            <a:r>
              <a:rPr lang="ko-KR" altLang="en-US" dirty="0"/>
              <a:t>년도 선정된 </a:t>
            </a:r>
            <a:r>
              <a:rPr lang="en-US" altLang="ko-KR" dirty="0"/>
              <a:t>IP</a:t>
            </a:r>
            <a:r>
              <a:rPr lang="ko-KR" altLang="en-US" dirty="0"/>
              <a:t>스타기업</a:t>
            </a:r>
            <a:r>
              <a:rPr lang="en-US" altLang="ko-KR" dirty="0"/>
              <a:t>, 2014</a:t>
            </a:r>
            <a:r>
              <a:rPr lang="ko-KR" altLang="en-US" dirty="0"/>
              <a:t>년 신규 </a:t>
            </a:r>
            <a:r>
              <a:rPr lang="en-US" altLang="ko-KR" dirty="0"/>
              <a:t>IP </a:t>
            </a:r>
            <a:r>
              <a:rPr lang="ko-KR" altLang="en-US" dirty="0"/>
              <a:t>스타기업으로 선정된 </a:t>
            </a:r>
            <a:r>
              <a:rPr lang="ko-KR" altLang="en-US" dirty="0" smtClean="0"/>
              <a:t>중소기업</a:t>
            </a:r>
            <a:endParaRPr lang="en-US" altLang="ko-KR" dirty="0" smtClean="0"/>
          </a:p>
          <a:p>
            <a:pPr lvl="1"/>
            <a:r>
              <a:rPr lang="ko-KR" altLang="en-US" dirty="0" smtClean="0"/>
              <a:t>지원 내용</a:t>
            </a:r>
            <a:r>
              <a:rPr lang="en-US" altLang="ko-KR" dirty="0" smtClean="0"/>
              <a:t>: </a:t>
            </a:r>
            <a:r>
              <a:rPr lang="ko-KR" altLang="en-US" dirty="0" smtClean="0"/>
              <a:t>해외출원비용지원 등</a:t>
            </a:r>
            <a:endParaRPr lang="en-US" altLang="ko-KR" dirty="0" smtClean="0"/>
          </a:p>
          <a:p>
            <a:pPr lvl="1"/>
            <a:r>
              <a:rPr lang="ko-KR" altLang="en-US" dirty="0" smtClean="0"/>
              <a:t>지원 문의</a:t>
            </a:r>
            <a:r>
              <a:rPr lang="en-US" altLang="ko-KR" dirty="0" smtClean="0"/>
              <a:t>: </a:t>
            </a:r>
            <a:r>
              <a:rPr lang="ko-KR" altLang="en-US" dirty="0"/>
              <a:t>특허청 지역산업재산과 ☎ </a:t>
            </a:r>
            <a:r>
              <a:rPr lang="en-US" altLang="ko-KR" dirty="0" smtClean="0"/>
              <a:t>042)481-8622, </a:t>
            </a:r>
            <a:r>
              <a:rPr lang="ko-KR" altLang="en-US" dirty="0" smtClean="0"/>
              <a:t>한국발명진흥회 </a:t>
            </a:r>
            <a:r>
              <a:rPr lang="ko-KR" altLang="en-US" dirty="0" err="1"/>
              <a:t>지역지식재산팀</a:t>
            </a:r>
            <a:r>
              <a:rPr lang="ko-KR" altLang="en-US" dirty="0"/>
              <a:t> ☎ </a:t>
            </a:r>
            <a:r>
              <a:rPr lang="en-US" altLang="ko-KR" dirty="0" smtClean="0"/>
              <a:t>02)3459-2861, 2831, </a:t>
            </a:r>
            <a:r>
              <a:rPr lang="ko-KR" altLang="en-US" dirty="0" smtClean="0"/>
              <a:t>지역지식재산센터</a:t>
            </a:r>
            <a:r>
              <a:rPr lang="en-US" altLang="ko-KR" dirty="0"/>
              <a:t>( </a:t>
            </a:r>
            <a:r>
              <a:rPr lang="en-US" altLang="ko-KR" dirty="0">
                <a:hlinkClick r:id="rId2" tooltip="지역지식재산센터 새창으로 열기"/>
              </a:rPr>
              <a:t>http://www.ripc.org</a:t>
            </a:r>
            <a:r>
              <a:rPr lang="ko-KR" altLang="en-US" dirty="0"/>
              <a:t> 참조</a:t>
            </a:r>
            <a:r>
              <a:rPr lang="en-US" altLang="ko-KR" dirty="0" smtClean="0"/>
              <a:t>)</a:t>
            </a:r>
          </a:p>
          <a:p>
            <a:r>
              <a:rPr lang="en-US" altLang="ko-KR" dirty="0"/>
              <a:t> </a:t>
            </a:r>
            <a:r>
              <a:rPr lang="ko-KR" altLang="en-US" dirty="0" smtClean="0"/>
              <a:t>중소기업 </a:t>
            </a:r>
            <a:r>
              <a:rPr lang="en-US" altLang="ko-KR" dirty="0" smtClean="0"/>
              <a:t>IP </a:t>
            </a:r>
            <a:r>
              <a:rPr lang="ko-KR" altLang="en-US" dirty="0" smtClean="0"/>
              <a:t>활용 전략 지원</a:t>
            </a:r>
            <a:endParaRPr lang="en-US" altLang="ko-KR" dirty="0" smtClean="0"/>
          </a:p>
          <a:p>
            <a:pPr lvl="1"/>
            <a:r>
              <a:rPr lang="ko-KR" altLang="en-US" dirty="0" smtClean="0"/>
              <a:t>지원 대상</a:t>
            </a:r>
            <a:r>
              <a:rPr lang="en-US" altLang="ko-KR" dirty="0" smtClean="0"/>
              <a:t>: </a:t>
            </a:r>
            <a:r>
              <a:rPr lang="ko-KR" altLang="en-US" dirty="0"/>
              <a:t>보유한 </a:t>
            </a:r>
            <a:r>
              <a:rPr lang="en-US" altLang="ko-KR" dirty="0"/>
              <a:t>IP</a:t>
            </a:r>
            <a:r>
              <a:rPr lang="ko-KR" altLang="en-US" dirty="0"/>
              <a:t>의 활용 가능성이 높고 </a:t>
            </a:r>
            <a:r>
              <a:rPr lang="en-US" altLang="ko-KR" dirty="0"/>
              <a:t>IP</a:t>
            </a:r>
            <a:r>
              <a:rPr lang="ko-KR" altLang="en-US" dirty="0"/>
              <a:t>경영전략 구축을 통해 기업가치 상승이 기대되는 </a:t>
            </a:r>
            <a:r>
              <a:rPr lang="ko-KR" altLang="en-US" dirty="0" smtClean="0"/>
              <a:t>중소기업</a:t>
            </a:r>
            <a:endParaRPr lang="en-US" altLang="ko-KR" dirty="0" smtClean="0"/>
          </a:p>
          <a:p>
            <a:pPr lvl="1"/>
            <a:r>
              <a:rPr lang="ko-KR" altLang="en-US" dirty="0" smtClean="0"/>
              <a:t>지원 내용</a:t>
            </a:r>
            <a:r>
              <a:rPr lang="en-US" altLang="ko-KR" dirty="0" smtClean="0"/>
              <a:t>: </a:t>
            </a:r>
            <a:r>
              <a:rPr lang="ko-KR" altLang="en-US" dirty="0"/>
              <a:t>해외출원 필요성 검토</a:t>
            </a:r>
            <a:r>
              <a:rPr lang="en-US" altLang="ko-KR" dirty="0"/>
              <a:t>, </a:t>
            </a:r>
            <a:r>
              <a:rPr lang="ko-KR" altLang="en-US" dirty="0"/>
              <a:t>국가 선정</a:t>
            </a:r>
            <a:r>
              <a:rPr lang="en-US" altLang="ko-KR" dirty="0"/>
              <a:t>, </a:t>
            </a:r>
            <a:r>
              <a:rPr lang="ko-KR" altLang="en-US" dirty="0"/>
              <a:t>명세서 보정 등 비용</a:t>
            </a:r>
            <a:r>
              <a:rPr lang="en-US" altLang="ko-KR" dirty="0"/>
              <a:t>·</a:t>
            </a:r>
            <a:r>
              <a:rPr lang="ko-KR" altLang="en-US" dirty="0"/>
              <a:t>시간 절감 및 강한 특허권 확보를 </a:t>
            </a:r>
            <a:r>
              <a:rPr lang="ko-KR" altLang="en-US" dirty="0" smtClean="0"/>
              <a:t>위한 해외출원 </a:t>
            </a:r>
            <a:r>
              <a:rPr lang="ko-KR" altLang="en-US" dirty="0"/>
              <a:t>및 해외진출 전략지원 </a:t>
            </a:r>
            <a:endParaRPr lang="en-US" altLang="ko-KR" dirty="0"/>
          </a:p>
          <a:p>
            <a:endParaRPr lang="ko-KR" altLang="en-US" dirty="0"/>
          </a:p>
        </p:txBody>
      </p:sp>
      <p:sp>
        <p:nvSpPr>
          <p:cNvPr id="4" name="슬라이드 번호 개체 틀 3"/>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5366560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분쟁</a:t>
            </a:r>
            <a:endParaRPr lang="ko-KR" altLang="en-US" dirty="0"/>
          </a:p>
        </p:txBody>
      </p:sp>
      <p:sp>
        <p:nvSpPr>
          <p:cNvPr id="3" name="내용 개체 틀 2"/>
          <p:cNvSpPr>
            <a:spLocks noGrp="1"/>
          </p:cNvSpPr>
          <p:nvPr>
            <p:ph idx="1"/>
          </p:nvPr>
        </p:nvSpPr>
        <p:spPr/>
        <p:txBody>
          <a:bodyPr/>
          <a:lstStyle/>
          <a:p>
            <a:r>
              <a:rPr lang="en-US" altLang="ko-KR" dirty="0" smtClean="0"/>
              <a:t> </a:t>
            </a:r>
            <a:r>
              <a:rPr lang="ko-KR" altLang="en-US" dirty="0" smtClean="0"/>
              <a:t>특허청 </a:t>
            </a:r>
            <a:r>
              <a:rPr lang="en-US" altLang="ko-KR" dirty="0" smtClean="0"/>
              <a:t>- </a:t>
            </a:r>
            <a:r>
              <a:rPr lang="ko-KR" altLang="en-US" dirty="0"/>
              <a:t>국제 지식재산권 분쟁 대응 </a:t>
            </a:r>
            <a:r>
              <a:rPr lang="ko-KR" altLang="en-US" dirty="0" smtClean="0"/>
              <a:t>지원</a:t>
            </a:r>
            <a:endParaRPr lang="en-US" altLang="ko-KR" dirty="0" smtClean="0"/>
          </a:p>
          <a:p>
            <a:pPr lvl="1"/>
            <a:r>
              <a:rPr lang="ko-KR" altLang="en-US" dirty="0" smtClean="0"/>
              <a:t>지원 대상</a:t>
            </a:r>
            <a:r>
              <a:rPr lang="en-US" altLang="ko-KR" dirty="0" smtClean="0"/>
              <a:t>: </a:t>
            </a:r>
            <a:r>
              <a:rPr lang="ko-KR" altLang="en-US" dirty="0"/>
              <a:t>외국 기업과 특허권</a:t>
            </a:r>
            <a:r>
              <a:rPr lang="en-US" altLang="ko-KR" dirty="0"/>
              <a:t>·</a:t>
            </a:r>
            <a:r>
              <a:rPr lang="ko-KR" altLang="en-US" dirty="0"/>
              <a:t>상표권</a:t>
            </a:r>
            <a:r>
              <a:rPr lang="en-US" altLang="ko-KR" dirty="0"/>
              <a:t>·</a:t>
            </a:r>
            <a:r>
              <a:rPr lang="ko-KR" altLang="en-US" dirty="0" err="1"/>
              <a:t>디자인권</a:t>
            </a:r>
            <a:r>
              <a:rPr lang="ko-KR" altLang="en-US" dirty="0"/>
              <a:t> 관련 지재권 분쟁이 예상되거나 발생한 중소</a:t>
            </a:r>
            <a:r>
              <a:rPr lang="en-US" altLang="ko-KR" dirty="0"/>
              <a:t>·</a:t>
            </a:r>
            <a:r>
              <a:rPr lang="ko-KR" altLang="en-US" dirty="0" smtClean="0"/>
              <a:t>중견기업</a:t>
            </a:r>
            <a:endParaRPr lang="en-US" altLang="ko-KR" dirty="0" smtClean="0"/>
          </a:p>
          <a:p>
            <a:pPr lvl="1"/>
            <a:r>
              <a:rPr lang="ko-KR" altLang="en-US" dirty="0" smtClean="0"/>
              <a:t>지원 내용</a:t>
            </a:r>
            <a:endParaRPr lang="en-US" altLang="ko-KR" dirty="0" smtClean="0"/>
          </a:p>
          <a:p>
            <a:pPr lvl="1"/>
            <a:endParaRPr lang="ko-KR" altLang="en-US" dirty="0"/>
          </a:p>
        </p:txBody>
      </p:sp>
      <p:pic>
        <p:nvPicPr>
          <p:cNvPr id="7" name="그림 6"/>
          <p:cNvPicPr>
            <a:picLocks noChangeAspect="1"/>
          </p:cNvPicPr>
          <p:nvPr/>
        </p:nvPicPr>
        <p:blipFill>
          <a:blip r:embed="rId2"/>
          <a:stretch>
            <a:fillRect/>
          </a:stretch>
        </p:blipFill>
        <p:spPr>
          <a:xfrm>
            <a:off x="1617746" y="3155782"/>
            <a:ext cx="8964076" cy="2819901"/>
          </a:xfrm>
          <a:prstGeom prst="rect">
            <a:avLst/>
          </a:prstGeom>
        </p:spPr>
      </p:pic>
      <p:sp>
        <p:nvSpPr>
          <p:cNvPr id="8" name="슬라이드 번호 개체 틀 7"/>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1896271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지재권분쟁대응센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945" y="413173"/>
            <a:ext cx="22288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5" name="그림 4"/>
          <p:cNvPicPr>
            <a:picLocks noChangeAspect="1"/>
          </p:cNvPicPr>
          <p:nvPr/>
        </p:nvPicPr>
        <p:blipFill>
          <a:blip r:embed="rId3"/>
          <a:stretch>
            <a:fillRect/>
          </a:stretch>
        </p:blipFill>
        <p:spPr>
          <a:xfrm>
            <a:off x="4634915" y="982243"/>
            <a:ext cx="4410075" cy="333375"/>
          </a:xfrm>
          <a:prstGeom prst="rect">
            <a:avLst/>
          </a:prstGeom>
        </p:spPr>
      </p:pic>
      <p:pic>
        <p:nvPicPr>
          <p:cNvPr id="6" name="그림 5"/>
          <p:cNvPicPr>
            <a:picLocks noChangeAspect="1"/>
          </p:cNvPicPr>
          <p:nvPr/>
        </p:nvPicPr>
        <p:blipFill>
          <a:blip r:embed="rId4"/>
          <a:stretch>
            <a:fillRect/>
          </a:stretch>
        </p:blipFill>
        <p:spPr>
          <a:xfrm>
            <a:off x="4568240" y="413173"/>
            <a:ext cx="2162175" cy="552450"/>
          </a:xfrm>
          <a:prstGeom prst="rect">
            <a:avLst/>
          </a:prstGeom>
        </p:spPr>
      </p:pic>
      <p:pic>
        <p:nvPicPr>
          <p:cNvPr id="7" name="그림 6"/>
          <p:cNvPicPr>
            <a:picLocks noChangeAspect="1"/>
          </p:cNvPicPr>
          <p:nvPr/>
        </p:nvPicPr>
        <p:blipFill>
          <a:blip r:embed="rId5"/>
          <a:stretch>
            <a:fillRect/>
          </a:stretch>
        </p:blipFill>
        <p:spPr>
          <a:xfrm>
            <a:off x="4634915" y="1309578"/>
            <a:ext cx="2095500" cy="501765"/>
          </a:xfrm>
          <a:prstGeom prst="rect">
            <a:avLst/>
          </a:prstGeom>
        </p:spPr>
      </p:pic>
      <p:pic>
        <p:nvPicPr>
          <p:cNvPr id="8" name="그림 7"/>
          <p:cNvPicPr>
            <a:picLocks noChangeAspect="1"/>
          </p:cNvPicPr>
          <p:nvPr/>
        </p:nvPicPr>
        <p:blipFill>
          <a:blip r:embed="rId6"/>
          <a:stretch>
            <a:fillRect/>
          </a:stretch>
        </p:blipFill>
        <p:spPr>
          <a:xfrm>
            <a:off x="4568240" y="1771238"/>
            <a:ext cx="5867400" cy="333375"/>
          </a:xfrm>
          <a:prstGeom prst="rect">
            <a:avLst/>
          </a:prstGeom>
        </p:spPr>
      </p:pic>
      <p:pic>
        <p:nvPicPr>
          <p:cNvPr id="9" name="그림 8"/>
          <p:cNvPicPr>
            <a:picLocks noChangeAspect="1"/>
          </p:cNvPicPr>
          <p:nvPr/>
        </p:nvPicPr>
        <p:blipFill>
          <a:blip r:embed="rId7"/>
          <a:stretch>
            <a:fillRect/>
          </a:stretch>
        </p:blipFill>
        <p:spPr>
          <a:xfrm>
            <a:off x="2206792" y="2151564"/>
            <a:ext cx="8181975" cy="2133600"/>
          </a:xfrm>
          <a:prstGeom prst="rect">
            <a:avLst/>
          </a:prstGeom>
        </p:spPr>
      </p:pic>
      <p:pic>
        <p:nvPicPr>
          <p:cNvPr id="10" name="그림 9"/>
          <p:cNvPicPr>
            <a:picLocks noChangeAspect="1"/>
          </p:cNvPicPr>
          <p:nvPr/>
        </p:nvPicPr>
        <p:blipFill>
          <a:blip r:embed="rId8"/>
          <a:stretch>
            <a:fillRect/>
          </a:stretch>
        </p:blipFill>
        <p:spPr>
          <a:xfrm>
            <a:off x="2206792" y="4300204"/>
            <a:ext cx="8108282" cy="2562225"/>
          </a:xfrm>
          <a:prstGeom prst="rect">
            <a:avLst/>
          </a:prstGeom>
        </p:spPr>
      </p:pic>
      <p:pic>
        <p:nvPicPr>
          <p:cNvPr id="11" name="그림 10"/>
          <p:cNvPicPr>
            <a:picLocks noChangeAspect="1"/>
          </p:cNvPicPr>
          <p:nvPr/>
        </p:nvPicPr>
        <p:blipFill>
          <a:blip r:embed="rId9"/>
          <a:stretch>
            <a:fillRect/>
          </a:stretch>
        </p:blipFill>
        <p:spPr>
          <a:xfrm>
            <a:off x="1087020" y="955425"/>
            <a:ext cx="3152775" cy="466725"/>
          </a:xfrm>
          <a:prstGeom prst="rect">
            <a:avLst/>
          </a:prstGeom>
        </p:spPr>
      </p:pic>
      <p:sp>
        <p:nvSpPr>
          <p:cNvPr id="12" name="슬라이드 번호 개체 틀 11"/>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287829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3"/>
          <a:stretch>
            <a:fillRect/>
          </a:stretch>
        </p:blipFill>
        <p:spPr>
          <a:xfrm>
            <a:off x="6849972" y="1450433"/>
            <a:ext cx="2732419" cy="3790441"/>
          </a:xfrm>
          <a:prstGeom prst="rect">
            <a:avLst/>
          </a:prstGeom>
        </p:spPr>
      </p:pic>
      <p:pic>
        <p:nvPicPr>
          <p:cNvPr id="3" name="그림 2"/>
          <p:cNvPicPr>
            <a:picLocks noChangeAspect="1"/>
          </p:cNvPicPr>
          <p:nvPr/>
        </p:nvPicPr>
        <p:blipFill>
          <a:blip r:embed="rId4"/>
          <a:stretch>
            <a:fillRect/>
          </a:stretch>
        </p:blipFill>
        <p:spPr>
          <a:xfrm>
            <a:off x="2373724" y="1225967"/>
            <a:ext cx="2479006" cy="3553242"/>
          </a:xfrm>
          <a:prstGeom prst="rect">
            <a:avLst/>
          </a:prstGeom>
        </p:spPr>
      </p:pic>
      <p:sp>
        <p:nvSpPr>
          <p:cNvPr id="4" name="TextBox 3"/>
          <p:cNvSpPr txBox="1"/>
          <p:nvPr/>
        </p:nvSpPr>
        <p:spPr>
          <a:xfrm>
            <a:off x="2791326" y="4779209"/>
            <a:ext cx="2205789" cy="923330"/>
          </a:xfrm>
          <a:prstGeom prst="rect">
            <a:avLst/>
          </a:prstGeom>
          <a:noFill/>
        </p:spPr>
        <p:txBody>
          <a:bodyPr wrap="square" rtlCol="0">
            <a:spAutoFit/>
          </a:bodyPr>
          <a:lstStyle/>
          <a:p>
            <a:r>
              <a:rPr lang="ko-KR" altLang="en-US" dirty="0" smtClean="0"/>
              <a:t>국제특허분재대응</a:t>
            </a:r>
            <a:endParaRPr lang="en-US" altLang="ko-KR" dirty="0" smtClean="0"/>
          </a:p>
          <a:p>
            <a:r>
              <a:rPr lang="ko-KR" altLang="en-US" dirty="0" smtClean="0"/>
              <a:t>표준 </a:t>
            </a:r>
            <a:r>
              <a:rPr lang="en-US" altLang="ko-KR" dirty="0" smtClean="0"/>
              <a:t>Manual (</a:t>
            </a:r>
            <a:r>
              <a:rPr lang="ko-KR" altLang="en-US" dirty="0" err="1" smtClean="0"/>
              <a:t>미국편</a:t>
            </a:r>
            <a:r>
              <a:rPr lang="en-US" altLang="ko-KR" dirty="0" smtClean="0"/>
              <a:t>)</a:t>
            </a:r>
            <a:endParaRPr lang="ko-KR" altLang="en-US" dirty="0"/>
          </a:p>
        </p:txBody>
      </p:sp>
      <p:sp>
        <p:nvSpPr>
          <p:cNvPr id="5" name="슬라이드 번호 개체 틀 4"/>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354548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gizmodo.fr/wp-content/uploads/2011/08/mobilepat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724" y="681789"/>
            <a:ext cx="4386792" cy="5833063"/>
          </a:xfrm>
          <a:prstGeom prst="rect">
            <a:avLst/>
          </a:prstGeom>
          <a:noFill/>
          <a:extLst>
            <a:ext uri="{909E8E84-426E-40DD-AFC4-6F175D3DCCD1}">
              <a14:hiddenFill xmlns:a14="http://schemas.microsoft.com/office/drawing/2010/main">
                <a:solidFill>
                  <a:srgbClr val="FFFFFF"/>
                </a:solidFill>
              </a14:hiddenFill>
            </a:ext>
          </a:extLst>
        </p:spPr>
      </p:pic>
      <p:pic>
        <p:nvPicPr>
          <p:cNvPr id="2" name="그림 1"/>
          <p:cNvPicPr>
            <a:picLocks noChangeAspect="1"/>
          </p:cNvPicPr>
          <p:nvPr/>
        </p:nvPicPr>
        <p:blipFill>
          <a:blip r:embed="rId3"/>
          <a:stretch>
            <a:fillRect/>
          </a:stretch>
        </p:blipFill>
        <p:spPr>
          <a:xfrm>
            <a:off x="1254041" y="1936833"/>
            <a:ext cx="3571875" cy="2390775"/>
          </a:xfrm>
          <a:prstGeom prst="rect">
            <a:avLst/>
          </a:prstGeom>
        </p:spPr>
      </p:pic>
      <p:sp>
        <p:nvSpPr>
          <p:cNvPr id="3" name="슬라이드 번호 개체 틀 2"/>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3624102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cap="small" dirty="0" smtClean="0"/>
              <a:t>Patent </a:t>
            </a:r>
            <a:r>
              <a:rPr lang="en-US" altLang="ko-KR" cap="small" dirty="0" smtClean="0"/>
              <a:t>Troll (1)</a:t>
            </a:r>
            <a:endParaRPr lang="ko-KR" altLang="en-US" cap="small" dirty="0"/>
          </a:p>
        </p:txBody>
      </p:sp>
      <p:sp>
        <p:nvSpPr>
          <p:cNvPr id="3" name="내용 개체 틀 2"/>
          <p:cNvSpPr>
            <a:spLocks noGrp="1"/>
          </p:cNvSpPr>
          <p:nvPr>
            <p:ph idx="1"/>
          </p:nvPr>
        </p:nvSpPr>
        <p:spPr>
          <a:xfrm>
            <a:off x="838200" y="1564082"/>
            <a:ext cx="10515600" cy="4748485"/>
          </a:xfrm>
        </p:spPr>
        <p:txBody>
          <a:bodyPr>
            <a:normAutofit/>
          </a:bodyPr>
          <a:lstStyle/>
          <a:p>
            <a:pPr marL="0" indent="0">
              <a:buNone/>
            </a:pPr>
            <a:r>
              <a:rPr lang="en-US" altLang="ko-KR" dirty="0" smtClean="0"/>
              <a:t> </a:t>
            </a:r>
          </a:p>
          <a:p>
            <a:pPr marL="0" indent="0">
              <a:buNone/>
            </a:pPr>
            <a:endParaRPr lang="en-US" altLang="ko-KR" dirty="0"/>
          </a:p>
          <a:p>
            <a:pPr marL="0" indent="0">
              <a:buNone/>
            </a:pPr>
            <a:endParaRPr lang="en-US" altLang="ko-KR" dirty="0" smtClean="0"/>
          </a:p>
          <a:p>
            <a:pPr marL="0" indent="0">
              <a:buNone/>
            </a:pPr>
            <a:endParaRPr lang="en-US" altLang="ko-KR" dirty="0"/>
          </a:p>
          <a:p>
            <a:pPr marL="457200" lvl="1" indent="0" fontAlgn="base">
              <a:buNone/>
            </a:pPr>
            <a:r>
              <a:rPr lang="en-US" altLang="ko-KR" dirty="0" smtClean="0"/>
              <a:t> </a:t>
            </a:r>
            <a:endParaRPr lang="ko-KR" altLang="en-US" dirty="0"/>
          </a:p>
        </p:txBody>
      </p:sp>
      <p:sp>
        <p:nvSpPr>
          <p:cNvPr id="5" name="오각형 4"/>
          <p:cNvSpPr/>
          <p:nvPr/>
        </p:nvSpPr>
        <p:spPr>
          <a:xfrm>
            <a:off x="838200" y="1788695"/>
            <a:ext cx="1588168" cy="53741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t>특허 괴물</a:t>
            </a:r>
            <a:endParaRPr lang="ko-KR" altLang="en-US" dirty="0"/>
          </a:p>
        </p:txBody>
      </p:sp>
      <p:sp>
        <p:nvSpPr>
          <p:cNvPr id="6" name="직사각형 5"/>
          <p:cNvSpPr/>
          <p:nvPr/>
        </p:nvSpPr>
        <p:spPr>
          <a:xfrm>
            <a:off x="2751221" y="1788695"/>
            <a:ext cx="8325853" cy="134753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ko-KR" altLang="en-US" sz="2000" dirty="0">
                <a:solidFill>
                  <a:schemeClr val="accent1">
                    <a:lumMod val="50000"/>
                  </a:schemeClr>
                </a:solidFill>
              </a:rPr>
              <a:t>특허기술을 실제로 사용하지는 않으면서 막대한 배상금을 노리고 특허침해 소송을 공격적으로 제기하는 </a:t>
            </a:r>
            <a:r>
              <a:rPr lang="ko-KR" altLang="en-US" sz="2000" dirty="0" smtClean="0">
                <a:solidFill>
                  <a:schemeClr val="accent1">
                    <a:lumMod val="50000"/>
                  </a:schemeClr>
                </a:solidFill>
              </a:rPr>
              <a:t>자</a:t>
            </a:r>
            <a:endParaRPr lang="en-US" altLang="ko-KR" sz="2000" dirty="0" smtClean="0">
              <a:solidFill>
                <a:schemeClr val="accent1">
                  <a:lumMod val="50000"/>
                </a:schemeClr>
              </a:solidFill>
            </a:endParaRPr>
          </a:p>
          <a:p>
            <a:pPr marL="342900" indent="-342900">
              <a:buFont typeface="Arial" panose="020B0604020202020204" pitchFamily="34" charset="0"/>
              <a:buChar char="•"/>
            </a:pPr>
            <a:r>
              <a:rPr lang="en-US" altLang="ko-KR" sz="2000" dirty="0" smtClean="0">
                <a:solidFill>
                  <a:schemeClr val="accent1">
                    <a:lumMod val="50000"/>
                  </a:schemeClr>
                </a:solidFill>
              </a:rPr>
              <a:t>NPE (Non-Practicing Entity) – </a:t>
            </a:r>
            <a:r>
              <a:rPr lang="ko-KR" altLang="en-US" sz="2000" dirty="0" err="1" smtClean="0">
                <a:solidFill>
                  <a:schemeClr val="accent1">
                    <a:lumMod val="50000"/>
                  </a:schemeClr>
                </a:solidFill>
              </a:rPr>
              <a:t>비실시기업</a:t>
            </a:r>
            <a:r>
              <a:rPr lang="en-US" altLang="ko-KR" sz="2000" dirty="0" smtClean="0">
                <a:solidFill>
                  <a:schemeClr val="accent1">
                    <a:lumMod val="50000"/>
                  </a:schemeClr>
                </a:solidFill>
              </a:rPr>
              <a:t>, </a:t>
            </a:r>
            <a:r>
              <a:rPr lang="ko-KR" altLang="en-US" sz="2000" dirty="0" smtClean="0">
                <a:solidFill>
                  <a:schemeClr val="accent1">
                    <a:lumMod val="50000"/>
                  </a:schemeClr>
                </a:solidFill>
              </a:rPr>
              <a:t>특허관리전문회사</a:t>
            </a:r>
            <a:endParaRPr lang="en-US" altLang="ko-KR" sz="2000" dirty="0" smtClean="0">
              <a:solidFill>
                <a:schemeClr val="accent1">
                  <a:lumMod val="50000"/>
                </a:schemeClr>
              </a:solidFill>
            </a:endParaRPr>
          </a:p>
          <a:p>
            <a:pPr marL="342900" indent="-342900">
              <a:buFont typeface="Arial" panose="020B0604020202020204" pitchFamily="34" charset="0"/>
              <a:buChar char="•"/>
            </a:pPr>
            <a:r>
              <a:rPr lang="en-US" altLang="ko-KR" sz="2000" dirty="0" smtClean="0">
                <a:solidFill>
                  <a:schemeClr val="accent1">
                    <a:lumMod val="50000"/>
                  </a:schemeClr>
                </a:solidFill>
              </a:rPr>
              <a:t>Patent Assertion Entity</a:t>
            </a:r>
            <a:endParaRPr lang="ko-KR" altLang="en-US" sz="2000" dirty="0">
              <a:solidFill>
                <a:schemeClr val="accent1">
                  <a:lumMod val="50000"/>
                </a:schemeClr>
              </a:solidFill>
            </a:endParaRPr>
          </a:p>
        </p:txBody>
      </p:sp>
      <p:pic>
        <p:nvPicPr>
          <p:cNvPr id="7" name="그림 6"/>
          <p:cNvPicPr>
            <a:picLocks noChangeAspect="1"/>
          </p:cNvPicPr>
          <p:nvPr/>
        </p:nvPicPr>
        <p:blipFill>
          <a:blip r:embed="rId2"/>
          <a:stretch>
            <a:fillRect/>
          </a:stretch>
        </p:blipFill>
        <p:spPr>
          <a:xfrm>
            <a:off x="7016624" y="3430588"/>
            <a:ext cx="4172244" cy="1872582"/>
          </a:xfrm>
          <a:prstGeom prst="rect">
            <a:avLst/>
          </a:prstGeom>
        </p:spPr>
      </p:pic>
      <p:sp>
        <p:nvSpPr>
          <p:cNvPr id="8" name="직사각형 7"/>
          <p:cNvSpPr/>
          <p:nvPr/>
        </p:nvSpPr>
        <p:spPr>
          <a:xfrm>
            <a:off x="7886450" y="5303170"/>
            <a:ext cx="3190624" cy="1303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smtClean="0">
                <a:solidFill>
                  <a:schemeClr val="tx1"/>
                </a:solidFill>
              </a:rPr>
              <a:t>NPE </a:t>
            </a:r>
            <a:r>
              <a:rPr lang="ko-KR" altLang="en-US" dirty="0" smtClean="0">
                <a:solidFill>
                  <a:schemeClr val="tx1"/>
                </a:solidFill>
              </a:rPr>
              <a:t>소송 대응 비용</a:t>
            </a:r>
            <a:endParaRPr lang="en-US" altLang="ko-KR" dirty="0" smtClean="0">
              <a:solidFill>
                <a:schemeClr val="tx1"/>
              </a:solidFill>
            </a:endParaRPr>
          </a:p>
          <a:p>
            <a:r>
              <a:rPr lang="en-US" altLang="ko-KR" dirty="0" smtClean="0">
                <a:solidFill>
                  <a:schemeClr val="tx1"/>
                </a:solidFill>
              </a:rPr>
              <a:t>2011</a:t>
            </a:r>
            <a:r>
              <a:rPr lang="ko-KR" altLang="en-US" dirty="0" smtClean="0">
                <a:solidFill>
                  <a:schemeClr val="tx1"/>
                </a:solidFill>
              </a:rPr>
              <a:t>년에만 </a:t>
            </a:r>
            <a:r>
              <a:rPr lang="en-US" altLang="ko-KR" dirty="0" smtClean="0">
                <a:solidFill>
                  <a:schemeClr val="tx1"/>
                </a:solidFill>
              </a:rPr>
              <a:t>290</a:t>
            </a:r>
            <a:r>
              <a:rPr lang="ko-KR" altLang="en-US" dirty="0" smtClean="0">
                <a:solidFill>
                  <a:schemeClr val="tx1"/>
                </a:solidFill>
              </a:rPr>
              <a:t>억 달러</a:t>
            </a:r>
            <a:endParaRPr lang="ko-KR" altLang="en-US" dirty="0">
              <a:solidFill>
                <a:schemeClr val="tx1"/>
              </a:solidFill>
            </a:endParaRPr>
          </a:p>
        </p:txBody>
      </p:sp>
      <p:pic>
        <p:nvPicPr>
          <p:cNvPr id="4098" name="Picture 2" descr="http://www.whitehouse.gov/sites/default/files/imagecache/embedded_img_full/image/image_file/patent_troll_chart.jpg?itok=LnJOXd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852" y="3369469"/>
            <a:ext cx="5140993" cy="3488531"/>
          </a:xfrm>
          <a:prstGeom prst="rect">
            <a:avLst/>
          </a:prstGeom>
          <a:noFill/>
          <a:extLst>
            <a:ext uri="{909E8E84-426E-40DD-AFC4-6F175D3DCCD1}">
              <a14:hiddenFill xmlns:a14="http://schemas.microsoft.com/office/drawing/2010/main">
                <a:solidFill>
                  <a:srgbClr val="FFFFFF"/>
                </a:solidFill>
              </a14:hiddenFill>
            </a:ext>
          </a:extLst>
        </p:spPr>
      </p:pic>
      <p:sp>
        <p:nvSpPr>
          <p:cNvPr id="9" name="슬라이드 번호 개체 틀 8"/>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174127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6600" dirty="0" smtClean="0">
                <a:solidFill>
                  <a:schemeClr val="bg1"/>
                </a:solidFill>
              </a:rPr>
              <a:t>01	SW</a:t>
            </a:r>
            <a:r>
              <a:rPr lang="ko-KR" altLang="en-US" sz="6600" dirty="0" smtClean="0">
                <a:solidFill>
                  <a:schemeClr val="bg1"/>
                </a:solidFill>
              </a:rPr>
              <a:t>의 법적 보호</a:t>
            </a:r>
            <a:endParaRPr lang="ko-KR" altLang="en-US" sz="6600" dirty="0">
              <a:solidFill>
                <a:schemeClr val="bg1"/>
              </a:solidFill>
            </a:endParaRPr>
          </a:p>
        </p:txBody>
      </p:sp>
      <p:sp>
        <p:nvSpPr>
          <p:cNvPr id="3" name="슬라이드 번호 개체 틀 2"/>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324521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cap="small" dirty="0"/>
              <a:t>Patent Troll </a:t>
            </a:r>
            <a:r>
              <a:rPr lang="en-US" altLang="ko-KR" cap="small" dirty="0" smtClean="0"/>
              <a:t>(2)</a:t>
            </a:r>
            <a:endParaRPr lang="ko-KR" altLang="en-US" dirty="0"/>
          </a:p>
        </p:txBody>
      </p:sp>
      <p:sp>
        <p:nvSpPr>
          <p:cNvPr id="3" name="내용 개체 틀 2"/>
          <p:cNvSpPr>
            <a:spLocks noGrp="1"/>
          </p:cNvSpPr>
          <p:nvPr>
            <p:ph idx="1"/>
          </p:nvPr>
        </p:nvSpPr>
        <p:spPr/>
        <p:txBody>
          <a:bodyPr>
            <a:noAutofit/>
          </a:bodyPr>
          <a:lstStyle/>
          <a:p>
            <a:pPr lvl="1" fontAlgn="base"/>
            <a:r>
              <a:rPr lang="ko-KR" altLang="en-US" dirty="0" err="1">
                <a:ea typeface="+mj-ea"/>
              </a:rPr>
              <a:t>로드시스</a:t>
            </a:r>
            <a:r>
              <a:rPr lang="en-US" altLang="ko-KR" dirty="0">
                <a:ea typeface="+mj-ea"/>
              </a:rPr>
              <a:t>(</a:t>
            </a:r>
            <a:r>
              <a:rPr lang="en-US" altLang="ko-KR" dirty="0" err="1">
                <a:ea typeface="+mj-ea"/>
              </a:rPr>
              <a:t>Lodsys</a:t>
            </a:r>
            <a:r>
              <a:rPr lang="en-US" altLang="ko-KR" dirty="0">
                <a:ea typeface="+mj-ea"/>
              </a:rPr>
              <a:t>) - </a:t>
            </a:r>
            <a:r>
              <a:rPr lang="ko-KR" altLang="en-US" dirty="0" err="1">
                <a:solidFill>
                  <a:schemeClr val="accent1">
                    <a:lumMod val="75000"/>
                  </a:schemeClr>
                </a:solidFill>
                <a:ea typeface="+mj-ea"/>
              </a:rPr>
              <a:t>앱</a:t>
            </a:r>
            <a:r>
              <a:rPr lang="ko-KR" altLang="en-US" dirty="0">
                <a:solidFill>
                  <a:schemeClr val="accent1">
                    <a:lumMod val="75000"/>
                  </a:schemeClr>
                </a:solidFill>
                <a:ea typeface="+mj-ea"/>
              </a:rPr>
              <a:t> 내에서 다른 제품의 판매가 일어나면 </a:t>
            </a:r>
            <a:r>
              <a:rPr lang="ko-KR" altLang="en-US" dirty="0">
                <a:ea typeface="+mj-ea"/>
              </a:rPr>
              <a:t>특허권</a:t>
            </a:r>
            <a:r>
              <a:rPr lang="en-US" altLang="ko-KR" dirty="0">
                <a:ea typeface="+mj-ea"/>
              </a:rPr>
              <a:t>(</a:t>
            </a:r>
            <a:r>
              <a:rPr lang="ko-KR" altLang="en-US" dirty="0">
                <a:ea typeface="+mj-ea"/>
              </a:rPr>
              <a:t>제</a:t>
            </a:r>
            <a:r>
              <a:rPr lang="en-US" altLang="ko-KR" dirty="0">
                <a:ea typeface="+mj-ea"/>
              </a:rPr>
              <a:t>7,620,565</a:t>
            </a:r>
            <a:r>
              <a:rPr lang="ko-KR" altLang="en-US" dirty="0">
                <a:ea typeface="+mj-ea"/>
              </a:rPr>
              <a:t>호</a:t>
            </a:r>
            <a:r>
              <a:rPr lang="en-US" altLang="ko-KR" dirty="0">
                <a:ea typeface="+mj-ea"/>
              </a:rPr>
              <a:t>) </a:t>
            </a:r>
            <a:r>
              <a:rPr lang="ko-KR" altLang="en-US" dirty="0">
                <a:ea typeface="+mj-ea"/>
              </a:rPr>
              <a:t>침해 주장 </a:t>
            </a:r>
            <a:r>
              <a:rPr lang="en-US" altLang="ko-KR" dirty="0">
                <a:ea typeface="+mj-ea"/>
                <a:sym typeface="Wingdings" panose="05000000000000000000" pitchFamily="2" charset="2"/>
              </a:rPr>
              <a:t> </a:t>
            </a:r>
            <a:r>
              <a:rPr lang="ko-KR" altLang="en-US" dirty="0" err="1">
                <a:ea typeface="+mj-ea"/>
                <a:sym typeface="Wingdings" panose="05000000000000000000" pitchFamily="2" charset="2"/>
              </a:rPr>
              <a:t>트윗</a:t>
            </a:r>
            <a:r>
              <a:rPr lang="ko-KR" altLang="en-US" dirty="0">
                <a:ea typeface="+mj-ea"/>
                <a:sym typeface="Wingdings" panose="05000000000000000000" pitchFamily="2" charset="2"/>
              </a:rPr>
              <a:t> </a:t>
            </a:r>
            <a:r>
              <a:rPr lang="ko-KR" altLang="en-US" dirty="0" err="1">
                <a:ea typeface="+mj-ea"/>
                <a:sym typeface="Wingdings" panose="05000000000000000000" pitchFamily="2" charset="2"/>
              </a:rPr>
              <a:t>어플</a:t>
            </a:r>
            <a:r>
              <a:rPr lang="ko-KR" altLang="en-US" dirty="0">
                <a:ea typeface="+mj-ea"/>
                <a:sym typeface="Wingdings" panose="05000000000000000000" pitchFamily="2" charset="2"/>
              </a:rPr>
              <a:t>  </a:t>
            </a:r>
            <a:r>
              <a:rPr lang="ko-KR" altLang="en-US" dirty="0" err="1">
                <a:ea typeface="+mj-ea"/>
              </a:rPr>
              <a:t>트윗트리픽</a:t>
            </a:r>
            <a:r>
              <a:rPr lang="en-US" altLang="ko-KR" dirty="0">
                <a:ea typeface="+mj-ea"/>
              </a:rPr>
              <a:t>(</a:t>
            </a:r>
            <a:r>
              <a:rPr lang="en-US" altLang="ko-KR" dirty="0" err="1">
                <a:ea typeface="+mj-ea"/>
              </a:rPr>
              <a:t>Twitterrific</a:t>
            </a:r>
            <a:r>
              <a:rPr lang="en-US" altLang="ko-KR" dirty="0">
                <a:ea typeface="+mj-ea"/>
              </a:rPr>
              <a:t>)</a:t>
            </a:r>
          </a:p>
          <a:p>
            <a:pPr lvl="1" fontAlgn="base"/>
            <a:r>
              <a:rPr lang="ko-KR" altLang="en-US" dirty="0">
                <a:solidFill>
                  <a:schemeClr val="accent1">
                    <a:lumMod val="75000"/>
                  </a:schemeClr>
                </a:solidFill>
                <a:ea typeface="+mj-ea"/>
              </a:rPr>
              <a:t>네트워크 스캐너로 문서 </a:t>
            </a:r>
            <a:r>
              <a:rPr lang="ko-KR" altLang="en-US" dirty="0" err="1">
                <a:solidFill>
                  <a:schemeClr val="accent1">
                    <a:lumMod val="75000"/>
                  </a:schemeClr>
                </a:solidFill>
                <a:ea typeface="+mj-ea"/>
              </a:rPr>
              <a:t>스캔하여</a:t>
            </a:r>
            <a:r>
              <a:rPr lang="ko-KR" altLang="en-US" dirty="0">
                <a:solidFill>
                  <a:schemeClr val="accent1">
                    <a:lumMod val="75000"/>
                  </a:schemeClr>
                </a:solidFill>
                <a:ea typeface="+mj-ea"/>
              </a:rPr>
              <a:t> </a:t>
            </a:r>
            <a:r>
              <a:rPr lang="ko-KR" altLang="en-US" dirty="0" err="1">
                <a:solidFill>
                  <a:schemeClr val="accent1">
                    <a:lumMod val="75000"/>
                  </a:schemeClr>
                </a:solidFill>
                <a:ea typeface="+mj-ea"/>
              </a:rPr>
              <a:t>이메일로</a:t>
            </a:r>
            <a:r>
              <a:rPr lang="ko-KR" altLang="en-US" dirty="0">
                <a:solidFill>
                  <a:schemeClr val="accent1">
                    <a:lumMod val="75000"/>
                  </a:schemeClr>
                </a:solidFill>
                <a:ea typeface="+mj-ea"/>
              </a:rPr>
              <a:t> 보내는 행위 </a:t>
            </a:r>
            <a:r>
              <a:rPr lang="en-US" altLang="ko-KR" dirty="0">
                <a:ea typeface="+mj-ea"/>
                <a:sym typeface="Wingdings" panose="05000000000000000000" pitchFamily="2" charset="2"/>
              </a:rPr>
              <a:t> </a:t>
            </a:r>
            <a:r>
              <a:rPr lang="ko-KR" altLang="en-US" dirty="0">
                <a:ea typeface="+mj-ea"/>
              </a:rPr>
              <a:t>특허권 침해 주장</a:t>
            </a:r>
            <a:r>
              <a:rPr lang="en-US" altLang="ko-KR" dirty="0">
                <a:ea typeface="+mj-ea"/>
              </a:rPr>
              <a:t>, </a:t>
            </a:r>
            <a:r>
              <a:rPr lang="ko-KR" altLang="en-US" dirty="0" err="1">
                <a:ea typeface="+mj-ea"/>
              </a:rPr>
              <a:t>침해사</a:t>
            </a:r>
            <a:r>
              <a:rPr lang="ko-KR" altLang="en-US" dirty="0">
                <a:ea typeface="+mj-ea"/>
              </a:rPr>
              <a:t> 직원 한 명당 천 달러의 사용료를 요구</a:t>
            </a:r>
            <a:endParaRPr lang="en-US" altLang="ko-KR" dirty="0">
              <a:ea typeface="+mj-ea"/>
            </a:endParaRPr>
          </a:p>
          <a:p>
            <a:pPr lvl="1" fontAlgn="base"/>
            <a:r>
              <a:rPr lang="ko-KR" altLang="en-US" dirty="0">
                <a:ea typeface="+mj-ea"/>
              </a:rPr>
              <a:t>퍼스널 오디오</a:t>
            </a:r>
            <a:r>
              <a:rPr lang="en-US" altLang="ko-KR" dirty="0">
                <a:ea typeface="+mj-ea"/>
              </a:rPr>
              <a:t>(Personal Audio) - </a:t>
            </a:r>
            <a:r>
              <a:rPr lang="ko-KR" altLang="en-US" dirty="0">
                <a:solidFill>
                  <a:schemeClr val="accent1">
                    <a:lumMod val="75000"/>
                  </a:schemeClr>
                </a:solidFill>
                <a:ea typeface="+mj-ea"/>
              </a:rPr>
              <a:t>포드캐스팅</a:t>
            </a:r>
            <a:r>
              <a:rPr lang="en-US" altLang="ko-KR" dirty="0">
                <a:solidFill>
                  <a:schemeClr val="accent1">
                    <a:lumMod val="75000"/>
                  </a:schemeClr>
                </a:solidFill>
                <a:ea typeface="+mj-ea"/>
              </a:rPr>
              <a:t>(podcasting) </a:t>
            </a:r>
            <a:r>
              <a:rPr lang="ko-KR" altLang="en-US" dirty="0">
                <a:ea typeface="+mj-ea"/>
              </a:rPr>
              <a:t>특허권 침해 주장</a:t>
            </a:r>
            <a:r>
              <a:rPr lang="en-US" altLang="ko-KR" dirty="0">
                <a:ea typeface="+mj-ea"/>
              </a:rPr>
              <a:t>, </a:t>
            </a:r>
            <a:r>
              <a:rPr lang="ko-KR" altLang="en-US" dirty="0">
                <a:ea typeface="+mj-ea"/>
              </a:rPr>
              <a:t>애플을 상대로 한 소송에서 </a:t>
            </a:r>
            <a:r>
              <a:rPr lang="en-US" altLang="ko-KR" dirty="0">
                <a:ea typeface="+mj-ea"/>
              </a:rPr>
              <a:t>8</a:t>
            </a:r>
            <a:r>
              <a:rPr lang="ko-KR" altLang="en-US" dirty="0">
                <a:ea typeface="+mj-ea"/>
              </a:rPr>
              <a:t>백만 달러의 배상 평결</a:t>
            </a:r>
          </a:p>
          <a:p>
            <a:pPr lvl="1" fontAlgn="base"/>
            <a:r>
              <a:rPr lang="ko-KR" altLang="en-US" dirty="0" err="1">
                <a:ea typeface="+mj-ea"/>
              </a:rPr>
              <a:t>이노바티오</a:t>
            </a:r>
            <a:r>
              <a:rPr lang="ko-KR" altLang="en-US" dirty="0">
                <a:ea typeface="+mj-ea"/>
              </a:rPr>
              <a:t> </a:t>
            </a:r>
            <a:r>
              <a:rPr lang="ko-KR" altLang="en-US" dirty="0" err="1">
                <a:ea typeface="+mj-ea"/>
              </a:rPr>
              <a:t>아이피</a:t>
            </a:r>
            <a:r>
              <a:rPr lang="ko-KR" altLang="en-US" dirty="0">
                <a:ea typeface="+mj-ea"/>
              </a:rPr>
              <a:t> </a:t>
            </a:r>
            <a:r>
              <a:rPr lang="ko-KR" altLang="en-US" dirty="0" err="1">
                <a:ea typeface="+mj-ea"/>
              </a:rPr>
              <a:t>벤쳐스</a:t>
            </a:r>
            <a:r>
              <a:rPr lang="en-US" altLang="ko-KR" dirty="0">
                <a:ea typeface="+mj-ea"/>
              </a:rPr>
              <a:t>(</a:t>
            </a:r>
            <a:r>
              <a:rPr lang="en-US" altLang="ko-KR" dirty="0" err="1">
                <a:ea typeface="+mj-ea"/>
              </a:rPr>
              <a:t>Innovatio</a:t>
            </a:r>
            <a:r>
              <a:rPr lang="en-US" altLang="ko-KR" dirty="0">
                <a:ea typeface="+mj-ea"/>
              </a:rPr>
              <a:t> IP Ventures) - </a:t>
            </a:r>
            <a:r>
              <a:rPr lang="ko-KR" altLang="en-US" dirty="0" err="1">
                <a:solidFill>
                  <a:schemeClr val="accent1">
                    <a:lumMod val="75000"/>
                  </a:schemeClr>
                </a:solidFill>
                <a:ea typeface="+mj-ea"/>
              </a:rPr>
              <a:t>무선랜</a:t>
            </a:r>
            <a:r>
              <a:rPr lang="en-US" altLang="ko-KR" dirty="0">
                <a:solidFill>
                  <a:schemeClr val="accent1">
                    <a:lumMod val="75000"/>
                  </a:schemeClr>
                </a:solidFill>
                <a:ea typeface="+mj-ea"/>
              </a:rPr>
              <a:t>(WLAN) </a:t>
            </a:r>
            <a:r>
              <a:rPr lang="ko-KR" altLang="en-US" dirty="0">
                <a:solidFill>
                  <a:schemeClr val="accent1">
                    <a:lumMod val="75000"/>
                  </a:schemeClr>
                </a:solidFill>
                <a:ea typeface="+mj-ea"/>
              </a:rPr>
              <a:t>기술</a:t>
            </a:r>
            <a:r>
              <a:rPr lang="ko-KR" altLang="en-US" dirty="0">
                <a:ea typeface="+mj-ea"/>
              </a:rPr>
              <a:t>에 대한 특허 주장</a:t>
            </a:r>
            <a:r>
              <a:rPr lang="en-US" altLang="ko-KR" dirty="0">
                <a:ea typeface="+mj-ea"/>
              </a:rPr>
              <a:t>,</a:t>
            </a:r>
            <a:r>
              <a:rPr lang="ko-KR" altLang="en-US" dirty="0">
                <a:ea typeface="+mj-ea"/>
              </a:rPr>
              <a:t> </a:t>
            </a:r>
            <a:r>
              <a:rPr lang="ko-KR" altLang="en-US" dirty="0" err="1">
                <a:ea typeface="+mj-ea"/>
              </a:rPr>
              <a:t>와이파이</a:t>
            </a:r>
            <a:r>
              <a:rPr lang="en-US" altLang="ko-KR" dirty="0">
                <a:ea typeface="+mj-ea"/>
              </a:rPr>
              <a:t>(Wi-Fi) </a:t>
            </a:r>
            <a:r>
              <a:rPr lang="ko-KR" altLang="en-US" dirty="0">
                <a:ea typeface="+mj-ea"/>
              </a:rPr>
              <a:t>접속을 제공하는 레스토랑</a:t>
            </a:r>
            <a:r>
              <a:rPr lang="en-US" altLang="ko-KR" dirty="0">
                <a:ea typeface="+mj-ea"/>
              </a:rPr>
              <a:t>, </a:t>
            </a:r>
            <a:r>
              <a:rPr lang="ko-KR" altLang="en-US" dirty="0">
                <a:ea typeface="+mj-ea"/>
              </a:rPr>
              <a:t>커피숍</a:t>
            </a:r>
            <a:r>
              <a:rPr lang="en-US" altLang="ko-KR" dirty="0">
                <a:ea typeface="+mj-ea"/>
              </a:rPr>
              <a:t>, </a:t>
            </a:r>
            <a:r>
              <a:rPr lang="ko-KR" altLang="en-US" dirty="0">
                <a:ea typeface="+mj-ea"/>
              </a:rPr>
              <a:t>슈퍼마켓</a:t>
            </a:r>
            <a:r>
              <a:rPr lang="en-US" altLang="ko-KR" dirty="0">
                <a:ea typeface="+mj-ea"/>
              </a:rPr>
              <a:t>, </a:t>
            </a:r>
            <a:r>
              <a:rPr lang="ko-KR" altLang="en-US" dirty="0">
                <a:ea typeface="+mj-ea"/>
              </a:rPr>
              <a:t>호텔을 상대로 특허침해 소송을 제기</a:t>
            </a:r>
            <a:endParaRPr lang="en-US" altLang="ko-KR" dirty="0">
              <a:ea typeface="+mj-ea"/>
            </a:endParaRPr>
          </a:p>
          <a:p>
            <a:pPr lvl="1" fontAlgn="base"/>
            <a:r>
              <a:rPr lang="en-US" altLang="ko-KR" dirty="0" err="1">
                <a:ea typeface="+mj-ea"/>
              </a:rPr>
              <a:t>Eolas</a:t>
            </a:r>
            <a:r>
              <a:rPr lang="en-US" altLang="ko-KR" dirty="0">
                <a:ea typeface="+mj-ea"/>
              </a:rPr>
              <a:t> – </a:t>
            </a:r>
            <a:r>
              <a:rPr lang="en-US" altLang="ko-KR" dirty="0">
                <a:solidFill>
                  <a:schemeClr val="accent1">
                    <a:lumMod val="75000"/>
                  </a:schemeClr>
                </a:solidFill>
                <a:ea typeface="+mj-ea"/>
              </a:rPr>
              <a:t>interactive Internet technology</a:t>
            </a:r>
            <a:r>
              <a:rPr lang="en-US" altLang="ko-KR" dirty="0">
                <a:ea typeface="+mj-ea"/>
              </a:rPr>
              <a:t> </a:t>
            </a:r>
            <a:r>
              <a:rPr lang="ko-KR" altLang="en-US" dirty="0">
                <a:ea typeface="+mj-ea"/>
              </a:rPr>
              <a:t>모조리 특허 침해 주장 </a:t>
            </a:r>
            <a:r>
              <a:rPr lang="en-US" altLang="ko-KR" dirty="0">
                <a:ea typeface="+mj-ea"/>
              </a:rPr>
              <a:t>- 1999</a:t>
            </a:r>
            <a:r>
              <a:rPr lang="ko-KR" altLang="en-US" dirty="0">
                <a:ea typeface="+mj-ea"/>
              </a:rPr>
              <a:t>년 </a:t>
            </a:r>
            <a:r>
              <a:rPr lang="en-US" altLang="ko-KR" dirty="0">
                <a:ea typeface="+mj-ea"/>
              </a:rPr>
              <a:t>MS IE </a:t>
            </a:r>
            <a:r>
              <a:rPr lang="ko-KR" altLang="en-US" dirty="0">
                <a:ea typeface="+mj-ea"/>
              </a:rPr>
              <a:t>상대로 </a:t>
            </a:r>
            <a:r>
              <a:rPr lang="en-US" altLang="ko-KR" dirty="0">
                <a:ea typeface="+mj-ea"/>
              </a:rPr>
              <a:t>5</a:t>
            </a:r>
            <a:r>
              <a:rPr lang="ko-KR" altLang="en-US" dirty="0">
                <a:ea typeface="+mj-ea"/>
              </a:rPr>
              <a:t>억 달러 배상 판결 </a:t>
            </a:r>
            <a:r>
              <a:rPr lang="en-US" altLang="ko-KR" dirty="0">
                <a:ea typeface="+mj-ea"/>
              </a:rPr>
              <a:t>(2012</a:t>
            </a:r>
            <a:r>
              <a:rPr lang="ko-KR" altLang="en-US" dirty="0">
                <a:ea typeface="+mj-ea"/>
              </a:rPr>
              <a:t>년 결국 특허 무효 판결</a:t>
            </a:r>
            <a:r>
              <a:rPr lang="en-US" altLang="ko-KR" dirty="0" smtClean="0">
                <a:ea typeface="+mj-ea"/>
              </a:rPr>
              <a:t>)</a:t>
            </a:r>
            <a:endParaRPr lang="ko-KR" altLang="en-US" dirty="0">
              <a:ea typeface="+mj-ea"/>
            </a:endParaRPr>
          </a:p>
        </p:txBody>
      </p:sp>
      <p:sp>
        <p:nvSpPr>
          <p:cNvPr id="4" name="슬라이드 번호 개체 틀 3"/>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4088989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cap="small" dirty="0"/>
              <a:t>Patent Troll </a:t>
            </a:r>
            <a:r>
              <a:rPr lang="en-US" altLang="ko-KR" cap="small" dirty="0" smtClean="0"/>
              <a:t>(3)</a:t>
            </a:r>
            <a:endParaRPr lang="ko-KR" altLang="en-US" dirty="0"/>
          </a:p>
        </p:txBody>
      </p:sp>
      <p:pic>
        <p:nvPicPr>
          <p:cNvPr id="6146" name="Picture 2" descr="http://tricomb2b.com/sites/default/files/Solution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010819"/>
            <a:ext cx="4572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6240380" y="2010819"/>
            <a:ext cx="5113420" cy="41148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ko-KR" altLang="en-US" dirty="0" smtClean="0"/>
              <a:t>동향 파악</a:t>
            </a:r>
            <a:r>
              <a:rPr lang="en-US" altLang="ko-KR" dirty="0" smtClean="0"/>
              <a:t>/</a:t>
            </a:r>
            <a:r>
              <a:rPr lang="ko-KR" altLang="en-US" dirty="0" smtClean="0"/>
              <a:t>경쟁사 특허 분석</a:t>
            </a:r>
            <a:endParaRPr lang="en-US" altLang="ko-KR" dirty="0" smtClean="0"/>
          </a:p>
          <a:p>
            <a:pPr marL="285750" indent="-285750">
              <a:buFont typeface="Wingdings" panose="05000000000000000000" pitchFamily="2" charset="2"/>
              <a:buChar char="u"/>
            </a:pPr>
            <a:endParaRPr lang="en-US" altLang="ko-KR" dirty="0" smtClean="0"/>
          </a:p>
          <a:p>
            <a:pPr marL="285750" indent="-285750">
              <a:buFont typeface="Wingdings" panose="05000000000000000000" pitchFamily="2" charset="2"/>
              <a:buChar char="u"/>
            </a:pPr>
            <a:r>
              <a:rPr lang="ko-KR" altLang="en-US" dirty="0" smtClean="0"/>
              <a:t>방어 특허 확보</a:t>
            </a:r>
            <a:endParaRPr lang="en-US" altLang="ko-KR" dirty="0" smtClean="0"/>
          </a:p>
          <a:p>
            <a:pPr marL="285750" indent="-285750">
              <a:buFont typeface="Wingdings" panose="05000000000000000000" pitchFamily="2" charset="2"/>
              <a:buChar char="u"/>
            </a:pPr>
            <a:endParaRPr lang="en-US" altLang="ko-KR" dirty="0" smtClean="0"/>
          </a:p>
          <a:p>
            <a:pPr marL="285750" indent="-285750">
              <a:buFont typeface="Wingdings" panose="05000000000000000000" pitchFamily="2" charset="2"/>
              <a:buChar char="u"/>
            </a:pPr>
            <a:r>
              <a:rPr lang="en-US" altLang="ko-KR" dirty="0" smtClean="0"/>
              <a:t>FOSS </a:t>
            </a:r>
            <a:r>
              <a:rPr lang="ko-KR" altLang="en-US" dirty="0" smtClean="0"/>
              <a:t>적극 활용</a:t>
            </a:r>
            <a:endParaRPr lang="en-US" altLang="ko-KR" dirty="0" smtClean="0"/>
          </a:p>
          <a:p>
            <a:pPr algn="ctr"/>
            <a:endParaRPr lang="en-US" altLang="ko-KR" dirty="0" smtClean="0"/>
          </a:p>
        </p:txBody>
      </p:sp>
      <p:sp>
        <p:nvSpPr>
          <p:cNvPr id="5" name="슬라이드 번호 개체 틀 4"/>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1634852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Willfulness &amp; Treble Damages</a:t>
            </a:r>
            <a:endParaRPr lang="ko-KR" altLang="en-US" dirty="0"/>
          </a:p>
        </p:txBody>
      </p:sp>
      <p:sp>
        <p:nvSpPr>
          <p:cNvPr id="3" name="내용 개체 틀 2"/>
          <p:cNvSpPr>
            <a:spLocks noGrp="1"/>
          </p:cNvSpPr>
          <p:nvPr>
            <p:ph idx="1"/>
          </p:nvPr>
        </p:nvSpPr>
        <p:spPr/>
        <p:txBody>
          <a:bodyPr/>
          <a:lstStyle/>
          <a:p>
            <a:r>
              <a:rPr lang="en-US" altLang="ko-KR" dirty="0" smtClean="0"/>
              <a:t> </a:t>
            </a:r>
            <a:r>
              <a:rPr lang="ko-KR" altLang="en-US" dirty="0" smtClean="0"/>
              <a:t>고의</a:t>
            </a:r>
            <a:r>
              <a:rPr lang="en-US" altLang="ko-KR" dirty="0" smtClean="0"/>
              <a:t>(willful) </a:t>
            </a:r>
            <a:r>
              <a:rPr lang="ko-KR" altLang="en-US" dirty="0" smtClean="0"/>
              <a:t>침해인</a:t>
            </a:r>
            <a:r>
              <a:rPr lang="en-US" altLang="ko-KR" dirty="0" smtClean="0"/>
              <a:t> </a:t>
            </a:r>
            <a:r>
              <a:rPr lang="ko-KR" altLang="en-US" dirty="0" smtClean="0"/>
              <a:t>경우</a:t>
            </a:r>
            <a:r>
              <a:rPr lang="en-US" altLang="ko-KR" dirty="0"/>
              <a:t> </a:t>
            </a:r>
            <a:r>
              <a:rPr lang="en-US" altLang="ko-KR" dirty="0" smtClean="0">
                <a:sym typeface="Wingdings" panose="05000000000000000000" pitchFamily="2" charset="2"/>
              </a:rPr>
              <a:t> 3</a:t>
            </a:r>
            <a:r>
              <a:rPr lang="ko-KR" altLang="en-US" dirty="0" smtClean="0">
                <a:sym typeface="Wingdings" panose="05000000000000000000" pitchFamily="2" charset="2"/>
              </a:rPr>
              <a:t>배 배상 </a:t>
            </a:r>
            <a:r>
              <a:rPr lang="en-US" altLang="ko-KR" dirty="0" smtClean="0">
                <a:sym typeface="Wingdings" panose="05000000000000000000" pitchFamily="2" charset="2"/>
              </a:rPr>
              <a:t>+ </a:t>
            </a:r>
            <a:r>
              <a:rPr lang="ko-KR" altLang="en-US" dirty="0" smtClean="0">
                <a:sym typeface="Wingdings" panose="05000000000000000000" pitchFamily="2" charset="2"/>
              </a:rPr>
              <a:t>상대방 변호사 비용</a:t>
            </a:r>
            <a:endParaRPr lang="en-US" altLang="ko-KR" dirty="0" smtClean="0">
              <a:sym typeface="Wingdings" panose="05000000000000000000" pitchFamily="2" charset="2"/>
            </a:endParaRPr>
          </a:p>
          <a:p>
            <a:pPr lvl="1"/>
            <a:r>
              <a:rPr lang="en-US" altLang="ko-KR" i="1" dirty="0" smtClean="0">
                <a:sym typeface="Wingdings" panose="05000000000000000000" pitchFamily="2" charset="2"/>
              </a:rPr>
              <a:t>Samsung v. Apple</a:t>
            </a:r>
          </a:p>
          <a:p>
            <a:pPr lvl="1"/>
            <a:r>
              <a:rPr lang="en-US" altLang="ko-KR" dirty="0" smtClean="0">
                <a:sym typeface="Wingdings" panose="05000000000000000000" pitchFamily="2" charset="2"/>
              </a:rPr>
              <a:t>Apple : $2 billion (willful)</a:t>
            </a:r>
          </a:p>
          <a:p>
            <a:pPr lvl="1"/>
            <a:r>
              <a:rPr lang="en-US" altLang="ko-KR" dirty="0" smtClean="0">
                <a:sym typeface="Wingdings" panose="05000000000000000000" pitchFamily="2" charset="2"/>
              </a:rPr>
              <a:t>Jury : $119.6 million (willful)</a:t>
            </a:r>
          </a:p>
          <a:p>
            <a:pPr lvl="1"/>
            <a:r>
              <a:rPr lang="en-US" altLang="ko-KR" dirty="0" smtClean="0">
                <a:sym typeface="Wingdings" panose="05000000000000000000" pitchFamily="2" charset="2"/>
              </a:rPr>
              <a:t>Apple’s Slide-to-unlock patent  infringed by Samsung but not willfully</a:t>
            </a:r>
          </a:p>
          <a:p>
            <a:r>
              <a:rPr lang="en-US" altLang="ko-KR" dirty="0">
                <a:sym typeface="Wingdings" panose="05000000000000000000" pitchFamily="2" charset="2"/>
              </a:rPr>
              <a:t> </a:t>
            </a:r>
            <a:r>
              <a:rPr lang="ko-KR" altLang="en-US" dirty="0" smtClean="0">
                <a:sym typeface="Wingdings" panose="05000000000000000000" pitchFamily="2" charset="2"/>
              </a:rPr>
              <a:t>전문가 감정</a:t>
            </a:r>
            <a:endParaRPr lang="en-US" altLang="ko-KR" dirty="0" smtClean="0">
              <a:sym typeface="Wingdings" panose="05000000000000000000" pitchFamily="2" charset="2"/>
            </a:endParaRPr>
          </a:p>
          <a:p>
            <a:r>
              <a:rPr lang="en-US" altLang="ko-KR" dirty="0">
                <a:sym typeface="Wingdings" panose="05000000000000000000" pitchFamily="2" charset="2"/>
              </a:rPr>
              <a:t> </a:t>
            </a:r>
            <a:r>
              <a:rPr lang="en-US" altLang="ko-KR" dirty="0">
                <a:sym typeface="Wingdings" panose="05000000000000000000" pitchFamily="2" charset="2"/>
              </a:rPr>
              <a:t>Discovery : “</a:t>
            </a:r>
            <a:r>
              <a:rPr lang="ko-KR" altLang="en-US" dirty="0" smtClean="0">
                <a:sym typeface="Wingdings" panose="05000000000000000000" pitchFamily="2" charset="2"/>
              </a:rPr>
              <a:t>특허 침해</a:t>
            </a:r>
            <a:r>
              <a:rPr lang="en-US" altLang="ko-KR" dirty="0">
                <a:sym typeface="Wingdings" panose="05000000000000000000" pitchFamily="2" charset="2"/>
              </a:rPr>
              <a:t>” </a:t>
            </a:r>
            <a:r>
              <a:rPr lang="ko-KR" altLang="en-US" dirty="0">
                <a:sym typeface="Wingdings" panose="05000000000000000000" pitchFamily="2" charset="2"/>
              </a:rPr>
              <a:t>용어 사용 </a:t>
            </a:r>
            <a:r>
              <a:rPr lang="ko-KR" altLang="en-US" dirty="0" smtClean="0">
                <a:sym typeface="Wingdings" panose="05000000000000000000" pitchFamily="2" charset="2"/>
              </a:rPr>
              <a:t>자제</a:t>
            </a:r>
            <a:r>
              <a:rPr lang="en-US" altLang="ko-KR" dirty="0" smtClean="0">
                <a:sym typeface="Wingdings" panose="05000000000000000000" pitchFamily="2" charset="2"/>
              </a:rPr>
              <a:t>, </a:t>
            </a:r>
            <a:r>
              <a:rPr lang="ko-KR" altLang="en-US" dirty="0" smtClean="0">
                <a:sym typeface="Wingdings" panose="05000000000000000000" pitchFamily="2" charset="2"/>
              </a:rPr>
              <a:t>가급적 침해 분석 자료 남기지 </a:t>
            </a:r>
            <a:r>
              <a:rPr lang="ko-KR" altLang="en-US" dirty="0" err="1" smtClean="0">
                <a:sym typeface="Wingdings" panose="05000000000000000000" pitchFamily="2" charset="2"/>
              </a:rPr>
              <a:t>말것</a:t>
            </a:r>
            <a:r>
              <a:rPr lang="en-US" altLang="ko-KR" dirty="0" smtClean="0">
                <a:sym typeface="Wingdings" panose="05000000000000000000" pitchFamily="2" charset="2"/>
              </a:rPr>
              <a:t>.</a:t>
            </a:r>
            <a:endParaRPr lang="ko-KR" altLang="en-US" dirty="0"/>
          </a:p>
          <a:p>
            <a:endParaRPr lang="ko-KR" altLang="en-US" dirty="0"/>
          </a:p>
        </p:txBody>
      </p:sp>
      <p:sp>
        <p:nvSpPr>
          <p:cNvPr id="4" name="슬라이드 번호 개체 틀 3"/>
          <p:cNvSpPr>
            <a:spLocks noGrp="1"/>
          </p:cNvSpPr>
          <p:nvPr>
            <p:ph type="sldNum" sz="quarter" idx="12"/>
          </p:nvPr>
        </p:nvSpPr>
        <p:spPr/>
        <p:txBody>
          <a:bodyPr/>
          <a:lstStyle/>
          <a:p>
            <a:fld id="{4FAB73BC-B049-4115-A692-8D63A059BFB8}" type="slidenum">
              <a:rPr lang="en-US" smtClean="0"/>
              <a:t>32</a:t>
            </a:fld>
            <a:endParaRPr lang="en-US" dirty="0"/>
          </a:p>
        </p:txBody>
      </p:sp>
    </p:spTree>
    <p:extLst>
      <p:ext uri="{BB962C8B-B14F-4D97-AF65-F5344CB8AC3E}">
        <p14:creationId xmlns:p14="http://schemas.microsoft.com/office/powerpoint/2010/main" val="908044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1500" b="1" cap="small" dirty="0" smtClean="0">
                <a:solidFill>
                  <a:schemeClr val="tx1">
                    <a:lumMod val="95000"/>
                    <a:lumOff val="5000"/>
                  </a:schemeClr>
                </a:solidFill>
                <a:latin typeface="Times New Roman" panose="02020603050405020304" pitchFamily="18" charset="0"/>
                <a:cs typeface="Times New Roman" panose="02020603050405020304" pitchFamily="18" charset="0"/>
              </a:rPr>
              <a:t>Discussion</a:t>
            </a:r>
            <a:endParaRPr lang="ko-KR" altLang="en-US" sz="11500" b="1" cap="small"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슬라이드 번호 개체 틀 2"/>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308357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초창기</a:t>
            </a:r>
            <a:endParaRPr lang="ko-KR" altLang="en-US" dirty="0"/>
          </a:p>
        </p:txBody>
      </p:sp>
      <p:sp>
        <p:nvSpPr>
          <p:cNvPr id="5" name="모서리가 둥근 직사각형 4"/>
          <p:cNvSpPr/>
          <p:nvPr/>
        </p:nvSpPr>
        <p:spPr>
          <a:xfrm>
            <a:off x="2101516" y="2558716"/>
            <a:ext cx="3232484" cy="2237873"/>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smtClean="0"/>
              <a:t>Source Code</a:t>
            </a:r>
          </a:p>
          <a:p>
            <a:pPr algn="ctr"/>
            <a:endParaRPr lang="en-US" altLang="ko-KR" sz="2800" b="1" dirty="0" smtClean="0"/>
          </a:p>
          <a:p>
            <a:pPr algn="ctr"/>
            <a:r>
              <a:rPr lang="ko-KR" altLang="en-US" sz="2800" b="1" dirty="0" smtClean="0"/>
              <a:t>영업비밀로 보호</a:t>
            </a:r>
            <a:endParaRPr lang="ko-KR" altLang="en-US" sz="2800" b="1" dirty="0"/>
          </a:p>
        </p:txBody>
      </p:sp>
      <p:sp>
        <p:nvSpPr>
          <p:cNvPr id="6" name="타원 5"/>
          <p:cNvSpPr/>
          <p:nvPr/>
        </p:nvSpPr>
        <p:spPr>
          <a:xfrm>
            <a:off x="5670884" y="3392905"/>
            <a:ext cx="745958" cy="6577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400" b="1" dirty="0" smtClean="0"/>
              <a:t>+</a:t>
            </a:r>
            <a:endParaRPr lang="ko-KR" altLang="en-US" sz="4400" b="1" dirty="0"/>
          </a:p>
        </p:txBody>
      </p:sp>
      <p:sp>
        <p:nvSpPr>
          <p:cNvPr id="7" name="모서리가 둥근 직사각형 6"/>
          <p:cNvSpPr/>
          <p:nvPr/>
        </p:nvSpPr>
        <p:spPr>
          <a:xfrm>
            <a:off x="6625390" y="2558715"/>
            <a:ext cx="3232484" cy="2237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b="1" dirty="0" smtClean="0"/>
              <a:t>Object Code</a:t>
            </a:r>
          </a:p>
          <a:p>
            <a:pPr algn="ctr"/>
            <a:endParaRPr lang="en-US" altLang="ko-KR" sz="2800" b="1" dirty="0"/>
          </a:p>
          <a:p>
            <a:pPr algn="ctr"/>
            <a:r>
              <a:rPr lang="ko-KR" altLang="en-US" sz="2800" b="1" dirty="0" smtClean="0"/>
              <a:t>계약법으로 보호</a:t>
            </a:r>
            <a:endParaRPr lang="ko-KR" altLang="en-US" sz="2800" b="1" dirty="0"/>
          </a:p>
        </p:txBody>
      </p:sp>
      <p:sp>
        <p:nvSpPr>
          <p:cNvPr id="3" name="슬라이드 번호 개체 틀 2"/>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2043721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저작권에 의한 보호</a:t>
            </a:r>
            <a:r>
              <a:rPr lang="en-US" altLang="ko-KR" dirty="0"/>
              <a:t> </a:t>
            </a:r>
            <a:r>
              <a:rPr lang="en-US" altLang="ko-KR" dirty="0" smtClean="0"/>
              <a:t>- History</a:t>
            </a:r>
            <a:endParaRPr lang="ko-KR" altLang="en-US" dirty="0"/>
          </a:p>
        </p:txBody>
      </p:sp>
      <p:sp>
        <p:nvSpPr>
          <p:cNvPr id="3" name="내용 개체 틀 2"/>
          <p:cNvSpPr>
            <a:spLocks noGrp="1"/>
          </p:cNvSpPr>
          <p:nvPr>
            <p:ph idx="1"/>
          </p:nvPr>
        </p:nvSpPr>
        <p:spPr/>
        <p:txBody>
          <a:bodyPr>
            <a:normAutofit/>
          </a:bodyPr>
          <a:lstStyle/>
          <a:p>
            <a:r>
              <a:rPr lang="en-US" altLang="ko-KR" dirty="0" smtClean="0"/>
              <a:t> Source Code </a:t>
            </a:r>
            <a:r>
              <a:rPr lang="en-US" altLang="ko-KR" dirty="0" smtClean="0">
                <a:sym typeface="Wingdings" panose="05000000000000000000" pitchFamily="2" charset="2"/>
              </a:rPr>
              <a:t> OK, Object Code  ?</a:t>
            </a:r>
            <a:endParaRPr lang="en-US" altLang="ko-KR" dirty="0" smtClean="0"/>
          </a:p>
          <a:p>
            <a:r>
              <a:rPr lang="ko-KR" altLang="en-US" dirty="0" smtClean="0"/>
              <a:t> 미국 </a:t>
            </a:r>
            <a:r>
              <a:rPr lang="ko-KR" altLang="en-US" dirty="0" err="1" smtClean="0"/>
              <a:t>저작권청</a:t>
            </a:r>
            <a:r>
              <a:rPr lang="en-US" altLang="ko-KR" dirty="0" smtClean="0"/>
              <a:t>(U.S. Copyright Office)</a:t>
            </a:r>
          </a:p>
          <a:p>
            <a:pPr lvl="1"/>
            <a:r>
              <a:rPr lang="en-US" altLang="ko-KR" dirty="0" smtClean="0"/>
              <a:t>1964</a:t>
            </a:r>
            <a:r>
              <a:rPr lang="ko-KR" altLang="en-US" dirty="0" smtClean="0"/>
              <a:t>년부터 저작권 등록</a:t>
            </a:r>
            <a:r>
              <a:rPr lang="en-US" altLang="ko-KR" dirty="0"/>
              <a:t> </a:t>
            </a:r>
            <a:r>
              <a:rPr lang="en-US" altLang="ko-KR" dirty="0" smtClean="0"/>
              <a:t>– Object Code </a:t>
            </a:r>
            <a:r>
              <a:rPr lang="ko-KR" altLang="en-US" dirty="0" smtClean="0"/>
              <a:t>형식의  </a:t>
            </a:r>
            <a:r>
              <a:rPr lang="en-US" altLang="ko-KR" dirty="0" smtClean="0"/>
              <a:t>SW</a:t>
            </a:r>
          </a:p>
          <a:p>
            <a:r>
              <a:rPr lang="en-US" altLang="ko-KR" dirty="0" smtClean="0"/>
              <a:t> 1980</a:t>
            </a:r>
            <a:r>
              <a:rPr lang="ko-KR" altLang="en-US" dirty="0" smtClean="0"/>
              <a:t>년 저작권법 개정</a:t>
            </a:r>
            <a:endParaRPr lang="en-US" altLang="ko-KR" dirty="0" smtClean="0"/>
          </a:p>
          <a:p>
            <a:pPr lvl="1"/>
            <a:r>
              <a:rPr lang="en-US" altLang="ko-KR" dirty="0" smtClean="0"/>
              <a:t>17 USC §101 – A “computer program” is a set of statements or instructions to be used directly or indirectly in a computer in order to bring about a certain result.</a:t>
            </a:r>
          </a:p>
          <a:p>
            <a:pPr marL="0" indent="0">
              <a:buNone/>
            </a:pPr>
            <a:r>
              <a:rPr lang="en-US" altLang="ko-KR" dirty="0" smtClean="0"/>
              <a:t> </a:t>
            </a:r>
          </a:p>
        </p:txBody>
      </p:sp>
      <p:sp>
        <p:nvSpPr>
          <p:cNvPr id="4" name="직사각형 3"/>
          <p:cNvSpPr/>
          <p:nvPr/>
        </p:nvSpPr>
        <p:spPr>
          <a:xfrm>
            <a:off x="1149015" y="4924425"/>
            <a:ext cx="9652336" cy="828675"/>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000" dirty="0" smtClean="0">
                <a:solidFill>
                  <a:schemeClr val="tx1"/>
                </a:solidFill>
              </a:rPr>
              <a:t>“</a:t>
            </a:r>
            <a:r>
              <a:rPr lang="en-US" altLang="ko-KR" sz="2000" dirty="0">
                <a:solidFill>
                  <a:schemeClr val="tx1"/>
                </a:solidFill>
              </a:rPr>
              <a:t>look-and-feel”, “GUI”, “SSO (Structure, Sequence and Organization), “API”, reverse engineering </a:t>
            </a:r>
            <a:r>
              <a:rPr lang="en-US" altLang="ko-KR" sz="2000" dirty="0">
                <a:solidFill>
                  <a:schemeClr val="tx1"/>
                </a:solidFill>
                <a:sym typeface="Wingdings" panose="05000000000000000000" pitchFamily="2" charset="2"/>
              </a:rPr>
              <a:t></a:t>
            </a:r>
            <a:r>
              <a:rPr lang="en-US" altLang="ko-KR" sz="2000" dirty="0">
                <a:solidFill>
                  <a:schemeClr val="tx1"/>
                </a:solidFill>
              </a:rPr>
              <a:t> </a:t>
            </a:r>
            <a:r>
              <a:rPr lang="en-US" altLang="ko-KR" sz="2000" i="1" dirty="0">
                <a:solidFill>
                  <a:schemeClr val="tx1"/>
                </a:solidFill>
              </a:rPr>
              <a:t>Whelan</a:t>
            </a:r>
            <a:r>
              <a:rPr lang="en-US" altLang="ko-KR" sz="2000" dirty="0">
                <a:solidFill>
                  <a:schemeClr val="tx1"/>
                </a:solidFill>
              </a:rPr>
              <a:t> (1986), </a:t>
            </a:r>
            <a:r>
              <a:rPr lang="en-US" altLang="ko-KR" sz="2000" i="1" dirty="0">
                <a:solidFill>
                  <a:schemeClr val="tx1"/>
                </a:solidFill>
              </a:rPr>
              <a:t>Altai</a:t>
            </a:r>
            <a:r>
              <a:rPr lang="en-US" altLang="ko-KR" sz="2000" dirty="0">
                <a:solidFill>
                  <a:schemeClr val="tx1"/>
                </a:solidFill>
              </a:rPr>
              <a:t> (1992), </a:t>
            </a:r>
            <a:r>
              <a:rPr lang="en-US" altLang="ko-KR" sz="2000" i="1" dirty="0">
                <a:solidFill>
                  <a:schemeClr val="tx1"/>
                </a:solidFill>
              </a:rPr>
              <a:t>Microsoft v. Apple</a:t>
            </a:r>
            <a:r>
              <a:rPr lang="en-US" altLang="ko-KR" sz="2000" dirty="0">
                <a:solidFill>
                  <a:schemeClr val="tx1"/>
                </a:solidFill>
              </a:rPr>
              <a:t> (1994), </a:t>
            </a:r>
            <a:r>
              <a:rPr lang="en-US" altLang="ko-KR" sz="2000" i="1" dirty="0">
                <a:solidFill>
                  <a:schemeClr val="tx1"/>
                </a:solidFill>
              </a:rPr>
              <a:t>Sega</a:t>
            </a:r>
            <a:r>
              <a:rPr lang="en-US" altLang="ko-KR" sz="2000" dirty="0">
                <a:solidFill>
                  <a:schemeClr val="tx1"/>
                </a:solidFill>
              </a:rPr>
              <a:t> (1992</a:t>
            </a:r>
            <a:r>
              <a:rPr lang="en-US" altLang="ko-KR" sz="2000" dirty="0" smtClean="0">
                <a:solidFill>
                  <a:schemeClr val="tx1"/>
                </a:solidFill>
              </a:rPr>
              <a:t>)</a:t>
            </a:r>
            <a:endParaRPr lang="ko-KR" altLang="en-US" sz="2000" dirty="0">
              <a:solidFill>
                <a:schemeClr val="tx1"/>
              </a:solidFill>
            </a:endParaRPr>
          </a:p>
        </p:txBody>
      </p:sp>
      <p:sp>
        <p:nvSpPr>
          <p:cNvPr id="7" name="오각형 6"/>
          <p:cNvSpPr/>
          <p:nvPr/>
        </p:nvSpPr>
        <p:spPr>
          <a:xfrm>
            <a:off x="1149015" y="4638675"/>
            <a:ext cx="2861012" cy="2857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b="1"/>
              <a:t>저작권 보호 범위 논쟁</a:t>
            </a:r>
            <a:endParaRPr lang="en-US" altLang="ko-KR" b="1" dirty="0"/>
          </a:p>
        </p:txBody>
      </p:sp>
      <p:sp>
        <p:nvSpPr>
          <p:cNvPr id="9" name="직사각형 8"/>
          <p:cNvSpPr/>
          <p:nvPr/>
        </p:nvSpPr>
        <p:spPr>
          <a:xfrm>
            <a:off x="1181100" y="5772150"/>
            <a:ext cx="10229849" cy="1047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dirty="0">
                <a:solidFill>
                  <a:schemeClr val="tx1"/>
                </a:solidFill>
              </a:rPr>
              <a:t>SSO refers to </a:t>
            </a:r>
            <a:r>
              <a:rPr lang="en-US" altLang="ko-KR" dirty="0">
                <a:solidFill>
                  <a:srgbClr val="0070C0"/>
                </a:solidFill>
              </a:rPr>
              <a:t>non-literal elements</a:t>
            </a:r>
            <a:r>
              <a:rPr lang="en-US" altLang="ko-KR" dirty="0">
                <a:solidFill>
                  <a:schemeClr val="tx1"/>
                </a:solidFill>
              </a:rPr>
              <a:t> of computer programs that include “</a:t>
            </a:r>
            <a:r>
              <a:rPr lang="en-US" altLang="ko-KR" dirty="0">
                <a:solidFill>
                  <a:srgbClr val="0070C0"/>
                </a:solidFill>
              </a:rPr>
              <a:t>data input formats, file structures, design, organization and flow of the code, screen outputs or user interfaces, and the flow and sequencing of the screens</a:t>
            </a:r>
            <a:r>
              <a:rPr lang="en-US" altLang="ko-KR" dirty="0" smtClean="0">
                <a:solidFill>
                  <a:schemeClr val="tx1"/>
                </a:solidFill>
              </a:rPr>
              <a:t>.”</a:t>
            </a:r>
            <a:endParaRPr lang="en-US" altLang="ko-KR" dirty="0"/>
          </a:p>
        </p:txBody>
      </p:sp>
      <p:sp>
        <p:nvSpPr>
          <p:cNvPr id="5" name="슬라이드 번호 개체 틀 4"/>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4209050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저작권에 의한 보호 </a:t>
            </a:r>
            <a:r>
              <a:rPr lang="en-US" altLang="ko-KR" dirty="0" smtClean="0"/>
              <a:t>– SSO/look and feel (1)</a:t>
            </a:r>
            <a:endParaRPr lang="ko-KR" altLang="en-US" dirty="0"/>
          </a:p>
        </p:txBody>
      </p:sp>
      <p:sp>
        <p:nvSpPr>
          <p:cNvPr id="3" name="내용 개체 틀 2"/>
          <p:cNvSpPr>
            <a:spLocks noGrp="1"/>
          </p:cNvSpPr>
          <p:nvPr>
            <p:ph idx="1"/>
          </p:nvPr>
        </p:nvSpPr>
        <p:spPr/>
        <p:txBody>
          <a:bodyPr>
            <a:normAutofit/>
          </a:bodyPr>
          <a:lstStyle/>
          <a:p>
            <a:r>
              <a:rPr lang="en-US" altLang="ko-KR" dirty="0" smtClean="0"/>
              <a:t> </a:t>
            </a:r>
            <a:r>
              <a:rPr lang="en-US" altLang="ko-KR" i="1" dirty="0" smtClean="0"/>
              <a:t>Whelan v. </a:t>
            </a:r>
            <a:r>
              <a:rPr lang="en-US" altLang="ko-KR" i="1" dirty="0" err="1" smtClean="0"/>
              <a:t>Jaslow</a:t>
            </a:r>
            <a:r>
              <a:rPr lang="en-US" altLang="ko-KR" i="1" dirty="0" smtClean="0"/>
              <a:t> </a:t>
            </a:r>
            <a:r>
              <a:rPr lang="en-US" altLang="ko-KR" dirty="0" smtClean="0"/>
              <a:t>(3rd Cir. 1986)</a:t>
            </a:r>
          </a:p>
          <a:p>
            <a:pPr lvl="1"/>
            <a:r>
              <a:rPr lang="en-US" altLang="ko-KR" dirty="0" smtClean="0"/>
              <a:t>S/W for dental laboratory business – different programming language, different algorithm, </a:t>
            </a:r>
            <a:r>
              <a:rPr lang="en-US" altLang="ko-KR" dirty="0" smtClean="0">
                <a:solidFill>
                  <a:srgbClr val="FF0000"/>
                </a:solidFill>
              </a:rPr>
              <a:t>but</a:t>
            </a:r>
            <a:r>
              <a:rPr lang="en-US" altLang="ko-KR" dirty="0" smtClean="0"/>
              <a:t> similar overall structure, similar data and file structures, performing some of the same functions in the same manner</a:t>
            </a:r>
          </a:p>
          <a:p>
            <a:pPr lvl="1"/>
            <a:r>
              <a:rPr lang="en-US" altLang="ko-KR" dirty="0" smtClean="0"/>
              <a:t>Court found infringement as two S/</a:t>
            </a:r>
            <a:r>
              <a:rPr lang="en-US" altLang="ko-KR" dirty="0" err="1" smtClean="0"/>
              <a:t>Ws</a:t>
            </a:r>
            <a:r>
              <a:rPr lang="en-US" altLang="ko-KR" dirty="0" smtClean="0"/>
              <a:t> have a similar “look and feel.”</a:t>
            </a:r>
          </a:p>
          <a:p>
            <a:pPr lvl="1"/>
            <a:endParaRPr lang="en-US" altLang="ko-KR" dirty="0" smtClean="0"/>
          </a:p>
        </p:txBody>
      </p:sp>
      <p:graphicFrame>
        <p:nvGraphicFramePr>
          <p:cNvPr id="4" name="다이어그램 3"/>
          <p:cNvGraphicFramePr/>
          <p:nvPr>
            <p:extLst>
              <p:ext uri="{D42A27DB-BD31-4B8C-83A1-F6EECF244321}">
                <p14:modId xmlns:p14="http://schemas.microsoft.com/office/powerpoint/2010/main" val="4220936589"/>
              </p:ext>
            </p:extLst>
          </p:nvPr>
        </p:nvGraphicFramePr>
        <p:xfrm>
          <a:off x="1010652" y="3938337"/>
          <a:ext cx="5261811" cy="2440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다이어그램 4"/>
          <p:cNvGraphicFramePr/>
          <p:nvPr>
            <p:extLst>
              <p:ext uri="{D42A27DB-BD31-4B8C-83A1-F6EECF244321}">
                <p14:modId xmlns:p14="http://schemas.microsoft.com/office/powerpoint/2010/main" val="85310813"/>
              </p:ext>
            </p:extLst>
          </p:nvPr>
        </p:nvGraphicFramePr>
        <p:xfrm>
          <a:off x="6833935" y="3978443"/>
          <a:ext cx="3871495" cy="28015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슬라이드 번호 개체 틀 5"/>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910114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a:t>저작권에 의한 보호 </a:t>
            </a:r>
            <a:r>
              <a:rPr lang="en-US" altLang="ko-KR" dirty="0"/>
              <a:t>– SSO/look and </a:t>
            </a:r>
            <a:r>
              <a:rPr lang="en-US" altLang="ko-KR" dirty="0" smtClean="0"/>
              <a:t>feel (2)</a:t>
            </a:r>
            <a:endParaRPr lang="ko-KR" altLang="en-US" dirty="0"/>
          </a:p>
        </p:txBody>
      </p:sp>
      <p:sp>
        <p:nvSpPr>
          <p:cNvPr id="3" name="내용 개체 틀 2"/>
          <p:cNvSpPr>
            <a:spLocks noGrp="1"/>
          </p:cNvSpPr>
          <p:nvPr>
            <p:ph idx="1"/>
          </p:nvPr>
        </p:nvSpPr>
        <p:spPr/>
        <p:txBody>
          <a:bodyPr/>
          <a:lstStyle/>
          <a:p>
            <a:r>
              <a:rPr lang="en-US" altLang="ko-KR" dirty="0" smtClean="0"/>
              <a:t> </a:t>
            </a:r>
            <a:r>
              <a:rPr lang="en-US" altLang="ko-KR" i="1" dirty="0" smtClean="0"/>
              <a:t>Computer Associates International v. Altai </a:t>
            </a:r>
            <a:r>
              <a:rPr lang="en-US" altLang="ko-KR" dirty="0" smtClean="0"/>
              <a:t>(2d Cir. 1992)</a:t>
            </a:r>
          </a:p>
          <a:p>
            <a:endParaRPr lang="en-US" altLang="ko-KR" dirty="0" smtClean="0"/>
          </a:p>
          <a:p>
            <a:pPr lvl="1"/>
            <a:r>
              <a:rPr lang="en-US" altLang="ko-KR" dirty="0" smtClean="0"/>
              <a:t>Scheduler program with similar SSO</a:t>
            </a:r>
          </a:p>
          <a:p>
            <a:pPr lvl="1"/>
            <a:r>
              <a:rPr lang="en-US" altLang="ko-KR" dirty="0" smtClean="0"/>
              <a:t>Court: S/W </a:t>
            </a:r>
            <a:r>
              <a:rPr lang="en-US" altLang="ko-KR" dirty="0" smtClean="0">
                <a:sym typeface="Wingdings" panose="05000000000000000000" pitchFamily="2" charset="2"/>
              </a:rPr>
              <a:t> utilitarian work (differing from novels and plays)  “</a:t>
            </a:r>
            <a:r>
              <a:rPr lang="en-US" altLang="ko-KR" b="1" dirty="0" smtClean="0">
                <a:solidFill>
                  <a:srgbClr val="FF0000"/>
                </a:solidFill>
                <a:sym typeface="Wingdings" panose="05000000000000000000" pitchFamily="2" charset="2"/>
              </a:rPr>
              <a:t>thin</a:t>
            </a:r>
            <a:r>
              <a:rPr lang="en-US" altLang="ko-KR" dirty="0" smtClean="0">
                <a:sym typeface="Wingdings" panose="05000000000000000000" pitchFamily="2" charset="2"/>
              </a:rPr>
              <a:t>” copyright protection  protecting against only exact or near-exact copying</a:t>
            </a:r>
          </a:p>
          <a:p>
            <a:pPr lvl="1"/>
            <a:endParaRPr lang="en-US" altLang="ko-KR" dirty="0" smtClean="0"/>
          </a:p>
          <a:p>
            <a:r>
              <a:rPr lang="en-US" altLang="ko-KR" dirty="0" smtClean="0"/>
              <a:t> </a:t>
            </a:r>
            <a:r>
              <a:rPr lang="en-US" altLang="ko-KR" i="1" dirty="0" smtClean="0"/>
              <a:t>Microsoft </a:t>
            </a:r>
            <a:r>
              <a:rPr lang="en-US" altLang="ko-KR" i="1" dirty="0"/>
              <a:t>v. </a:t>
            </a:r>
            <a:r>
              <a:rPr lang="en-US" altLang="ko-KR" i="1" dirty="0" smtClean="0"/>
              <a:t>Apple </a:t>
            </a:r>
            <a:r>
              <a:rPr lang="en-US" altLang="ko-KR" dirty="0" smtClean="0"/>
              <a:t>(9</a:t>
            </a:r>
            <a:r>
              <a:rPr lang="en-US" altLang="ko-KR" baseline="30000" dirty="0" smtClean="0"/>
              <a:t>th</a:t>
            </a:r>
            <a:r>
              <a:rPr lang="en-US" altLang="ko-KR" dirty="0" smtClean="0"/>
              <a:t> Cir. 1994)</a:t>
            </a:r>
          </a:p>
          <a:p>
            <a:endParaRPr lang="en-US" altLang="ko-KR" dirty="0" smtClean="0"/>
          </a:p>
          <a:p>
            <a:r>
              <a:rPr lang="en-US" altLang="ko-KR" dirty="0"/>
              <a:t> </a:t>
            </a:r>
            <a:r>
              <a:rPr lang="en-US" altLang="ko-KR" i="1" dirty="0" smtClean="0"/>
              <a:t>Lotus v. Borland </a:t>
            </a:r>
            <a:r>
              <a:rPr lang="en-US" altLang="ko-KR" dirty="0" smtClean="0"/>
              <a:t>(1</a:t>
            </a:r>
            <a:r>
              <a:rPr lang="en-US" altLang="ko-KR" baseline="30000" dirty="0" smtClean="0"/>
              <a:t>st</a:t>
            </a:r>
            <a:r>
              <a:rPr lang="en-US" altLang="ko-KR" dirty="0" smtClean="0"/>
              <a:t> Cir. 1995) – spreadsheet program</a:t>
            </a:r>
            <a:endParaRPr lang="en-US" altLang="ko-KR" dirty="0"/>
          </a:p>
          <a:p>
            <a:endParaRPr lang="ko-KR" altLang="en-US" dirty="0"/>
          </a:p>
        </p:txBody>
      </p:sp>
      <p:sp>
        <p:nvSpPr>
          <p:cNvPr id="4" name="슬라이드 번호 개체 틀 3"/>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271450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저작권에</a:t>
            </a:r>
            <a:r>
              <a:rPr lang="en-US" altLang="ko-KR" dirty="0" smtClean="0"/>
              <a:t> </a:t>
            </a:r>
            <a:r>
              <a:rPr lang="ko-KR" altLang="en-US" dirty="0" smtClean="0"/>
              <a:t>의한 보호 </a:t>
            </a:r>
            <a:r>
              <a:rPr lang="en-US" altLang="ko-KR" dirty="0" smtClean="0"/>
              <a:t>– reverse engineering</a:t>
            </a:r>
            <a:endParaRPr lang="ko-KR" altLang="en-US" dirty="0"/>
          </a:p>
        </p:txBody>
      </p:sp>
      <p:sp>
        <p:nvSpPr>
          <p:cNvPr id="3" name="내용 개체 틀 2"/>
          <p:cNvSpPr>
            <a:spLocks noGrp="1"/>
          </p:cNvSpPr>
          <p:nvPr>
            <p:ph idx="1"/>
          </p:nvPr>
        </p:nvSpPr>
        <p:spPr/>
        <p:txBody>
          <a:bodyPr/>
          <a:lstStyle/>
          <a:p>
            <a:r>
              <a:rPr lang="en-US" altLang="ko-KR" dirty="0" smtClean="0"/>
              <a:t> </a:t>
            </a:r>
            <a:r>
              <a:rPr lang="en-US" altLang="ko-KR" i="1" dirty="0" smtClean="0"/>
              <a:t>Sega v. Accolade </a:t>
            </a:r>
            <a:r>
              <a:rPr lang="en-US" altLang="ko-KR" dirty="0" smtClean="0"/>
              <a:t>(9</a:t>
            </a:r>
            <a:r>
              <a:rPr lang="en-US" altLang="ko-KR" baseline="30000" dirty="0" smtClean="0"/>
              <a:t>th</a:t>
            </a:r>
            <a:r>
              <a:rPr lang="en-US" altLang="ko-KR" dirty="0" smtClean="0"/>
              <a:t> Cir. 1992)</a:t>
            </a:r>
          </a:p>
          <a:p>
            <a:pPr marL="457200" lvl="1" indent="0">
              <a:buNone/>
            </a:pPr>
            <a:r>
              <a:rPr lang="en-US" altLang="ko-KR" dirty="0"/>
              <a:t> </a:t>
            </a:r>
            <a:endParaRPr lang="en-US" altLang="ko-KR" dirty="0" smtClean="0"/>
          </a:p>
          <a:p>
            <a:pPr lvl="1"/>
            <a:endParaRPr lang="en-US" altLang="ko-KR" dirty="0" smtClean="0"/>
          </a:p>
          <a:p>
            <a:pPr lvl="1"/>
            <a:endParaRPr lang="en-US" altLang="ko-KR" dirty="0"/>
          </a:p>
          <a:p>
            <a:pPr lvl="1"/>
            <a:endParaRPr lang="en-US" altLang="ko-KR" dirty="0" smtClean="0"/>
          </a:p>
          <a:p>
            <a:pPr lvl="1"/>
            <a:endParaRPr lang="en-US" altLang="ko-KR" dirty="0" smtClean="0"/>
          </a:p>
          <a:p>
            <a:pPr lvl="1"/>
            <a:r>
              <a:rPr lang="en-US" altLang="ko-KR" dirty="0" smtClean="0"/>
              <a:t>copies made in the course of reverse engineering for the purpose of gaining access to information necessary to achieve interoperability </a:t>
            </a:r>
            <a:r>
              <a:rPr lang="en-US" altLang="ko-KR" dirty="0" smtClean="0">
                <a:sym typeface="Wingdings" panose="05000000000000000000" pitchFamily="2" charset="2"/>
              </a:rPr>
              <a:t> fair use ?</a:t>
            </a:r>
          </a:p>
          <a:p>
            <a:pPr lvl="1"/>
            <a:r>
              <a:rPr lang="en-US" altLang="ko-KR" dirty="0" smtClean="0">
                <a:sym typeface="Wingdings" panose="05000000000000000000" pitchFamily="2" charset="2"/>
              </a:rPr>
              <a:t>Court: S/W  utilitarian work  “</a:t>
            </a:r>
            <a:r>
              <a:rPr lang="en-US" altLang="ko-KR" b="1" dirty="0" smtClean="0">
                <a:solidFill>
                  <a:srgbClr val="FF0000"/>
                </a:solidFill>
                <a:sym typeface="Wingdings" panose="05000000000000000000" pitchFamily="2" charset="2"/>
              </a:rPr>
              <a:t>thin</a:t>
            </a:r>
            <a:r>
              <a:rPr lang="en-US" altLang="ko-KR" dirty="0" smtClean="0">
                <a:sym typeface="Wingdings" panose="05000000000000000000" pitchFamily="2" charset="2"/>
              </a:rPr>
              <a:t>” copyright protection</a:t>
            </a:r>
            <a:endParaRPr lang="ko-KR" altLang="en-US" dirty="0"/>
          </a:p>
        </p:txBody>
      </p:sp>
      <p:pic>
        <p:nvPicPr>
          <p:cNvPr id="1026" name="Picture 2" descr="http://upload.wikimedia.org/wikipedia/commons/thumb/c/c2/Sega-Genesis-Mod1-Bare.jpg/330px-Sega-Genesis-Mod1-B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426" y="2532648"/>
            <a:ext cx="2095500" cy="1200150"/>
          </a:xfrm>
          <a:prstGeom prst="rect">
            <a:avLst/>
          </a:prstGeom>
          <a:noFill/>
          <a:extLst>
            <a:ext uri="{909E8E84-426E-40DD-AFC4-6F175D3DCCD1}">
              <a14:hiddenFill xmlns:a14="http://schemas.microsoft.com/office/drawing/2010/main">
                <a:solidFill>
                  <a:srgbClr val="FFFFFF"/>
                </a:solidFill>
              </a14:hiddenFill>
            </a:ext>
          </a:extLst>
        </p:spPr>
      </p:pic>
      <p:sp>
        <p:nvSpPr>
          <p:cNvPr id="4" name="슬라이드 번호 개체 틀 3"/>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407823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특허권에</a:t>
            </a:r>
            <a:r>
              <a:rPr lang="en-US" altLang="ko-KR" dirty="0" smtClean="0"/>
              <a:t> </a:t>
            </a:r>
            <a:r>
              <a:rPr lang="ko-KR" altLang="en-US" dirty="0" smtClean="0"/>
              <a:t>의한 보호</a:t>
            </a:r>
            <a:endParaRPr lang="ko-KR" altLang="en-US" dirty="0"/>
          </a:p>
        </p:txBody>
      </p:sp>
      <p:sp>
        <p:nvSpPr>
          <p:cNvPr id="3" name="내용 개체 틀 2"/>
          <p:cNvSpPr>
            <a:spLocks noGrp="1"/>
          </p:cNvSpPr>
          <p:nvPr>
            <p:ph idx="1"/>
          </p:nvPr>
        </p:nvSpPr>
        <p:spPr/>
        <p:txBody>
          <a:bodyPr>
            <a:normAutofit/>
          </a:bodyPr>
          <a:lstStyle/>
          <a:p>
            <a:r>
              <a:rPr lang="en-US" altLang="ko-KR" dirty="0" smtClean="0"/>
              <a:t> “Thin” copyright protection of Altai and Sega decisions</a:t>
            </a:r>
          </a:p>
          <a:p>
            <a:r>
              <a:rPr lang="en-US" altLang="ko-KR" dirty="0"/>
              <a:t> </a:t>
            </a:r>
            <a:r>
              <a:rPr lang="en-US" altLang="ko-KR" dirty="0" smtClean="0"/>
              <a:t>Shift from copyright to patent (1990</a:t>
            </a:r>
            <a:r>
              <a:rPr lang="ko-KR" altLang="en-US" dirty="0" smtClean="0"/>
              <a:t>년대 중반 특허 ↑</a:t>
            </a:r>
            <a:r>
              <a:rPr lang="en-US" altLang="ko-KR" dirty="0" smtClean="0"/>
              <a:t>)</a:t>
            </a:r>
          </a:p>
          <a:p>
            <a:r>
              <a:rPr lang="en-US" altLang="ko-KR" dirty="0" smtClean="0"/>
              <a:t> U.S. Court </a:t>
            </a:r>
          </a:p>
          <a:p>
            <a:pPr lvl="1"/>
            <a:r>
              <a:rPr lang="en-US" altLang="ko-KR" dirty="0"/>
              <a:t> </a:t>
            </a:r>
            <a:r>
              <a:rPr lang="en-US" altLang="ko-KR" i="1" dirty="0" smtClean="0"/>
              <a:t>Gottschalk v. Benson</a:t>
            </a:r>
            <a:r>
              <a:rPr lang="en-US" altLang="ko-KR" dirty="0" smtClean="0"/>
              <a:t> (1972)</a:t>
            </a:r>
          </a:p>
          <a:p>
            <a:pPr lvl="1"/>
            <a:r>
              <a:rPr lang="en-US" altLang="ko-KR" dirty="0"/>
              <a:t> </a:t>
            </a:r>
            <a:r>
              <a:rPr lang="en-US" altLang="ko-KR" i="1" dirty="0" smtClean="0"/>
              <a:t>Parker v. </a:t>
            </a:r>
            <a:r>
              <a:rPr lang="en-US" altLang="ko-KR" i="1" dirty="0" err="1" smtClean="0"/>
              <a:t>Flook</a:t>
            </a:r>
            <a:r>
              <a:rPr lang="en-US" altLang="ko-KR" dirty="0" smtClean="0"/>
              <a:t> (1978)</a:t>
            </a:r>
          </a:p>
          <a:p>
            <a:pPr lvl="1"/>
            <a:r>
              <a:rPr lang="en-US" altLang="ko-KR" dirty="0"/>
              <a:t> </a:t>
            </a:r>
            <a:r>
              <a:rPr lang="en-US" altLang="ko-KR" i="1" dirty="0" smtClean="0"/>
              <a:t>Diamond v. </a:t>
            </a:r>
            <a:r>
              <a:rPr lang="en-US" altLang="ko-KR" i="1" dirty="0" err="1" smtClean="0"/>
              <a:t>Dier</a:t>
            </a:r>
            <a:r>
              <a:rPr lang="en-US" altLang="ko-KR" dirty="0" smtClean="0"/>
              <a:t> (1981)</a:t>
            </a:r>
          </a:p>
          <a:p>
            <a:pPr lvl="1"/>
            <a:r>
              <a:rPr lang="en-US" altLang="ko-KR" dirty="0"/>
              <a:t> </a:t>
            </a:r>
            <a:r>
              <a:rPr lang="en-US" altLang="ko-KR" i="1" dirty="0" smtClean="0"/>
              <a:t>State Street Bank &amp; Trust</a:t>
            </a:r>
            <a:r>
              <a:rPr lang="en-US" altLang="ko-KR" dirty="0" smtClean="0"/>
              <a:t> (CAFC 1998)</a:t>
            </a:r>
          </a:p>
          <a:p>
            <a:pPr lvl="1"/>
            <a:r>
              <a:rPr lang="en-US" altLang="ko-KR" dirty="0"/>
              <a:t> </a:t>
            </a:r>
            <a:r>
              <a:rPr lang="en-US" altLang="ko-KR" i="1" dirty="0" err="1" smtClean="0"/>
              <a:t>Bilski</a:t>
            </a:r>
            <a:r>
              <a:rPr lang="en-US" altLang="ko-KR" dirty="0" smtClean="0"/>
              <a:t> (2008</a:t>
            </a:r>
            <a:r>
              <a:rPr lang="en-US" altLang="ko-KR" dirty="0" smtClean="0"/>
              <a:t>)</a:t>
            </a:r>
          </a:p>
          <a:p>
            <a:pPr lvl="1"/>
            <a:r>
              <a:rPr lang="en-US" altLang="ko-KR" i="1" dirty="0" smtClean="0"/>
              <a:t>Mayo v. Prometheus</a:t>
            </a:r>
            <a:r>
              <a:rPr lang="en-US" altLang="ko-KR" dirty="0" smtClean="0"/>
              <a:t> (2012)</a:t>
            </a:r>
            <a:endParaRPr lang="en-US" altLang="ko-KR" dirty="0" smtClean="0"/>
          </a:p>
          <a:p>
            <a:pPr lvl="1"/>
            <a:r>
              <a:rPr lang="en-US" altLang="ko-KR" dirty="0"/>
              <a:t> </a:t>
            </a:r>
            <a:r>
              <a:rPr lang="en-US" altLang="ko-KR" i="1" dirty="0" smtClean="0"/>
              <a:t>Alice v. CLS Bank</a:t>
            </a:r>
            <a:r>
              <a:rPr lang="en-US" altLang="ko-KR" dirty="0" smtClean="0"/>
              <a:t> (2014)</a:t>
            </a:r>
          </a:p>
          <a:p>
            <a:endParaRPr lang="ko-KR" altLang="en-US" dirty="0"/>
          </a:p>
        </p:txBody>
      </p:sp>
      <p:sp>
        <p:nvSpPr>
          <p:cNvPr id="4" name="슬라이드 번호 개체 틀 3"/>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338519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734</TotalTime>
  <Words>1451</Words>
  <Application>Microsoft Office PowerPoint</Application>
  <PresentationFormat>와이드스크린</PresentationFormat>
  <Paragraphs>210</Paragraphs>
  <Slides>33</Slides>
  <Notes>1</Notes>
  <HiddenSlides>0</HiddenSlides>
  <MMClips>0</MMClips>
  <ScaleCrop>false</ScaleCrop>
  <HeadingPairs>
    <vt:vector size="8" baseType="variant">
      <vt:variant>
        <vt:lpstr>사용한 글꼴</vt:lpstr>
      </vt:variant>
      <vt:variant>
        <vt:i4>5</vt:i4>
      </vt:variant>
      <vt:variant>
        <vt:lpstr>테마</vt:lpstr>
      </vt:variant>
      <vt:variant>
        <vt:i4>1</vt:i4>
      </vt:variant>
      <vt:variant>
        <vt:lpstr>포함된 OLE 서버</vt:lpstr>
      </vt:variant>
      <vt:variant>
        <vt:i4>1</vt:i4>
      </vt:variant>
      <vt:variant>
        <vt:lpstr>슬라이드 제목</vt:lpstr>
      </vt:variant>
      <vt:variant>
        <vt:i4>33</vt:i4>
      </vt:variant>
    </vt:vector>
  </HeadingPairs>
  <TitlesOfParts>
    <vt:vector size="40" baseType="lpstr">
      <vt:lpstr>맑은 고딕</vt:lpstr>
      <vt:lpstr>본고딕 KR Normal</vt:lpstr>
      <vt:lpstr>Arial</vt:lpstr>
      <vt:lpstr>Times New Roman</vt:lpstr>
      <vt:lpstr>Wingdings</vt:lpstr>
      <vt:lpstr>Office 테마</vt:lpstr>
      <vt:lpstr>Slide</vt:lpstr>
      <vt:lpstr>SW 기업의 특허 전략</vt:lpstr>
      <vt:lpstr>PowerPoint 프레젠테이션</vt:lpstr>
      <vt:lpstr>PowerPoint 프레젠테이션</vt:lpstr>
      <vt:lpstr>초창기</vt:lpstr>
      <vt:lpstr>저작권에 의한 보호 - History</vt:lpstr>
      <vt:lpstr>저작권에 의한 보호 – SSO/look and feel (1)</vt:lpstr>
      <vt:lpstr>저작권에 의한 보호 – SSO/look and feel (2)</vt:lpstr>
      <vt:lpstr>저작권에 의한 보호 – reverse engineering</vt:lpstr>
      <vt:lpstr>특허권에 의한 보호</vt:lpstr>
      <vt:lpstr>SUMMARY</vt:lpstr>
      <vt:lpstr>PowerPoint 프레젠테이션</vt:lpstr>
      <vt:lpstr>Software Patents Kill Innovation</vt:lpstr>
      <vt:lpstr>No Software Patents</vt:lpstr>
      <vt:lpstr>No Software Patent</vt:lpstr>
      <vt:lpstr>End/Stop Software Patents</vt:lpstr>
      <vt:lpstr>누가 반대하는가?</vt:lpstr>
      <vt:lpstr>특허 제도  기술혁신</vt:lpstr>
      <vt:lpstr>발명의 공개 기능 (1)</vt:lpstr>
      <vt:lpstr>발명의 공개 기능(2)</vt:lpstr>
      <vt:lpstr>권리의 통지 기능(1)</vt:lpstr>
      <vt:lpstr>권리의 통지 기능(2)</vt:lpstr>
      <vt:lpstr>독자 개발자 = 모방자</vt:lpstr>
      <vt:lpstr>PowerPoint 프레젠테이션</vt:lpstr>
      <vt:lpstr>특허 출원</vt:lpstr>
      <vt:lpstr>분쟁</vt:lpstr>
      <vt:lpstr>PowerPoint 프레젠테이션</vt:lpstr>
      <vt:lpstr>PowerPoint 프레젠테이션</vt:lpstr>
      <vt:lpstr>PowerPoint 프레젠테이션</vt:lpstr>
      <vt:lpstr>Patent Troll (1)</vt:lpstr>
      <vt:lpstr>Patent Troll (2)</vt:lpstr>
      <vt:lpstr>Patent Troll (3)</vt:lpstr>
      <vt:lpstr>Willfulness &amp; Treble Damages</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 기업의 특허 전략</dc:title>
  <dc:creator>Nam Heesob</dc:creator>
  <cp:lastModifiedBy>Nam Heesob</cp:lastModifiedBy>
  <cp:revision>35</cp:revision>
  <cp:lastPrinted>2014-09-16T07:32:13Z</cp:lastPrinted>
  <dcterms:created xsi:type="dcterms:W3CDTF">2014-09-13T12:52:29Z</dcterms:created>
  <dcterms:modified xsi:type="dcterms:W3CDTF">2014-09-16T08:58:01Z</dcterms:modified>
</cp:coreProperties>
</file>