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3" r:id="rId1"/>
  </p:sldMasterIdLst>
  <p:notesMasterIdLst>
    <p:notesMasterId r:id="rId10"/>
  </p:notesMasterIdLst>
  <p:handoutMasterIdLst>
    <p:handoutMasterId r:id="rId11"/>
  </p:handoutMasterIdLst>
  <p:sldIdLst>
    <p:sldId id="256" r:id="rId2"/>
    <p:sldId id="509" r:id="rId3"/>
    <p:sldId id="510" r:id="rId4"/>
    <p:sldId id="511" r:id="rId5"/>
    <p:sldId id="512" r:id="rId6"/>
    <p:sldId id="513" r:id="rId7"/>
    <p:sldId id="514" r:id="rId8"/>
    <p:sldId id="294" r:id="rId9"/>
  </p:sldIdLst>
  <p:sldSz cx="12192000" cy="685800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DA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14" y="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E4308-4441-405D-978E-0949BFAA2382}" type="datetimeFigureOut">
              <a:rPr lang="ko-KR" altLang="en-US" smtClean="0"/>
              <a:t>2014-12-02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BCF4C7-21EF-48C2-9937-77B4DB7D9B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13121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118121-7C8B-4D78-8BC8-2593EA076C11}" type="datetimeFigureOut">
              <a:rPr lang="ko-KR" altLang="en-US" smtClean="0"/>
              <a:t>2014-12-02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50900"/>
            <a:ext cx="4075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E9D9DF-4A6E-4EC3-A0CC-2FFC71C9FD7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5529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86E44-6021-422F-9B49-38CB4ACFF4C4}" type="datetime1">
              <a:rPr lang="en-US" altLang="ko-KR" smtClean="0"/>
              <a:t>12/2/2014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773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9E7CC-AC91-476B-B9F9-549987982EBE}" type="datetime1">
              <a:rPr lang="en-US" altLang="ko-KR" smtClean="0"/>
              <a:t>12/2/2014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44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3857-7025-4CD6-8815-78FB094C7F99}" type="datetime1">
              <a:rPr lang="en-US" altLang="ko-KR" smtClean="0"/>
              <a:t>12/2/2014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082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6705"/>
          </a:xfrm>
        </p:spPr>
        <p:txBody>
          <a:bodyPr/>
          <a:lstStyle>
            <a:lvl1pPr algn="ctr">
              <a:defRPr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본고딕 KR Normal" panose="020B0400000000000000" pitchFamily="34" charset="-127"/>
                <a:cs typeface="Times New Roman" panose="02020603050405020304" pitchFamily="18" charset="0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838200" y="1564083"/>
            <a:ext cx="10515600" cy="4351338"/>
          </a:xfrm>
        </p:spPr>
        <p:txBody>
          <a:bodyPr/>
          <a:lstStyle>
            <a:lvl1pPr marL="228600" indent="-228600">
              <a:buClr>
                <a:srgbClr val="C00000"/>
              </a:buClr>
              <a:buFont typeface="Times New Roman" panose="02020603050405020304" pitchFamily="18" charset="0"/>
              <a:buChar char="◙"/>
              <a:defRPr>
                <a:latin typeface="Times New Roman" panose="02020603050405020304" pitchFamily="18" charset="0"/>
                <a:ea typeface="본고딕 KR Normal" panose="020B0400000000000000" pitchFamily="34" charset="-127"/>
                <a:cs typeface="Times New Roman" panose="02020603050405020304" pitchFamily="18" charset="0"/>
              </a:defRPr>
            </a:lvl1pPr>
            <a:lvl2pPr marL="6858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latin typeface="Times New Roman" panose="02020603050405020304" pitchFamily="18" charset="0"/>
                <a:ea typeface="본고딕 KR Normal" panose="020B0400000000000000" pitchFamily="34" charset="-127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본고딕 KR Normal" panose="020B0400000000000000" pitchFamily="34" charset="-127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본고딕 KR Normal" panose="020B0400000000000000" pitchFamily="34" charset="-127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본고딕 KR Normal" panose="020B0400000000000000" pitchFamily="34" charset="-127"/>
                <a:cs typeface="Times New Roman" panose="02020603050405020304" pitchFamily="18" charset="0"/>
              </a:defRPr>
            </a:lvl5pPr>
          </a:lstStyle>
          <a:p>
            <a:pPr lvl="0"/>
            <a:r>
              <a:rPr lang="ko-KR" altLang="en-US" dirty="0" smtClean="0"/>
              <a:t> 마스터 텍스트 스타일을 편집합니다</a:t>
            </a:r>
          </a:p>
          <a:p>
            <a:pPr lvl="1"/>
            <a:r>
              <a:rPr lang="ko-KR" altLang="en-US" dirty="0" smtClean="0"/>
              <a:t> 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F8321-0F1D-4AE9-A27B-B4A72AC10213}" type="datetime1">
              <a:rPr lang="en-US" altLang="ko-KR" smtClean="0"/>
              <a:t>12/2/2014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905083119"/>
              </p:ext>
            </p:extLst>
          </p:nvPr>
        </p:nvGraphicFramePr>
        <p:xfrm>
          <a:off x="854385" y="373225"/>
          <a:ext cx="10515600" cy="10186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600"/>
              </a:tblGrid>
              <a:tr h="1018606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2466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2EE27-524C-40D9-AE0A-F773A4F698C3}" type="datetime1">
              <a:rPr lang="en-US" altLang="ko-KR" smtClean="0"/>
              <a:t>12/2/2014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067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79BFA-4BD1-448F-A3A7-94287EBE5187}" type="datetime1">
              <a:rPr lang="en-US" altLang="ko-KR" smtClean="0"/>
              <a:t>12/2/2014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692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06A5-F9E3-4E5B-9B4E-6688FFFBDA8A}" type="datetime1">
              <a:rPr lang="en-US" altLang="ko-KR" smtClean="0"/>
              <a:t>12/2/2014</a:t>
            </a:fld>
            <a:endParaRPr 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781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0FE5-0C7D-4C94-99EB-AA84DDE5829C}" type="datetime1">
              <a:rPr lang="en-US" altLang="ko-KR" smtClean="0"/>
              <a:t>12/2/2014</a:t>
            </a:fld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828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8D864-28C7-4369-B6D9-C388C3CEA0E5}" type="datetime1">
              <a:rPr lang="en-US" altLang="ko-KR" smtClean="0"/>
              <a:t>12/2/2014</a:t>
            </a:fld>
            <a:endParaRPr 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902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82B16-2282-4FAF-B2B7-AB3ABC1C6BF2}" type="datetime1">
              <a:rPr lang="en-US" altLang="ko-KR" smtClean="0"/>
              <a:t>12/2/2014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734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43765-B246-42B8-B231-867EAD4F45B8}" type="datetime1">
              <a:rPr lang="en-US" altLang="ko-KR" smtClean="0"/>
              <a:t>12/2/2014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448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F7E3A-61C8-46C9-A05C-0E47CF14F82B}" type="datetime1">
              <a:rPr lang="en-US" altLang="ko-KR" smtClean="0"/>
              <a:t>12/2/2014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678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ipo.gov.uk/response-2011-copyright-final.pdf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po.gov.uk/response-copyright-techreview.pdf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gislation.gov.uk/ukdsi/2014/9780111112755" TargetMode="External"/><Relationship Id="rId2" Type="http://schemas.openxmlformats.org/officeDocument/2006/relationships/hyperlink" Target="http://www.legislation.gov.uk/ukdsi/2014/9780111112694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legislation.gov.uk/ukdsi/2014/9780111112731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sz="5400" b="1" dirty="0" smtClean="0"/>
              <a:t>저작권</a:t>
            </a:r>
            <a:r>
              <a:rPr lang="en-US" altLang="ko-KR" sz="5400" b="1" dirty="0" smtClean="0"/>
              <a:t> </a:t>
            </a:r>
            <a:r>
              <a:rPr lang="ko-KR" altLang="en-US" sz="5400" b="1" dirty="0" smtClean="0"/>
              <a:t>개혁과 이용자</a:t>
            </a:r>
            <a:r>
              <a:rPr lang="en-US" altLang="ko-KR" sz="5400" b="1" dirty="0" smtClean="0"/>
              <a:t/>
            </a:r>
            <a:br>
              <a:rPr lang="en-US" altLang="ko-KR" sz="5400" b="1" dirty="0" smtClean="0"/>
            </a:br>
            <a:r>
              <a:rPr lang="ko-KR" altLang="en-US" sz="3600" dirty="0" smtClean="0"/>
              <a:t>영국과 호주 사례</a:t>
            </a:r>
            <a:endParaRPr lang="ko-KR" altLang="en-US" sz="54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4546595"/>
            <a:ext cx="9144000" cy="1992317"/>
          </a:xfrm>
        </p:spPr>
        <p:txBody>
          <a:bodyPr>
            <a:normAutofit/>
          </a:bodyPr>
          <a:lstStyle/>
          <a:p>
            <a:r>
              <a:rPr lang="ko-KR" altLang="en-US" dirty="0" smtClean="0">
                <a:solidFill>
                  <a:schemeClr val="accent4">
                    <a:lumMod val="50000"/>
                  </a:schemeClr>
                </a:solidFill>
              </a:rPr>
              <a:t>남희섭</a:t>
            </a:r>
            <a:endParaRPr lang="en-US" altLang="ko-KR" dirty="0" smtClean="0">
              <a:solidFill>
                <a:schemeClr val="accent4">
                  <a:lumMod val="50000"/>
                </a:schemeClr>
              </a:solidFill>
            </a:endParaRPr>
          </a:p>
          <a:p>
            <a:endParaRPr lang="en-US" altLang="ko-KR" dirty="0"/>
          </a:p>
          <a:p>
            <a:r>
              <a:rPr lang="en-US" altLang="ko-KR" dirty="0" smtClean="0"/>
              <a:t>2014. </a:t>
            </a:r>
            <a:r>
              <a:rPr lang="en-US" altLang="ko-KR" dirty="0" smtClean="0"/>
              <a:t>12. 5.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53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 dirty="0"/>
          </a:p>
        </p:txBody>
      </p:sp>
      <p:sp>
        <p:nvSpPr>
          <p:cNvPr id="3" name="직사각형 2"/>
          <p:cNvSpPr/>
          <p:nvPr/>
        </p:nvSpPr>
        <p:spPr>
          <a:xfrm>
            <a:off x="4292479" y="1503766"/>
            <a:ext cx="3781806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영국 사례</a:t>
            </a:r>
            <a:endParaRPr lang="ko-KR" alt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5257" y="3559592"/>
            <a:ext cx="8096250" cy="256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80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 dirty="0"/>
          </a:p>
        </p:txBody>
      </p:sp>
      <p:pic>
        <p:nvPicPr>
          <p:cNvPr id="1026" name="Picture 2" descr="Download the repo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6859" y="1012573"/>
            <a:ext cx="3250749" cy="4586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직사각형 2"/>
          <p:cNvSpPr/>
          <p:nvPr/>
        </p:nvSpPr>
        <p:spPr>
          <a:xfrm>
            <a:off x="5069304" y="1197489"/>
            <a:ext cx="532597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November 2010 the Prime Minister David Cameron announced an independent review of how the Intellectual Property framework supports growth and innovation</a:t>
            </a:r>
            <a:r>
              <a:rPr lang="en-US" altLang="ko-K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altLang="ko-K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Chaired by Professor Ian Hargreaves and assisted by a panel of experts, the review reported to Government in May 2011.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altLang="ko-K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altLang="ko-K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Review makes 10 recommendations designed to ensure that the UK has an IP framework best suited to supporting innovation and promoting economic growth in the digital age.</a:t>
            </a:r>
          </a:p>
        </p:txBody>
      </p:sp>
    </p:spTree>
    <p:extLst>
      <p:ext uri="{BB962C8B-B14F-4D97-AF65-F5344CB8AC3E}">
        <p14:creationId xmlns:p14="http://schemas.microsoft.com/office/powerpoint/2010/main" val="503175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780673" y="4318609"/>
            <a:ext cx="746760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government published a full response to its copyright consultation in December 2011 and responded in </a:t>
            </a:r>
            <a:r>
              <a:rPr lang="en-US" altLang="ko-KR" sz="20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Modernising</a:t>
            </a: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Copyright: A Modern, Robust and Flexible Framework</a:t>
            </a: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December 2012, outlining its broad plans for policy reform. </a:t>
            </a:r>
            <a:endParaRPr lang="ko-KR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5503" y="638926"/>
            <a:ext cx="7429500" cy="3590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585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</a:t>
            </a:fld>
            <a:endParaRPr 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1876" y="898107"/>
            <a:ext cx="5984480" cy="2398546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3312695" y="3853388"/>
            <a:ext cx="66334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government took the additional step of completing a technical review of draft Exceptions to Copyright regulations between June and September 2013. The </a:t>
            </a: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full response to this technical review</a:t>
            </a: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was published on 27 March 2014.</a:t>
            </a:r>
            <a:endParaRPr lang="ko-KR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878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6</a:t>
            </a:fld>
            <a:endParaRPr 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419226" y="2780437"/>
            <a:ext cx="94964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400" dirty="0" smtClean="0">
                <a:hlinkClick r:id="rId2"/>
              </a:rPr>
              <a:t>the </a:t>
            </a:r>
            <a:r>
              <a:rPr lang="en-US" altLang="ko-KR" sz="2400" dirty="0">
                <a:hlinkClick r:id="rId2"/>
              </a:rPr>
              <a:t>Copyright and Rights in Performances (Disability) Regulations </a:t>
            </a:r>
            <a:r>
              <a:rPr lang="en-US" altLang="ko-KR" sz="2400" dirty="0" smtClean="0">
                <a:hlinkClick r:id="rId2"/>
              </a:rPr>
              <a:t>2014</a:t>
            </a:r>
            <a:endParaRPr lang="en-US" altLang="ko-KR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ko-K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400" dirty="0">
                <a:hlinkClick r:id="rId3"/>
              </a:rPr>
              <a:t>the Copyright and Rights in Performances (Research, Education, Libraries and Archives) Regulations </a:t>
            </a:r>
            <a:r>
              <a:rPr lang="en-US" altLang="ko-KR" sz="2400" dirty="0" smtClean="0">
                <a:hlinkClick r:id="rId3"/>
              </a:rPr>
              <a:t>2014</a:t>
            </a:r>
            <a:endParaRPr lang="en-US" altLang="ko-KR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ko-K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400" dirty="0">
                <a:hlinkClick r:id="rId4"/>
              </a:rPr>
              <a:t>the Copyright (Public Administration) Regulations 2014</a:t>
            </a:r>
            <a:endParaRPr lang="en-US" altLang="ko-KR" sz="2400" dirty="0"/>
          </a:p>
        </p:txBody>
      </p:sp>
      <p:sp>
        <p:nvSpPr>
          <p:cNvPr id="6" name="직사각형 5"/>
          <p:cNvSpPr/>
          <p:nvPr/>
        </p:nvSpPr>
        <p:spPr>
          <a:xfrm>
            <a:off x="3384884" y="1267326"/>
            <a:ext cx="4499811" cy="89835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50800" dist="1524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b="1" dirty="0" smtClean="0"/>
              <a:t>1 June 2014</a:t>
            </a:r>
            <a:endParaRPr lang="ko-KR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32261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7</a:t>
            </a:fld>
            <a:endParaRPr 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1112" y="933450"/>
            <a:ext cx="6753225" cy="609600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1281112" y="1838325"/>
            <a:ext cx="9748838" cy="163830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ko-KR" altLang="en-US" sz="2000" dirty="0" smtClean="0"/>
              <a:t>적법하게 보유한 저작물의 모든 사적 복제 허용</a:t>
            </a:r>
            <a:endParaRPr lang="en-US" altLang="ko-KR" sz="20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ko-KR" altLang="en-US" sz="2000" dirty="0" err="1" smtClean="0"/>
              <a:t>전자책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디지털 음악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비디오 파일을 포맷 변환 또는 백업 목적으로 복제할 수 있음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컴퓨터 프로그램은 제외</a:t>
            </a:r>
            <a:r>
              <a:rPr lang="en-US" altLang="ko-KR" sz="2000" dirty="0" smtClean="0"/>
              <a:t>).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ko-KR" altLang="en-US" sz="2000" dirty="0" smtClean="0"/>
              <a:t>구매한 </a:t>
            </a:r>
            <a:r>
              <a:rPr lang="en-US" altLang="ko-KR" sz="2000" dirty="0" smtClean="0"/>
              <a:t>CD</a:t>
            </a:r>
            <a:r>
              <a:rPr lang="ko-KR" altLang="en-US" sz="2000" dirty="0" smtClean="0"/>
              <a:t>에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있는 음악을 </a:t>
            </a:r>
            <a:r>
              <a:rPr lang="en-US" altLang="ko-KR" sz="2000" dirty="0" smtClean="0"/>
              <a:t>MP3 </a:t>
            </a:r>
            <a:r>
              <a:rPr lang="ko-KR" altLang="en-US" sz="2000" dirty="0" smtClean="0"/>
              <a:t>플레이어에 변환 저장하는 행위 </a:t>
            </a:r>
            <a:r>
              <a:rPr lang="en-US" altLang="ko-KR" sz="2000" dirty="0" smtClean="0">
                <a:sym typeface="Wingdings" panose="05000000000000000000" pitchFamily="2" charset="2"/>
              </a:rPr>
              <a:t> </a:t>
            </a:r>
            <a:r>
              <a:rPr lang="ko-KR" altLang="en-US" sz="2000" dirty="0" smtClean="0">
                <a:sym typeface="Wingdings" panose="05000000000000000000" pitchFamily="2" charset="2"/>
              </a:rPr>
              <a:t>적법</a:t>
            </a:r>
            <a:r>
              <a:rPr lang="en-US" altLang="ko-KR" sz="2000" dirty="0" smtClean="0">
                <a:sym typeface="Wingdings" panose="05000000000000000000" pitchFamily="2" charset="2"/>
              </a:rPr>
              <a:t>(</a:t>
            </a:r>
            <a:r>
              <a:rPr lang="ko-KR" altLang="en-US" sz="2000" dirty="0" smtClean="0">
                <a:sym typeface="Wingdings" panose="05000000000000000000" pitchFamily="2" charset="2"/>
              </a:rPr>
              <a:t>구법</a:t>
            </a:r>
            <a:r>
              <a:rPr lang="en-US" altLang="ko-KR" sz="2000" dirty="0" smtClean="0">
                <a:sym typeface="Wingdings" panose="05000000000000000000" pitchFamily="2" charset="2"/>
              </a:rPr>
              <a:t>: </a:t>
            </a:r>
            <a:r>
              <a:rPr lang="ko-KR" altLang="en-US" sz="2000" dirty="0" smtClean="0">
                <a:sym typeface="Wingdings" panose="05000000000000000000" pitchFamily="2" charset="2"/>
              </a:rPr>
              <a:t>위법</a:t>
            </a:r>
            <a:r>
              <a:rPr lang="en-US" altLang="ko-KR" sz="2000" dirty="0" smtClean="0">
                <a:sym typeface="Wingdings" panose="05000000000000000000" pitchFamily="2" charset="2"/>
              </a:rPr>
              <a:t>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ko-KR" altLang="en-US" sz="2000" dirty="0" err="1" smtClean="0">
                <a:sym typeface="Wingdings" panose="05000000000000000000" pitchFamily="2" charset="2"/>
              </a:rPr>
              <a:t>클라우드에</a:t>
            </a:r>
            <a:r>
              <a:rPr lang="ko-KR" altLang="en-US" sz="2000" dirty="0" smtClean="0">
                <a:sym typeface="Wingdings" panose="05000000000000000000" pitchFamily="2" charset="2"/>
              </a:rPr>
              <a:t> 저장 </a:t>
            </a:r>
            <a:r>
              <a:rPr lang="en-US" altLang="ko-KR" sz="2000" dirty="0" smtClean="0">
                <a:sym typeface="Wingdings" panose="05000000000000000000" pitchFamily="2" charset="2"/>
              </a:rPr>
              <a:t> </a:t>
            </a:r>
            <a:r>
              <a:rPr lang="ko-KR" altLang="en-US" sz="2000" dirty="0" smtClean="0">
                <a:sym typeface="Wingdings" panose="05000000000000000000" pitchFamily="2" charset="2"/>
              </a:rPr>
              <a:t>적법</a:t>
            </a:r>
            <a:r>
              <a:rPr lang="en-US" altLang="ko-KR" sz="2000" dirty="0" smtClean="0">
                <a:sym typeface="Wingdings" panose="05000000000000000000" pitchFamily="2" charset="2"/>
              </a:rPr>
              <a:t>. </a:t>
            </a:r>
            <a:r>
              <a:rPr lang="ko-KR" altLang="en-US" sz="2000" dirty="0" smtClean="0">
                <a:sym typeface="Wingdings" panose="05000000000000000000" pitchFamily="2" charset="2"/>
              </a:rPr>
              <a:t>단</a:t>
            </a:r>
            <a:r>
              <a:rPr lang="en-US" altLang="ko-KR" sz="2000" dirty="0" smtClean="0">
                <a:sym typeface="Wingdings" panose="05000000000000000000" pitchFamily="2" charset="2"/>
              </a:rPr>
              <a:t>, </a:t>
            </a:r>
            <a:r>
              <a:rPr lang="ko-KR" altLang="en-US" sz="2000" dirty="0" smtClean="0">
                <a:sym typeface="Wingdings" panose="05000000000000000000" pitchFamily="2" charset="2"/>
              </a:rPr>
              <a:t>타인의 접근 허용하면 안됨</a:t>
            </a:r>
            <a:r>
              <a:rPr lang="en-US" altLang="ko-KR" sz="2000" dirty="0" smtClean="0">
                <a:sym typeface="Wingdings" panose="05000000000000000000" pitchFamily="2" charset="2"/>
              </a:rPr>
              <a:t>.</a:t>
            </a:r>
            <a:endParaRPr lang="ko-KR" altLang="en-US" sz="2000" dirty="0"/>
          </a:p>
        </p:txBody>
      </p:sp>
      <p:sp>
        <p:nvSpPr>
          <p:cNvPr id="5" name="직사각형 4"/>
          <p:cNvSpPr/>
          <p:nvPr/>
        </p:nvSpPr>
        <p:spPr>
          <a:xfrm>
            <a:off x="1281112" y="3571875"/>
            <a:ext cx="9748838" cy="27844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altLang="ko-KR" sz="2000" dirty="0" smtClean="0"/>
              <a:t>“</a:t>
            </a:r>
            <a:r>
              <a:rPr lang="ko-KR" altLang="en-US" sz="2000" dirty="0" smtClean="0"/>
              <a:t>적법하게 </a:t>
            </a:r>
            <a:r>
              <a:rPr lang="ko-KR" altLang="en-US" sz="2000" dirty="0"/>
              <a:t>보유한 </a:t>
            </a:r>
            <a:r>
              <a:rPr lang="ko-KR" altLang="en-US" sz="2000" dirty="0" smtClean="0"/>
              <a:t>저작물</a:t>
            </a:r>
            <a:r>
              <a:rPr lang="en-US" altLang="ko-KR" sz="2000" dirty="0" smtClean="0"/>
              <a:t>” </a:t>
            </a:r>
            <a:r>
              <a:rPr lang="en-US" altLang="ko-KR" sz="2000" dirty="0" smtClean="0">
                <a:sym typeface="Wingdings" panose="05000000000000000000" pitchFamily="2" charset="2"/>
              </a:rPr>
              <a:t> </a:t>
            </a:r>
            <a:r>
              <a:rPr lang="ko-KR" altLang="en-US" sz="2000" dirty="0" smtClean="0">
                <a:sym typeface="Wingdings" panose="05000000000000000000" pitchFamily="2" charset="2"/>
              </a:rPr>
              <a:t>방송되는 저작물</a:t>
            </a:r>
            <a:r>
              <a:rPr lang="en-US" altLang="ko-KR" sz="2000" dirty="0" smtClean="0">
                <a:sym typeface="Wingdings" panose="05000000000000000000" pitchFamily="2" charset="2"/>
              </a:rPr>
              <a:t>, </a:t>
            </a:r>
            <a:r>
              <a:rPr lang="ko-KR" altLang="en-US" sz="2000" dirty="0" err="1" smtClean="0">
                <a:sym typeface="Wingdings" panose="05000000000000000000" pitchFamily="2" charset="2"/>
              </a:rPr>
              <a:t>스트리밍</a:t>
            </a:r>
            <a:r>
              <a:rPr lang="ko-KR" altLang="en-US" sz="2000" dirty="0" smtClean="0">
                <a:sym typeface="Wingdings" panose="05000000000000000000" pitchFamily="2" charset="2"/>
              </a:rPr>
              <a:t> 음악은 안됨</a:t>
            </a:r>
            <a:r>
              <a:rPr lang="en-US" altLang="ko-KR" sz="2000" dirty="0" smtClean="0">
                <a:sym typeface="Wingdings" panose="05000000000000000000" pitchFamily="2" charset="2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sym typeface="Wingdings" panose="05000000000000000000" pitchFamily="2" charset="2"/>
              </a:rPr>
              <a:t>복제 방지 기술적 조치를 금지 또는 해제할 의무를 부과하지는 않음</a:t>
            </a:r>
            <a:r>
              <a:rPr lang="en-US" altLang="ko-KR" sz="2000" dirty="0" smtClean="0">
                <a:sym typeface="Wingdings" panose="05000000000000000000" pitchFamily="2" charset="2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sym typeface="Wingdings" panose="05000000000000000000" pitchFamily="2" charset="2"/>
              </a:rPr>
              <a:t>친구나 가족을 위한 복제 </a:t>
            </a:r>
            <a:r>
              <a:rPr lang="en-US" altLang="ko-KR" sz="2000" dirty="0" smtClean="0">
                <a:sym typeface="Wingdings" panose="05000000000000000000" pitchFamily="2" charset="2"/>
              </a:rPr>
              <a:t> </a:t>
            </a:r>
            <a:r>
              <a:rPr lang="ko-KR" altLang="en-US" sz="2000" dirty="0" smtClean="0">
                <a:sym typeface="Wingdings" panose="05000000000000000000" pitchFamily="2" charset="2"/>
              </a:rPr>
              <a:t>안됨 </a:t>
            </a:r>
            <a:r>
              <a:rPr lang="en-US" altLang="ko-KR" sz="2000" dirty="0" smtClean="0">
                <a:sym typeface="Wingdings" panose="05000000000000000000" pitchFamily="2" charset="2"/>
              </a:rPr>
              <a:t>(</a:t>
            </a:r>
            <a:r>
              <a:rPr lang="ko-KR" altLang="en-US" sz="2000" dirty="0" smtClean="0">
                <a:sym typeface="Wingdings" panose="05000000000000000000" pitchFamily="2" charset="2"/>
              </a:rPr>
              <a:t>구법에서도 안되었음</a:t>
            </a:r>
            <a:r>
              <a:rPr lang="en-US" altLang="ko-KR" sz="2000" dirty="0" smtClean="0">
                <a:sym typeface="Wingdings" panose="05000000000000000000" pitchFamily="2" charset="2"/>
              </a:rPr>
              <a:t>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sym typeface="Wingdings" panose="05000000000000000000" pitchFamily="2" charset="2"/>
              </a:rPr>
              <a:t>사적 복제 후 원본 저작물을 판매하면 </a:t>
            </a:r>
            <a:r>
              <a:rPr lang="en-US" altLang="ko-KR" sz="2000" dirty="0" smtClean="0">
                <a:sym typeface="Wingdings" panose="05000000000000000000" pitchFamily="2" charset="2"/>
              </a:rPr>
              <a:t> </a:t>
            </a:r>
            <a:r>
              <a:rPr lang="ko-KR" altLang="en-US" sz="2000" dirty="0" smtClean="0">
                <a:sym typeface="Wingdings" panose="05000000000000000000" pitchFamily="2" charset="2"/>
              </a:rPr>
              <a:t>사적 복제는 위법</a:t>
            </a:r>
            <a:r>
              <a:rPr lang="en-US" altLang="ko-KR" sz="2000" dirty="0" smtClean="0">
                <a:sym typeface="Wingdings" panose="05000000000000000000" pitchFamily="2" charset="2"/>
              </a:rPr>
              <a:t>. </a:t>
            </a:r>
            <a:r>
              <a:rPr lang="ko-KR" altLang="en-US" sz="2000" dirty="0" smtClean="0">
                <a:sym typeface="Wingdings" panose="05000000000000000000" pitchFamily="2" charset="2"/>
              </a:rPr>
              <a:t>복제물 폐기하면 허용</a:t>
            </a:r>
            <a:r>
              <a:rPr lang="en-US" altLang="ko-KR" sz="2000" smtClean="0">
                <a:sym typeface="Wingdings" panose="05000000000000000000" pitchFamily="2" charset="2"/>
              </a:rPr>
              <a:t>.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308839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500" b="1" cap="small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Discussion</a:t>
            </a:r>
            <a:endParaRPr lang="ko-KR" altLang="en-US" sz="11500" b="1" cap="small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5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사용자 지정 1">
      <a:majorFont>
        <a:latin typeface="Times New Roman"/>
        <a:ea typeface="맑은 고딕"/>
        <a:cs typeface=""/>
      </a:majorFont>
      <a:minorFont>
        <a:latin typeface="Times New Roman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2887</TotalTime>
  <Words>314</Words>
  <Application>Microsoft Office PowerPoint</Application>
  <PresentationFormat>와이드스크린</PresentationFormat>
  <Paragraphs>35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4" baseType="lpstr">
      <vt:lpstr>맑은 고딕</vt:lpstr>
      <vt:lpstr>본고딕 KR Normal</vt:lpstr>
      <vt:lpstr>Arial</vt:lpstr>
      <vt:lpstr>Times New Roman</vt:lpstr>
      <vt:lpstr>Wingdings</vt:lpstr>
      <vt:lpstr>Office 테마</vt:lpstr>
      <vt:lpstr>저작권 개혁과 이용자 영국과 호주 사례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 기업의 특허 전략</dc:title>
  <dc:creator>Nam Heesob</dc:creator>
  <cp:lastModifiedBy>Nam Heesob</cp:lastModifiedBy>
  <cp:revision>133</cp:revision>
  <cp:lastPrinted>2014-11-03T13:56:37Z</cp:lastPrinted>
  <dcterms:created xsi:type="dcterms:W3CDTF">2014-09-13T12:52:29Z</dcterms:created>
  <dcterms:modified xsi:type="dcterms:W3CDTF">2014-12-02T14:21:06Z</dcterms:modified>
</cp:coreProperties>
</file>