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</p:sldMasterIdLst>
  <p:notesMasterIdLst>
    <p:notesMasterId r:id="rId23"/>
  </p:notesMasterIdLst>
  <p:sldIdLst>
    <p:sldId id="256" r:id="rId2"/>
    <p:sldId id="277" r:id="rId3"/>
    <p:sldId id="258" r:id="rId4"/>
    <p:sldId id="259" r:id="rId5"/>
    <p:sldId id="261" r:id="rId6"/>
    <p:sldId id="263" r:id="rId7"/>
    <p:sldId id="262" r:id="rId8"/>
    <p:sldId id="282" r:id="rId9"/>
    <p:sldId id="266" r:id="rId10"/>
    <p:sldId id="267" r:id="rId11"/>
    <p:sldId id="268" r:id="rId12"/>
    <p:sldId id="279" r:id="rId13"/>
    <p:sldId id="280" r:id="rId14"/>
    <p:sldId id="271" r:id="rId15"/>
    <p:sldId id="272" r:id="rId16"/>
    <p:sldId id="274" r:id="rId17"/>
    <p:sldId id="273" r:id="rId18"/>
    <p:sldId id="275" r:id="rId19"/>
    <p:sldId id="276" r:id="rId20"/>
    <p:sldId id="281" r:id="rId21"/>
    <p:sldId id="283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7"/>
    <p:restoredTop sz="94643"/>
  </p:normalViewPr>
  <p:slideViewPr>
    <p:cSldViewPr snapToGrid="0" snapToObjects="1">
      <p:cViewPr varScale="1">
        <p:scale>
          <a:sx n="77" d="100"/>
          <a:sy n="77" d="100"/>
        </p:scale>
        <p:origin x="1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C4044-F8D8-5D4F-B334-ED113CD8BDA6}" type="datetimeFigureOut">
              <a:rPr kumimoji="1" lang="ko-KR" altLang="en-US" smtClean="0"/>
              <a:t>2023-01-11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ADBAC-EEF8-3941-A590-A43FD0252DE6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0673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ADBAC-EEF8-3941-A590-A43FD0252DE6}" type="slidenum">
              <a:rPr kumimoji="1" lang="ko-KR" altLang="en-US" smtClean="0"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3607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6927-0CC9-714B-9B91-9470073F1927}" type="datetime1">
              <a:rPr kumimoji="1" lang="ko-KR" altLang="en-US" smtClean="0"/>
              <a:t>2023-01-11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4AC6-F847-AA49-A5A6-659F1E67FE56}" type="datetime1">
              <a:rPr kumimoji="1" lang="ko-KR" altLang="en-US" smtClean="0"/>
              <a:t>2023-01-11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A623-25E9-8A4C-BCC1-4739E7C60DC5}" type="datetime1">
              <a:rPr kumimoji="1" lang="ko-KR" altLang="en-US" smtClean="0"/>
              <a:t>2023-01-11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0507-343D-5E4F-B0FB-74D97235B7B6}" type="datetime1">
              <a:rPr kumimoji="1" lang="ko-KR" altLang="en-US" smtClean="0"/>
              <a:t>2023-01-11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3A52-28C4-4E43-B8CA-6BCC06953FB8}" type="datetime1">
              <a:rPr kumimoji="1" lang="ko-KR" altLang="en-US" smtClean="0"/>
              <a:t>2023-01-11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FF4B-A0A8-BC41-94E9-0A41B189326C}" type="datetime1">
              <a:rPr kumimoji="1" lang="ko-KR" altLang="en-US" smtClean="0"/>
              <a:t>2023-01-11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7D93-0D31-1E46-80E5-420D1BCA9494}" type="datetime1">
              <a:rPr kumimoji="1" lang="ko-KR" altLang="en-US" smtClean="0"/>
              <a:t>2023-01-11</a:t>
            </a:fld>
            <a:endParaRPr kumimoji="1"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EF36-D02A-794F-8C2B-060AF9DE04BD}" type="datetime1">
              <a:rPr kumimoji="1" lang="ko-KR" altLang="en-US" smtClean="0"/>
              <a:t>2023-01-11</a:t>
            </a:fld>
            <a:endParaRPr kumimoji="1"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4F02-3077-524E-B5E2-2AF85798FFA0}" type="datetime1">
              <a:rPr kumimoji="1" lang="ko-KR" altLang="en-US" smtClean="0"/>
              <a:t>2023-01-11</a:t>
            </a:fld>
            <a:endParaRPr kumimoji="1"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4FA4-0D9C-0E44-901B-ABFA10A09C8C}" type="datetime1">
              <a:rPr kumimoji="1" lang="ko-KR" altLang="en-US" smtClean="0"/>
              <a:t>2023-01-11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A52F-E658-764C-AFA1-D7E8B387CA74}" type="datetime1">
              <a:rPr kumimoji="1" lang="ko-KR" altLang="en-US" smtClean="0"/>
              <a:t>2023-01-11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6BA17-3E8E-394F-B98D-22714400A6DF}" type="datetime1">
              <a:rPr kumimoji="1" lang="ko-KR" altLang="en-US" smtClean="0"/>
              <a:t>2023-01-11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B5A5A-A4C9-B943-AC70-FFF5BC5B7DE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1866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0" y="1643063"/>
            <a:ext cx="10464800" cy="2387600"/>
          </a:xfrm>
        </p:spPr>
        <p:txBody>
          <a:bodyPr>
            <a:normAutofit fontScale="90000"/>
          </a:bodyPr>
          <a:lstStyle/>
          <a:p>
            <a:r>
              <a:rPr kumimoji="1" lang="en-US" altLang="ko-KR" b="1" dirty="0"/>
              <a:t>Facts and Figures of TRIPS-Plus</a:t>
            </a:r>
            <a:br>
              <a:rPr kumimoji="1" lang="en-US" altLang="ko-KR" dirty="0"/>
            </a:br>
            <a:br>
              <a:rPr kumimoji="1" lang="en-US" altLang="ko-KR" dirty="0"/>
            </a:br>
            <a:r>
              <a:rPr kumimoji="1" lang="en-US" altLang="ko-KR" sz="5400" dirty="0">
                <a:solidFill>
                  <a:schemeClr val="accent1"/>
                </a:solidFill>
              </a:rPr>
              <a:t>Experiences of South Korea</a:t>
            </a:r>
            <a:endParaRPr kumimoji="1"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460500" y="4948238"/>
            <a:ext cx="9144000" cy="1058862"/>
          </a:xfrm>
        </p:spPr>
        <p:txBody>
          <a:bodyPr/>
          <a:lstStyle/>
          <a:p>
            <a:r>
              <a:rPr kumimoji="1" lang="en-US" altLang="ko-KR" dirty="0">
                <a:latin typeface="Times New Roman" charset="0"/>
                <a:ea typeface="Times New Roman" charset="0"/>
                <a:cs typeface="Times New Roman" charset="0"/>
              </a:rPr>
              <a:t>October 26, 2017</a:t>
            </a:r>
          </a:p>
          <a:p>
            <a:r>
              <a:rPr kumimoji="1" lang="en-US" altLang="ko-KR" dirty="0">
                <a:latin typeface="Times New Roman" charset="0"/>
                <a:ea typeface="Times New Roman" charset="0"/>
                <a:cs typeface="Times New Roman" charset="0"/>
              </a:rPr>
              <a:t>Heesob Nam (</a:t>
            </a:r>
            <a:r>
              <a:rPr kumimoji="1" lang="en-US" altLang="ko-KR" dirty="0" err="1">
                <a:latin typeface="Times New Roman" charset="0"/>
                <a:ea typeface="Times New Roman" charset="0"/>
                <a:cs typeface="Times New Roman" charset="0"/>
              </a:rPr>
              <a:t>hurips@gmail.com</a:t>
            </a:r>
            <a:r>
              <a:rPr kumimoji="1" lang="en-US" altLang="ko-KR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kumimoji="1" lang="ko-KR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03810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Impact of the patent term extension (1)</a:t>
            </a:r>
            <a:endParaRPr kumimoji="1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ko-KR" dirty="0"/>
              <a:t>SKG estimated:</a:t>
            </a:r>
          </a:p>
          <a:p>
            <a:pPr lvl="1">
              <a:buFont typeface="Wingdings" charset="2"/>
              <a:buChar char="Ø"/>
            </a:pPr>
            <a:r>
              <a:rPr kumimoji="1" lang="en-US" altLang="ko-KR" sz="2800" dirty="0"/>
              <a:t> only 0.2% of the registered patents would be subject to the term extension</a:t>
            </a:r>
          </a:p>
          <a:p>
            <a:pPr lvl="1">
              <a:buFont typeface="Wingdings" charset="2"/>
              <a:buChar char="Ø"/>
            </a:pPr>
            <a:r>
              <a:rPr kumimoji="1" lang="en-US" altLang="ko-KR" sz="2800" dirty="0"/>
              <a:t> Less than 10 cases per month of patent applications would benefit from the term extension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Actual Impact:</a:t>
            </a:r>
          </a:p>
          <a:p>
            <a:pPr lvl="1">
              <a:buFont typeface="Wingdings" charset="2"/>
              <a:buChar char="Ø"/>
            </a:pPr>
            <a:r>
              <a:rPr kumimoji="1" lang="en-US" altLang="ko-KR" sz="2800" dirty="0"/>
              <a:t> No direct impact.</a:t>
            </a:r>
          </a:p>
          <a:p>
            <a:pPr lvl="1">
              <a:buFont typeface="Wingdings" charset="2"/>
              <a:buChar char="Ø"/>
            </a:pPr>
            <a:r>
              <a:rPr kumimoji="1" lang="en-US" altLang="ko-KR" sz="2800" dirty="0"/>
              <a:t> Only one patent application sought such an extension but rejected by the KPO as failing to meet the statutory requirement.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10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670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Impact of the patent term extension (2)</a:t>
            </a:r>
            <a:endParaRPr kumimoji="1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/>
              <a:t>Indirect Impact</a:t>
            </a:r>
          </a:p>
          <a:p>
            <a:pPr lvl="1">
              <a:buFont typeface="Wingdings" charset="2"/>
              <a:buChar char="Ø"/>
            </a:pPr>
            <a:r>
              <a:rPr kumimoji="1" lang="en-US" altLang="ko-KR" sz="2800" dirty="0"/>
              <a:t> Speeding up patent examination </a:t>
            </a:r>
            <a:r>
              <a:rPr kumimoji="1" lang="en-US" altLang="ko-KR" sz="2800" dirty="0">
                <a:sym typeface="Wingdings"/>
              </a:rPr>
              <a:t> spending less hours in time consuming prior art search  p</a:t>
            </a:r>
            <a:r>
              <a:rPr kumimoji="1" lang="en-US" altLang="ko-KR" sz="2800" dirty="0"/>
              <a:t>oor patent quality</a:t>
            </a:r>
          </a:p>
          <a:p>
            <a:pPr lvl="1">
              <a:buFont typeface="Wingdings" charset="2"/>
              <a:buChar char="Ø"/>
            </a:pPr>
            <a:r>
              <a:rPr kumimoji="1" lang="en-US" altLang="ko-KR" sz="2800" dirty="0"/>
              <a:t> Invalidation rate of registered patent: Average 50.5% from 2011 to 2015 in terms of the 1</a:t>
            </a:r>
            <a:r>
              <a:rPr kumimoji="1" lang="en-US" altLang="ko-KR" sz="2800" baseline="30000" dirty="0"/>
              <a:t>st</a:t>
            </a:r>
            <a:r>
              <a:rPr kumimoji="1" lang="en-US" altLang="ko-KR" sz="2800" dirty="0"/>
              <a:t> instance trial decisions</a:t>
            </a:r>
          </a:p>
          <a:p>
            <a:pPr lvl="1">
              <a:buFont typeface="Wingdings" charset="2"/>
              <a:buChar char="Ø"/>
            </a:pPr>
            <a:r>
              <a:rPr kumimoji="1" lang="en-US" altLang="ko-KR" sz="2800" dirty="0"/>
              <a:t> Workload of a patent examiner in 2014</a:t>
            </a:r>
          </a:p>
          <a:p>
            <a:pPr lvl="1">
              <a:buFont typeface="Wingdings" charset="2"/>
              <a:buChar char="Ø"/>
            </a:pPr>
            <a:endParaRPr kumimoji="1" lang="en-US" altLang="ko-KR" sz="28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541920"/>
              </p:ext>
            </p:extLst>
          </p:nvPr>
        </p:nvGraphicFramePr>
        <p:xfrm>
          <a:off x="1732197" y="4572138"/>
          <a:ext cx="8128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KPO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230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EPO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47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USPTO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77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JPO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160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5037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Impact of patent term extension (3)</a:t>
            </a:r>
            <a:endParaRPr kumimoji="1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/>
              <a:t>How many hours a patent examiner spends for examining a patent application?</a:t>
            </a:r>
          </a:p>
          <a:p>
            <a:endParaRPr kumimoji="1" lang="en-US" altLang="ko-KR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422609"/>
              </p:ext>
            </p:extLst>
          </p:nvPr>
        </p:nvGraphicFramePr>
        <p:xfrm>
          <a:off x="1117600" y="2888774"/>
          <a:ext cx="9360524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0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Arial" charset="0"/>
                          <a:ea typeface="Arial" charset="0"/>
                          <a:cs typeface="Arial" charset="0"/>
                        </a:rPr>
                        <a:t>Year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Arial" charset="0"/>
                          <a:ea typeface="Arial" charset="0"/>
                          <a:cs typeface="Arial" charset="0"/>
                        </a:rPr>
                        <a:t>2012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Arial" charset="0"/>
                          <a:ea typeface="Arial" charset="0"/>
                          <a:cs typeface="Arial" charset="0"/>
                        </a:rPr>
                        <a:t>2013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Arial" charset="0"/>
                          <a:ea typeface="Arial" charset="0"/>
                          <a:cs typeface="Arial" charset="0"/>
                        </a:rPr>
                        <a:t>2014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400" dirty="0">
                          <a:latin typeface="Arial" charset="0"/>
                          <a:ea typeface="Arial" charset="0"/>
                          <a:cs typeface="Arial" charset="0"/>
                        </a:rPr>
                        <a:t>KPO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400" dirty="0">
                          <a:latin typeface="Arial" charset="0"/>
                          <a:ea typeface="Arial" charset="0"/>
                          <a:cs typeface="Arial" charset="0"/>
                        </a:rPr>
                        <a:t>7.9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400" dirty="0">
                          <a:latin typeface="Arial" charset="0"/>
                          <a:ea typeface="Arial" charset="0"/>
                          <a:cs typeface="Arial" charset="0"/>
                        </a:rPr>
                        <a:t>8.0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400" dirty="0">
                          <a:latin typeface="Arial" charset="0"/>
                          <a:ea typeface="Arial" charset="0"/>
                          <a:cs typeface="Arial" charset="0"/>
                        </a:rPr>
                        <a:t>8.7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400" dirty="0">
                          <a:latin typeface="Arial" charset="0"/>
                          <a:ea typeface="Arial" charset="0"/>
                          <a:cs typeface="Arial" charset="0"/>
                        </a:rPr>
                        <a:t>USPTO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400" dirty="0">
                          <a:latin typeface="Arial" charset="0"/>
                          <a:ea typeface="Arial" charset="0"/>
                          <a:cs typeface="Arial" charset="0"/>
                        </a:rPr>
                        <a:t>27.9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400" dirty="0">
                          <a:latin typeface="Arial" charset="0"/>
                          <a:ea typeface="Arial" charset="0"/>
                          <a:cs typeface="Arial" charset="0"/>
                        </a:rPr>
                        <a:t>26.0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400" dirty="0">
                          <a:latin typeface="Arial" charset="0"/>
                          <a:ea typeface="Arial" charset="0"/>
                          <a:cs typeface="Arial" charset="0"/>
                        </a:rPr>
                        <a:t>28.5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400" dirty="0">
                          <a:latin typeface="Arial" charset="0"/>
                          <a:ea typeface="Arial" charset="0"/>
                          <a:cs typeface="Arial" charset="0"/>
                        </a:rPr>
                        <a:t>EPO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400" dirty="0">
                          <a:latin typeface="Arial" charset="0"/>
                          <a:ea typeface="Arial" charset="0"/>
                          <a:cs typeface="Arial" charset="0"/>
                        </a:rPr>
                        <a:t>42.3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400" dirty="0">
                          <a:latin typeface="Arial" charset="0"/>
                          <a:ea typeface="Arial" charset="0"/>
                          <a:cs typeface="Arial" charset="0"/>
                        </a:rPr>
                        <a:t>41.3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400" dirty="0">
                          <a:latin typeface="Arial" charset="0"/>
                          <a:ea typeface="Arial" charset="0"/>
                          <a:cs typeface="Arial" charset="0"/>
                        </a:rPr>
                        <a:t>42.6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400" dirty="0">
                          <a:latin typeface="Arial" charset="0"/>
                          <a:ea typeface="Arial" charset="0"/>
                          <a:cs typeface="Arial" charset="0"/>
                        </a:rPr>
                        <a:t>JPO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400" dirty="0">
                          <a:latin typeface="Arial" charset="0"/>
                          <a:ea typeface="Arial" charset="0"/>
                          <a:cs typeface="Arial" charset="0"/>
                        </a:rPr>
                        <a:t>8.4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400" dirty="0">
                          <a:latin typeface="Arial" charset="0"/>
                          <a:ea typeface="Arial" charset="0"/>
                          <a:cs typeface="Arial" charset="0"/>
                        </a:rPr>
                        <a:t>8.5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400" dirty="0">
                          <a:latin typeface="Arial" charset="0"/>
                          <a:ea typeface="Arial" charset="0"/>
                          <a:cs typeface="Arial" charset="0"/>
                        </a:rPr>
                        <a:t>11.5</a:t>
                      </a:r>
                      <a:endParaRPr lang="ko-KR" alt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0087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Impact of patent term extension (4)</a:t>
            </a:r>
            <a:endParaRPr kumimoji="1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sz="3200" dirty="0"/>
              <a:t>Pharmaceutical patents listed in Green List</a:t>
            </a:r>
          </a:p>
          <a:p>
            <a:pPr lvl="1">
              <a:buFont typeface="Wingdings" charset="2"/>
              <a:buChar char="Ø"/>
            </a:pPr>
            <a:r>
              <a:rPr lang="en-US" altLang="ko-KR" sz="2800" dirty="0"/>
              <a:t> Analysis of a lawmaker on 235 trial cases initiated from 2013 to July 2015</a:t>
            </a:r>
          </a:p>
          <a:p>
            <a:pPr lvl="1">
              <a:buFont typeface="Wingdings" charset="2"/>
              <a:buChar char="Ø"/>
            </a:pPr>
            <a:r>
              <a:rPr lang="en-US" altLang="ko-KR" sz="2800" dirty="0"/>
              <a:t> In 88.4% cases, the listed patents were found invalid</a:t>
            </a:r>
          </a:p>
          <a:p>
            <a:pPr lvl="1">
              <a:buFont typeface="Wingdings" charset="2"/>
              <a:buChar char="Ø"/>
            </a:pPr>
            <a:r>
              <a:rPr lang="en-US" altLang="ko-KR" sz="2800" dirty="0"/>
              <a:t> In 91.5</a:t>
            </a:r>
            <a:r>
              <a:rPr lang="en-US" altLang="ko-KR" dirty="0"/>
              <a:t>% </a:t>
            </a:r>
            <a:r>
              <a:rPr lang="en-US" altLang="ko-KR" sz="2800" dirty="0"/>
              <a:t>case, the listed patents were found unenforceable</a:t>
            </a:r>
          </a:p>
          <a:p>
            <a:pPr lvl="1">
              <a:buFont typeface="Wingdings" charset="2"/>
              <a:buChar char="Ø"/>
            </a:pPr>
            <a:r>
              <a:rPr kumimoji="1" lang="en-US" altLang="ko-KR" sz="2800" dirty="0"/>
              <a:t> In 2014, all of the patents (100%) under trial were found invalid</a:t>
            </a:r>
          </a:p>
          <a:p>
            <a:pPr lvl="1">
              <a:buFont typeface="Wingdings" charset="2"/>
              <a:buChar char="Ø"/>
            </a:pPr>
            <a:endParaRPr kumimoji="1" lang="en-US" altLang="ko-KR" sz="2800" dirty="0"/>
          </a:p>
          <a:p>
            <a:pPr>
              <a:buFont typeface="Arial" charset="0"/>
              <a:buChar char="•"/>
            </a:pPr>
            <a:r>
              <a:rPr kumimoji="1" lang="en-US" altLang="ko-KR" sz="3200" dirty="0"/>
              <a:t>According to an survey of the KPO in 2015, around 22% of companies replied that they suffered from the bad patents.</a:t>
            </a:r>
            <a:endParaRPr kumimoji="1" lang="ko-KR" altLang="en-US" sz="3200" dirty="0"/>
          </a:p>
          <a:p>
            <a:pPr lvl="1">
              <a:buFont typeface="Wingdings" charset="2"/>
              <a:buChar char="Ø"/>
            </a:pPr>
            <a:endParaRPr kumimoji="1"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7936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상자 1"/>
          <p:cNvSpPr txBox="1"/>
          <p:nvPr/>
        </p:nvSpPr>
        <p:spPr>
          <a:xfrm>
            <a:off x="1558157" y="1883104"/>
            <a:ext cx="88470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dirty="0">
                <a:latin typeface="Times New Roman" charset="0"/>
                <a:ea typeface="Times New Roman" charset="0"/>
                <a:cs typeface="Times New Roman" charset="0"/>
              </a:rPr>
              <a:t>Three-Strikes-Out Rule</a:t>
            </a:r>
          </a:p>
          <a:p>
            <a:endParaRPr kumimoji="1" lang="en-US" altLang="ko-KR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kumimoji="1" lang="en-US" altLang="ko-KR" sz="3600" dirty="0">
                <a:latin typeface="Times New Roman" charset="0"/>
                <a:ea typeface="Times New Roman" charset="0"/>
                <a:cs typeface="Times New Roman" charset="0"/>
              </a:rPr>
              <a:t>Measures against Repeat Copyright Infringer</a:t>
            </a:r>
            <a:endParaRPr kumimoji="1" lang="ko-KR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21479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16000" y="220716"/>
            <a:ext cx="3335283" cy="9774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sz="2400" b="1" dirty="0">
                <a:latin typeface="Times New Roman" charset="0"/>
                <a:ea typeface="Times New Roman" charset="0"/>
                <a:cs typeface="Times New Roman" charset="0"/>
              </a:rPr>
              <a:t>TRIPS: No Provision</a:t>
            </a:r>
            <a:endParaRPr kumimoji="1" lang="ko-KR" alt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16000" y="1450428"/>
            <a:ext cx="10553700" cy="503007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sz="2800" dirty="0">
                <a:latin typeface="Times New Roman" charset="0"/>
                <a:ea typeface="Times New Roman" charset="0"/>
                <a:cs typeface="Times New Roman" charset="0"/>
              </a:rPr>
              <a:t>Article 13.9(28)</a:t>
            </a:r>
            <a:r>
              <a:rPr kumimoji="1" lang="ko-KR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ko-KR" sz="2800" dirty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kumimoji="1" lang="en-US" altLang="ko-KR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Korea-Australia FTA</a:t>
            </a:r>
          </a:p>
          <a:p>
            <a:pPr lvl="1"/>
            <a:r>
              <a:rPr kumimoji="1" lang="en-US" altLang="ko-KR" sz="2800" dirty="0">
                <a:latin typeface="Times New Roman" charset="0"/>
                <a:ea typeface="Times New Roman" charset="0"/>
                <a:cs typeface="Times New Roman" charset="0"/>
              </a:rPr>
              <a:t>Each Party shall provide </a:t>
            </a:r>
            <a:r>
              <a:rPr kumimoji="1" lang="en-US" altLang="ko-KR" sz="2800" b="1" dirty="0">
                <a:latin typeface="Times New Roman" charset="0"/>
                <a:ea typeface="Times New Roman" charset="0"/>
                <a:cs typeface="Times New Roman" charset="0"/>
              </a:rPr>
              <a:t>measures to curtail repeated </a:t>
            </a:r>
            <a:r>
              <a:rPr kumimoji="1" lang="en-US" altLang="ko-KR" sz="2800" dirty="0">
                <a:latin typeface="Times New Roman" charset="0"/>
                <a:ea typeface="Times New Roman" charset="0"/>
                <a:cs typeface="Times New Roman" charset="0"/>
              </a:rPr>
              <a:t>copyright and related right infringement on the Internet.</a:t>
            </a:r>
          </a:p>
          <a:p>
            <a:r>
              <a:rPr kumimoji="1" lang="en-US" altLang="ko-KR" sz="2800" dirty="0">
                <a:latin typeface="Times New Roman" charset="0"/>
                <a:ea typeface="Times New Roman" charset="0"/>
                <a:cs typeface="Times New Roman" charset="0"/>
              </a:rPr>
              <a:t>Article 2.5(2) of </a:t>
            </a:r>
            <a:r>
              <a:rPr kumimoji="1" lang="en-US" altLang="ko-KR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Korea-Turkey FTA</a:t>
            </a:r>
          </a:p>
          <a:p>
            <a:pPr lvl="1"/>
            <a:r>
              <a:rPr kumimoji="1" lang="en-US" altLang="ko-KR" sz="2800" dirty="0">
                <a:latin typeface="Times New Roman" charset="0"/>
                <a:ea typeface="Times New Roman" charset="0"/>
                <a:cs typeface="Times New Roman" charset="0"/>
              </a:rPr>
              <a:t>Without prejudice to its domestic laws, each Party shall provide </a:t>
            </a:r>
            <a:r>
              <a:rPr kumimoji="1" lang="en-US" altLang="ko-KR" sz="2800" b="1" dirty="0">
                <a:latin typeface="Times New Roman" charset="0"/>
                <a:ea typeface="Times New Roman" charset="0"/>
                <a:cs typeface="Times New Roman" charset="0"/>
              </a:rPr>
              <a:t>measures to curtail repeated</a:t>
            </a:r>
            <a:r>
              <a:rPr kumimoji="1" lang="en-US" altLang="ko-KR" sz="2800" dirty="0">
                <a:latin typeface="Times New Roman" charset="0"/>
                <a:ea typeface="Times New Roman" charset="0"/>
                <a:cs typeface="Times New Roman" charset="0"/>
              </a:rPr>
              <a:t> copyright and related rights infringement on the internet.</a:t>
            </a:r>
          </a:p>
          <a:p>
            <a:r>
              <a:rPr kumimoji="1" lang="en-US" altLang="ko-KR" sz="2800" dirty="0">
                <a:latin typeface="Times New Roman" charset="0"/>
                <a:ea typeface="Times New Roman" charset="0"/>
                <a:cs typeface="Times New Roman" charset="0"/>
              </a:rPr>
              <a:t>Article 15.28 of </a:t>
            </a:r>
            <a:r>
              <a:rPr kumimoji="1" lang="en-US" altLang="ko-KR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Korea-China FTA</a:t>
            </a:r>
          </a:p>
          <a:p>
            <a:pPr lvl="1"/>
            <a:r>
              <a:rPr kumimoji="1" lang="en-US" altLang="ko-KR" sz="2800" dirty="0">
                <a:latin typeface="Times New Roman" charset="0"/>
                <a:ea typeface="Times New Roman" charset="0"/>
                <a:cs typeface="Times New Roman" charset="0"/>
              </a:rPr>
              <a:t>Each Party shall take </a:t>
            </a:r>
            <a:r>
              <a:rPr kumimoji="1" lang="en-US" altLang="ko-KR" sz="2800" b="1" dirty="0">
                <a:latin typeface="Times New Roman" charset="0"/>
                <a:ea typeface="Times New Roman" charset="0"/>
                <a:cs typeface="Times New Roman" charset="0"/>
              </a:rPr>
              <a:t>effective measures to curtail repetitive</a:t>
            </a:r>
            <a:r>
              <a:rPr kumimoji="1" lang="en-US" altLang="ko-KR" sz="2800" dirty="0">
                <a:latin typeface="Times New Roman" charset="0"/>
                <a:ea typeface="Times New Roman" charset="0"/>
                <a:cs typeface="Times New Roman" charset="0"/>
              </a:rPr>
              <a:t> infringement of copyright and related rights on the Internet or other digital network.</a:t>
            </a:r>
            <a:endParaRPr kumimoji="1" lang="ko-KR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29693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Measures against Repeated Infringement = 3-Strikes-Out?</a:t>
            </a:r>
            <a:endParaRPr kumimoji="1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/>
              <a:t>SKG</a:t>
            </a:r>
          </a:p>
          <a:p>
            <a:pPr lvl="1"/>
            <a:r>
              <a:rPr kumimoji="1" lang="en-US" altLang="ko-KR" dirty="0"/>
              <a:t>Press interview on 19 February 2014 “the provision of the Korea-Australia FTA may be implemented by the three-strikes-out rule, but not necessarily so.”</a:t>
            </a:r>
          </a:p>
          <a:p>
            <a:r>
              <a:rPr kumimoji="1" lang="en-US" altLang="ko-KR" dirty="0"/>
              <a:t>KORUS</a:t>
            </a:r>
          </a:p>
          <a:p>
            <a:pPr lvl="1"/>
            <a:r>
              <a:rPr kumimoji="1" lang="en-US" altLang="ko-KR" dirty="0"/>
              <a:t>Safe harbor conditions for ISPs: </a:t>
            </a:r>
            <a:r>
              <a:rPr lang="en-GB" altLang="ko-KR" dirty="0"/>
              <a:t>a policy for termination of the accounts of repeat infringers</a:t>
            </a:r>
          </a:p>
          <a:p>
            <a:pPr lvl="1"/>
            <a:r>
              <a:rPr kumimoji="1" lang="en-GB" altLang="ko-KR" dirty="0"/>
              <a:t>This policy is distinguished from measures against repeated infringers because such policy is not provided by a state party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6331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Korean Three-Strikes-Out Rule</a:t>
            </a:r>
            <a:endParaRPr kumimoji="1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/>
              <a:t>Effective from July 23, 2009</a:t>
            </a:r>
          </a:p>
          <a:p>
            <a:r>
              <a:rPr kumimoji="1" lang="en-US" altLang="ko-KR" dirty="0"/>
              <a:t>The MCST may order online service providers to suspend Internet users’ accounts for up to 6 months, after giving three warnings</a:t>
            </a:r>
          </a:p>
          <a:p>
            <a:r>
              <a:rPr kumimoji="1" lang="en-US" altLang="ko-KR" dirty="0"/>
              <a:t>The KCC may request OSPs to: (1) send a warning; (2) delete or stop transmission of allegedly infringing material; or (3) suspend particular users’ accounts for a non-defined period (no requirement of prior three warnings)</a:t>
            </a:r>
          </a:p>
          <a:p>
            <a:r>
              <a:rPr kumimoji="1" lang="en-US" altLang="ko-KR" dirty="0"/>
              <a:t>MCST may order OSPs to suspend online service which has received at least three orders directing it to remove infringing material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17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50878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Impact (1)</a:t>
            </a:r>
            <a:endParaRPr kumimoji="1" lang="ko-KR" altLang="en-US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35694"/>
              </p:ext>
            </p:extLst>
          </p:nvPr>
        </p:nvGraphicFramePr>
        <p:xfrm>
          <a:off x="838200" y="3344935"/>
          <a:ext cx="1051560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Year</a:t>
                      </a:r>
                      <a:endParaRPr lang="ko-KR" alt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2010</a:t>
                      </a:r>
                      <a:endParaRPr lang="ko-KR" alt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2011</a:t>
                      </a:r>
                      <a:endParaRPr lang="ko-KR" alt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2012</a:t>
                      </a:r>
                      <a:endParaRPr lang="ko-KR" alt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2013</a:t>
                      </a:r>
                      <a:endParaRPr lang="ko-KR" alt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2014</a:t>
                      </a:r>
                      <a:endParaRPr lang="ko-KR" alt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2015</a:t>
                      </a:r>
                      <a:endParaRPr lang="ko-KR" alt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Measures</a:t>
                      </a:r>
                    </a:p>
                    <a:p>
                      <a:pPr latinLnBrk="1"/>
                      <a:r>
                        <a:rPr lang="en-US" altLang="ko-KR" sz="2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by KCC</a:t>
                      </a:r>
                      <a:endParaRPr lang="ko-KR" alt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85,085</a:t>
                      </a:r>
                      <a:endParaRPr lang="ko-KR" alt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107,724</a:t>
                      </a:r>
                      <a:endParaRPr lang="ko-KR" alt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250,039</a:t>
                      </a:r>
                      <a:endParaRPr lang="ko-KR" alt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170,867</a:t>
                      </a:r>
                      <a:endParaRPr lang="ko-KR" alt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296,360</a:t>
                      </a:r>
                      <a:endParaRPr lang="ko-KR" alt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264,984</a:t>
                      </a:r>
                      <a:endParaRPr lang="ko-KR" alt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latinLnBrk="1"/>
                      <a:r>
                        <a:rPr lang="en-US" altLang="ko-KR" sz="24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Measures</a:t>
                      </a:r>
                      <a:r>
                        <a:rPr lang="en-US" altLang="ko-KR" sz="24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including Warnings, Deleting and Suspension of Accounts</a:t>
                      </a:r>
                      <a:endParaRPr lang="ko-KR" altLang="en-US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18</a:t>
            </a:fld>
            <a:endParaRPr kumimoji="1" lang="ko-KR" altLang="en-US"/>
          </a:p>
        </p:txBody>
      </p:sp>
      <p:sp>
        <p:nvSpPr>
          <p:cNvPr id="9" name="텍스트 상자 8"/>
          <p:cNvSpPr txBox="1"/>
          <p:nvPr/>
        </p:nvSpPr>
        <p:spPr>
          <a:xfrm>
            <a:off x="970671" y="2124222"/>
            <a:ext cx="1038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dirty="0">
                <a:latin typeface="Times New Roman" charset="0"/>
                <a:ea typeface="Times New Roman" charset="0"/>
                <a:cs typeface="Times New Roman" charset="0"/>
              </a:rPr>
              <a:t>SKG has spent million USD in maintaining the three-strikes system.</a:t>
            </a:r>
            <a:endParaRPr kumimoji="1" lang="ko-KR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0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Impact (2)</a:t>
            </a:r>
            <a:endParaRPr kumimoji="1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/>
              <a:t>It is controversial whether the three-strikes system has reduced copyright infringement.</a:t>
            </a:r>
          </a:p>
          <a:p>
            <a:r>
              <a:rPr kumimoji="1" lang="en-US" altLang="ko-KR" dirty="0"/>
              <a:t>No evidence on the fact that those who warned have been refrained from further infringing.</a:t>
            </a:r>
          </a:p>
          <a:p>
            <a:r>
              <a:rPr kumimoji="1" lang="en-US" altLang="ko-KR" dirty="0"/>
              <a:t>Having little influence in reduction in economic harm of copyright industries by copyright infringement.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19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9756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850900"/>
            <a:ext cx="12077700" cy="581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charset="0"/>
              <a:buChar char="•"/>
            </a:pPr>
            <a:r>
              <a:rPr lang="en-US" altLang="ko-KR" sz="26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The term of copyright protection </a:t>
            </a:r>
            <a:r>
              <a:rPr lang="en-US" altLang="ko-K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is the most important element for a balanced copyright policy. So an extension of the term from life plus 50 years to 70 years is unacceptable because of huge adverse social and cultural impact.</a:t>
            </a:r>
          </a:p>
          <a:p>
            <a:pPr marL="457200" indent="-457200">
              <a:buFont typeface="Arial" charset="0"/>
              <a:buChar char="•"/>
            </a:pPr>
            <a:r>
              <a:rPr lang="en-GB" altLang="ko-KR" sz="26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Patent Term Extension for Delay in Patent Grant</a:t>
            </a:r>
            <a:r>
              <a:rPr lang="en-GB" altLang="ko-K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 Unacceptable as this may cause an increase of royalty payments by domestic industries, leading to a rise in price of patented products and </a:t>
            </a:r>
            <a:r>
              <a:rPr lang="en-US" altLang="ko-K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 decrease of consumer benefits.</a:t>
            </a:r>
          </a:p>
          <a:p>
            <a:pPr marL="457200" lvl="0" indent="-457200">
              <a:buFont typeface="Arial" charset="0"/>
              <a:buChar char="•"/>
            </a:pPr>
            <a:r>
              <a:rPr lang="en-GB" altLang="ko-KR" sz="26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Data Exclusivity</a:t>
            </a:r>
            <a:r>
              <a:rPr lang="en-GB" altLang="ko-K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 Expanding the data exclusivity to cover disclosed information and “similar products” is unacceptable, because the meaning and scope of the “similar” products are unclear, and the expansive protection may </a:t>
            </a:r>
            <a:r>
              <a:rPr lang="en-US" altLang="ko-K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spark strong oppositions from domestic pharmaceutical industries.</a:t>
            </a:r>
            <a:endParaRPr lang="ko-KR" altLang="ko-KR" sz="2600" dirty="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altLang="ko-KR" sz="26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Patent-Approval Linkage</a:t>
            </a:r>
            <a:r>
              <a:rPr lang="en-GB" altLang="ko-K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 Linkage between a drug approval process and a patent status is not acceptable because a patent holder can, without the linkage system, seek remedies against infringers through litigations and, under the Korean judicial system, infringement disputes can be easily </a:t>
            </a:r>
            <a:r>
              <a:rPr lang="en-US" altLang="ko-K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and cheaply</a:t>
            </a:r>
            <a:r>
              <a:rPr lang="en-GB" altLang="ko-K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resolved by a </a:t>
            </a:r>
            <a:r>
              <a:rPr lang="en-US" altLang="ko-K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trial.</a:t>
            </a:r>
            <a:endParaRPr kumimoji="1" lang="ko-KR" altLang="en-US" sz="2600" dirty="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텍스트 상자 2"/>
          <p:cNvSpPr txBox="1"/>
          <p:nvPr/>
        </p:nvSpPr>
        <p:spPr>
          <a:xfrm>
            <a:off x="431800" y="190500"/>
            <a:ext cx="1164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b="1" dirty="0">
                <a:latin typeface="Times New Roman" charset="0"/>
                <a:ea typeface="Times New Roman" charset="0"/>
                <a:cs typeface="Times New Roman" charset="0"/>
              </a:rPr>
              <a:t>What SKG Took against TRIPs-plus Proposals during the KORUS Negotiation</a:t>
            </a:r>
            <a:endParaRPr kumimoji="1" lang="ko-KR" alt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07409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20</a:t>
            </a:fld>
            <a:endParaRPr kumimoji="1"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05" y="996950"/>
            <a:ext cx="8054730" cy="53594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689317" y="267286"/>
            <a:ext cx="7202658" cy="492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2800" b="1" dirty="0">
                <a:latin typeface="Times New Roman" charset="0"/>
                <a:ea typeface="Times New Roman" charset="0"/>
                <a:cs typeface="Times New Roman" charset="0"/>
              </a:rPr>
              <a:t>Economic harm by those who suspended</a:t>
            </a:r>
            <a:endParaRPr kumimoji="1" lang="ko-KR" alt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텍스트 상자 4"/>
          <p:cNvSpPr txBox="1"/>
          <p:nvPr/>
        </p:nvSpPr>
        <p:spPr>
          <a:xfrm>
            <a:off x="8370277" y="996950"/>
            <a:ext cx="38217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Times New Roman" charset="0"/>
                <a:ea typeface="Times New Roman" charset="0"/>
                <a:cs typeface="Times New Roman" charset="0"/>
              </a:rPr>
              <a:t>More than half users (64.47%) caused harm of less than USD 370, while only 4.21% users did damage of larger than USD 9,200.</a:t>
            </a:r>
          </a:p>
          <a:p>
            <a:r>
              <a:rPr kumimoji="1" lang="en-US" altLang="ko-KR" sz="2400" dirty="0">
                <a:latin typeface="Times New Roman" charset="0"/>
                <a:ea typeface="Times New Roman" charset="0"/>
                <a:cs typeface="Times New Roman" charset="0"/>
              </a:rPr>
              <a:t>One user was disconnected for economic harm of USD 7.85 in 2012.</a:t>
            </a:r>
            <a:endParaRPr kumimoji="1" lang="ko-KR" alt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ko-KR" sz="6600" dirty="0"/>
              <a:t>Thank You</a:t>
            </a:r>
            <a:endParaRPr kumimoji="1" lang="ko-KR" altLang="en-US" sz="6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21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939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Data Exclusivity</a:t>
            </a:r>
            <a:endParaRPr kumimoji="1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/>
              <a:t>In the EU, data exclusivity was introduced in 1986 to afford </a:t>
            </a:r>
            <a:r>
              <a:rPr kumimoji="1" lang="en-US" altLang="ko-KR" i="1" dirty="0"/>
              <a:t>sui generis</a:t>
            </a:r>
            <a:r>
              <a:rPr kumimoji="1" lang="en-US" altLang="ko-KR" dirty="0"/>
              <a:t> protection in some Member States that did not confer a product patent, such as Spain and Portugal.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S. Korea introduced data exclusivity through a bilateral trade deal with the EC in the early 1990s, soon after S. Korea introduced a product patent by a threat of trade sanction from the U.S. in 1986. 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485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상자 1"/>
          <p:cNvSpPr txBox="1"/>
          <p:nvPr/>
        </p:nvSpPr>
        <p:spPr>
          <a:xfrm>
            <a:off x="647699" y="1701800"/>
            <a:ext cx="106398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accent5"/>
                </a:solidFill>
                <a:latin typeface="Times New Roman" charset="0"/>
                <a:ea typeface="Times New Roman" charset="0"/>
                <a:cs typeface="Times New Roman" charset="0"/>
              </a:rPr>
              <a:t>Article 2.2.c of the </a:t>
            </a:r>
            <a:r>
              <a:rPr lang="en-GB" altLang="ko-KR" sz="2800" b="1" dirty="0">
                <a:solidFill>
                  <a:schemeClr val="accent5"/>
                </a:solidFill>
                <a:latin typeface="Times New Roman" charset="0"/>
                <a:ea typeface="Times New Roman" charset="0"/>
                <a:cs typeface="Times New Roman" charset="0"/>
              </a:rPr>
              <a:t>Korea-EC Record of Understanding </a:t>
            </a:r>
            <a:r>
              <a:rPr lang="en-GB" altLang="ko-KR" sz="2800" dirty="0">
                <a:solidFill>
                  <a:schemeClr val="accent5"/>
                </a:solidFill>
                <a:latin typeface="Times New Roman" charset="0"/>
                <a:ea typeface="Times New Roman" charset="0"/>
                <a:cs typeface="Times New Roman" charset="0"/>
              </a:rPr>
              <a:t>(April 1993</a:t>
            </a:r>
            <a:r>
              <a:rPr lang="en-GB" altLang="ko-KR" sz="280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</a:p>
          <a:p>
            <a:endParaRPr lang="en-GB" altLang="ko-KR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altLang="ko-KR" sz="2800" dirty="0">
                <a:latin typeface="Times New Roman" charset="0"/>
                <a:ea typeface="Times New Roman" charset="0"/>
                <a:cs typeface="Times New Roman" charset="0"/>
              </a:rPr>
              <a:t>“during the 6 years following the initial approval of marketing a new pharmaceutical product in Korea, any application for approval by a second or subsequent person to manufacture and/or market the same product which seeks to rely on test data supplied by the original applicant, shall only be accepted if accompanied by a full set of phase I, II and III clinical test data which have been originated by the subsequent applicant himself” </a:t>
            </a:r>
            <a:endParaRPr kumimoji="1" lang="ko-KR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009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690742"/>
              </p:ext>
            </p:extLst>
          </p:nvPr>
        </p:nvGraphicFramePr>
        <p:xfrm>
          <a:off x="279400" y="215534"/>
          <a:ext cx="11569701" cy="65740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56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0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9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3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4406">
                <a:tc gridSpan="4"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Estimated Impact of KORUS on Pharmaceutical Industries by</a:t>
                      </a:r>
                      <a:r>
                        <a:rPr lang="en-US" sz="240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Data Exclusivity</a:t>
                      </a:r>
                      <a:endParaRPr lang="ko-KR" sz="24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(Source: Government of Republic of Korea. (2011, August 5). Re-evaluation of economic impact of the Korea-US FTA, p. 100)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07">
                <a:tc>
                  <a:txBody>
                    <a:bodyPr/>
                    <a:lstStyle/>
                    <a:p>
                      <a:pPr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ko-KR" sz="2000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atinLnBrk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Annual Average (1</a:t>
                      </a:r>
                      <a:r>
                        <a:rPr lang="en-US" sz="2400" kern="100" baseline="30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st</a:t>
                      </a:r>
                      <a:r>
                        <a:rPr lang="en-US" sz="2400" kern="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five years)</a:t>
                      </a:r>
                      <a:endParaRPr lang="ko-KR" sz="3200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atinLnBrk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Annual Average (2</a:t>
                      </a:r>
                      <a:r>
                        <a:rPr lang="en-US" sz="2400" kern="100" baseline="30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nd</a:t>
                      </a:r>
                      <a:r>
                        <a:rPr lang="en-US" sz="2400" kern="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five years)</a:t>
                      </a:r>
                      <a:endParaRPr lang="ko-KR" sz="3200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atinLnBrk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Cumulative for 10 years</a:t>
                      </a:r>
                      <a:endParaRPr lang="ko-KR" sz="3200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04">
                <a:tc>
                  <a:txBody>
                    <a:bodyPr/>
                    <a:lstStyle/>
                    <a:p>
                      <a:pPr latinLnBrk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Production (Sale)</a:t>
                      </a:r>
                      <a:br>
                        <a:rPr lang="en-US" sz="2400" kern="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en-US" sz="2400" kern="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Loss [1]</a:t>
                      </a:r>
                      <a:endParaRPr lang="ko-KR" sz="3200" b="0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6.4</a:t>
                      </a:r>
                      <a:endParaRPr lang="ko-KR" sz="3600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8.1</a:t>
                      </a:r>
                      <a:endParaRPr lang="ko-KR" sz="3600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72.6</a:t>
                      </a:r>
                      <a:endParaRPr lang="ko-KR" sz="3600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698">
                <a:tc>
                  <a:txBody>
                    <a:bodyPr/>
                    <a:lstStyle/>
                    <a:p>
                      <a:pPr latinLnBrk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Income Loss [1]</a:t>
                      </a:r>
                      <a:endParaRPr lang="ko-KR" sz="3200" b="0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4.3</a:t>
                      </a:r>
                      <a:endParaRPr lang="ko-KR" sz="3600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5.4</a:t>
                      </a:r>
                      <a:endParaRPr lang="ko-KR" sz="3600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48.4</a:t>
                      </a:r>
                      <a:endParaRPr lang="ko-KR" sz="3600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698">
                <a:tc>
                  <a:txBody>
                    <a:bodyPr/>
                    <a:lstStyle/>
                    <a:p>
                      <a:pPr latinLnBrk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Job Loss [2]</a:t>
                      </a:r>
                      <a:endParaRPr lang="ko-KR" sz="3200" b="0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39</a:t>
                      </a:r>
                      <a:endParaRPr lang="ko-KR" sz="3600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49</a:t>
                      </a:r>
                      <a:endParaRPr lang="ko-KR" sz="3600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443</a:t>
                      </a:r>
                      <a:endParaRPr lang="ko-KR" sz="3600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Consumer Welfare* [1]</a:t>
                      </a:r>
                      <a:endParaRPr lang="ko-KR" sz="3200" b="0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-1.1</a:t>
                      </a:r>
                      <a:endParaRPr lang="ko-KR" sz="3600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-1.4</a:t>
                      </a:r>
                      <a:endParaRPr lang="ko-KR" sz="3600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-12.8</a:t>
                      </a:r>
                      <a:endParaRPr lang="ko-KR" sz="3600" kern="1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9216">
                <a:tc gridSpan="4">
                  <a:txBody>
                    <a:bodyPr/>
                    <a:lstStyle/>
                    <a:p>
                      <a:pPr latinLnBrk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* Impact on Consumer Welfare includes increase of governmental expenditure in reimbursing drug cost under the National Health Insurance System and out-of-pocket burden of patients resulting from delay of generic entry into the market.</a:t>
                      </a:r>
                      <a:endParaRPr lang="ko-KR" sz="32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latinLnBrk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[1]: KRW billion</a:t>
                      </a:r>
                      <a:endParaRPr lang="ko-KR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latinLnBrk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[2]: Person</a:t>
                      </a:r>
                      <a:endParaRPr lang="ko-KR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539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Estimated Impact by SKG</a:t>
            </a:r>
            <a:r>
              <a:rPr kumimoji="1" lang="ko-KR" altLang="en-US" dirty="0"/>
              <a:t> </a:t>
            </a:r>
            <a:r>
              <a:rPr kumimoji="1" lang="en-US" altLang="ko-KR" dirty="0"/>
              <a:t>(2007</a:t>
            </a:r>
            <a:r>
              <a:rPr kumimoji="1" lang="ko-KR" altLang="en-US" dirty="0"/>
              <a:t> </a:t>
            </a:r>
            <a:r>
              <a:rPr kumimoji="1" lang="en-US" altLang="ko-KR" dirty="0"/>
              <a:t>&amp;</a:t>
            </a:r>
            <a:r>
              <a:rPr kumimoji="1" lang="ko-KR" altLang="en-US" dirty="0"/>
              <a:t> </a:t>
            </a:r>
            <a:r>
              <a:rPr kumimoji="1" lang="en-US" altLang="ko-KR" dirty="0"/>
              <a:t>2011)</a:t>
            </a:r>
            <a:endParaRPr kumimoji="1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/>
              <a:t>The impact was estimated only for cases where data exclusivity was extended to protect “</a:t>
            </a:r>
            <a:r>
              <a:rPr kumimoji="1" lang="en-US" altLang="ko-KR" b="1" dirty="0">
                <a:solidFill>
                  <a:schemeClr val="accent5"/>
                </a:solidFill>
              </a:rPr>
              <a:t>disclosed</a:t>
            </a:r>
            <a:r>
              <a:rPr kumimoji="1" lang="en-US" altLang="ko-KR" dirty="0"/>
              <a:t>” test data.</a:t>
            </a:r>
          </a:p>
          <a:p>
            <a:r>
              <a:rPr kumimoji="1" lang="en-US" altLang="ko-KR" dirty="0"/>
              <a:t>Assuming that 9.6% of generics would rely on disclosed data.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94819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Actual Impact</a:t>
            </a:r>
            <a:endParaRPr kumimoji="1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ko-KR" dirty="0"/>
              <a:t>Benefit</a:t>
            </a:r>
          </a:p>
          <a:p>
            <a:pPr lvl="1"/>
            <a:r>
              <a:rPr kumimoji="1" lang="en-US" altLang="ko-KR" dirty="0"/>
              <a:t>Incentive for innovation</a:t>
            </a:r>
          </a:p>
          <a:p>
            <a:pPr lvl="1"/>
            <a:r>
              <a:rPr kumimoji="1" lang="en-US" altLang="ko-KR" dirty="0"/>
              <a:t>US FTC: “</a:t>
            </a:r>
            <a:r>
              <a:rPr lang="en-US" altLang="ko-KR" dirty="0"/>
              <a:t>A 12- to 14-year exclusivity period, however, departs sharply from this basic trade-off, because it does not spur the creation of a new product or indication. The drug has already been incentivized through patent protection and market-based pricing.</a:t>
            </a:r>
            <a:r>
              <a:rPr kumimoji="1" lang="en-US" altLang="ko-KR" dirty="0"/>
              <a:t> (“Emerging Health Care Issues: Follow-on Biologics Drug Competition” (2009) p. 44)</a:t>
            </a:r>
          </a:p>
          <a:p>
            <a:r>
              <a:rPr kumimoji="1" lang="en-US" altLang="ko-KR" dirty="0"/>
              <a:t>Cost</a:t>
            </a:r>
          </a:p>
          <a:p>
            <a:pPr lvl="1"/>
            <a:r>
              <a:rPr kumimoji="1" lang="en-US" altLang="ko-KR" dirty="0"/>
              <a:t>Adverse impact on:</a:t>
            </a:r>
          </a:p>
          <a:p>
            <a:pPr lvl="2">
              <a:buFont typeface="Wingdings" charset="2"/>
              <a:buChar char="Ø"/>
            </a:pPr>
            <a:r>
              <a:rPr kumimoji="1" lang="en-US" altLang="ko-KR" sz="2400" dirty="0"/>
              <a:t> Drug price</a:t>
            </a:r>
          </a:p>
          <a:p>
            <a:pPr lvl="2">
              <a:buFont typeface="Wingdings" charset="2"/>
              <a:buChar char="Ø"/>
            </a:pPr>
            <a:r>
              <a:rPr kumimoji="1" lang="en-US" altLang="ko-KR" sz="2400" dirty="0"/>
              <a:t> Generic competition and its market entry</a:t>
            </a:r>
          </a:p>
          <a:p>
            <a:pPr>
              <a:buFont typeface="Arial" charset="0"/>
              <a:buChar char="•"/>
            </a:pPr>
            <a:r>
              <a:rPr kumimoji="1" lang="en-US" altLang="ko-KR" sz="3200" dirty="0"/>
              <a:t> Availability of TRIPS flexibilities</a:t>
            </a:r>
          </a:p>
          <a:p>
            <a:pPr>
              <a:buFont typeface="Arial" charset="0"/>
              <a:buChar char="•"/>
            </a:pPr>
            <a:r>
              <a:rPr kumimoji="1" lang="en-US" altLang="ko-KR" sz="3200" dirty="0"/>
              <a:t> Accessibility of medicine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1375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Lack of raw data </a:t>
            </a:r>
            <a:endParaRPr kumimoji="1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/>
              <a:t>In 2016, 3,858 pharmaceutical products were approved.</a:t>
            </a:r>
          </a:p>
          <a:p>
            <a:r>
              <a:rPr kumimoji="1" lang="en-US" altLang="ko-KR" dirty="0"/>
              <a:t>25</a:t>
            </a:r>
            <a:r>
              <a:rPr kumimoji="1" lang="ko-KR" altLang="en-US" dirty="0"/>
              <a:t> </a:t>
            </a:r>
            <a:r>
              <a:rPr kumimoji="1" lang="en-US" altLang="ko-KR" dirty="0"/>
              <a:t>new drugs including 21 for new chemicals and 4 for biological products</a:t>
            </a:r>
          </a:p>
          <a:p>
            <a:r>
              <a:rPr kumimoji="1" lang="en-US" altLang="ko-KR" dirty="0"/>
              <a:t>465 products under PMS whose data exclusivity expired before 2017, and relevant listed patents of 825.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593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Patent term extension to compensate a delay in patent granting process</a:t>
            </a:r>
            <a:endParaRPr kumimoji="1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/>
              <a:t>TRIPS</a:t>
            </a:r>
          </a:p>
          <a:p>
            <a:pPr lvl="1"/>
            <a:r>
              <a:rPr kumimoji="1" lang="en-US" altLang="ko-KR" dirty="0"/>
              <a:t>No provision</a:t>
            </a:r>
          </a:p>
          <a:p>
            <a:r>
              <a:rPr kumimoji="1" lang="en-US" altLang="ko-KR" dirty="0"/>
              <a:t>KORUS</a:t>
            </a:r>
          </a:p>
          <a:p>
            <a:pPr lvl="1"/>
            <a:r>
              <a:rPr lang="en-GB" altLang="ko-KR" dirty="0"/>
              <a:t>Article 18.8:6(a)</a:t>
            </a:r>
          </a:p>
          <a:p>
            <a:pPr lvl="1"/>
            <a:r>
              <a:rPr lang="en-US" altLang="ko-KR" dirty="0"/>
              <a:t>Delay in:</a:t>
            </a:r>
          </a:p>
          <a:p>
            <a:pPr lvl="2"/>
            <a:r>
              <a:rPr lang="en-US" altLang="ko-KR" sz="2400" dirty="0"/>
              <a:t>Issuance of patent of more than 4 years from filing date; or </a:t>
            </a:r>
          </a:p>
          <a:p>
            <a:pPr lvl="2"/>
            <a:r>
              <a:rPr lang="en-US" altLang="ko-KR" sz="2400" dirty="0"/>
              <a:t>3 years after a request for examination, whichever is later.</a:t>
            </a:r>
            <a:endParaRPr kumimoji="1"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A5A-A4C9-B943-AC70-FFF5BC5B7DE7}" type="slidenum">
              <a:rPr kumimoji="1" lang="ko-KR" altLang="en-US" smtClean="0"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16560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2886</TotalTime>
  <Words>1449</Words>
  <Application>Microsoft Office PowerPoint</Application>
  <PresentationFormat>와이드스크린</PresentationFormat>
  <Paragraphs>185</Paragraphs>
  <Slides>21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맑은 고딕</vt:lpstr>
      <vt:lpstr>Arial</vt:lpstr>
      <vt:lpstr>Times New Roman</vt:lpstr>
      <vt:lpstr>Wingdings</vt:lpstr>
      <vt:lpstr>Office 테마</vt:lpstr>
      <vt:lpstr>Facts and Figures of TRIPS-Plus  Experiences of South Korea</vt:lpstr>
      <vt:lpstr>PowerPoint 프레젠테이션</vt:lpstr>
      <vt:lpstr>Data Exclusivity</vt:lpstr>
      <vt:lpstr>PowerPoint 프레젠테이션</vt:lpstr>
      <vt:lpstr>PowerPoint 프레젠테이션</vt:lpstr>
      <vt:lpstr>Estimated Impact by SKG (2007 &amp; 2011)</vt:lpstr>
      <vt:lpstr>Actual Impact</vt:lpstr>
      <vt:lpstr>Lack of raw data </vt:lpstr>
      <vt:lpstr>Patent term extension to compensate a delay in patent granting process</vt:lpstr>
      <vt:lpstr>Impact of the patent term extension (1)</vt:lpstr>
      <vt:lpstr>Impact of the patent term extension (2)</vt:lpstr>
      <vt:lpstr>Impact of patent term extension (3)</vt:lpstr>
      <vt:lpstr>Impact of patent term extension (4)</vt:lpstr>
      <vt:lpstr>PowerPoint 프레젠테이션</vt:lpstr>
      <vt:lpstr>PowerPoint 프레젠테이션</vt:lpstr>
      <vt:lpstr>Measures against Repeated Infringement = 3-Strikes-Out?</vt:lpstr>
      <vt:lpstr>Korean Three-Strikes-Out Rule</vt:lpstr>
      <vt:lpstr>Impact (1)</vt:lpstr>
      <vt:lpstr>Impact (2)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TRIPS Plus</dc:title>
  <dc:creator>Nam Heesob</dc:creator>
  <cp:lastModifiedBy>권 미란</cp:lastModifiedBy>
  <cp:revision>46</cp:revision>
  <dcterms:created xsi:type="dcterms:W3CDTF">2017-10-19T11:53:01Z</dcterms:created>
  <dcterms:modified xsi:type="dcterms:W3CDTF">2023-01-11T13:53:30Z</dcterms:modified>
</cp:coreProperties>
</file>