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695"/>
  </p:normalViewPr>
  <p:slideViewPr>
    <p:cSldViewPr snapToGrid="0" snapToObjects="1">
      <p:cViewPr varScale="1">
        <p:scale>
          <a:sx n="103" d="100"/>
          <a:sy n="103" d="100"/>
        </p:scale>
        <p:origin x="192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40AA0-3EAB-0F4A-B269-C947F7FA0EB5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24D2C-8BFE-BF4A-ADF3-1461077B34A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9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24D2C-8BFE-BF4A-ADF3-1461077B34AD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896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7444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1812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6680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9420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9106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731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124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8710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687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284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886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C6C8-F9EE-6E4D-BF25-29A6F0CE62EF}" type="datetimeFigureOut">
              <a:rPr kumimoji="1" lang="ko-KR" altLang="en-US" smtClean="0"/>
              <a:t>2018. 3. 4.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68B3-BFCE-DA4C-825D-C7B876BEFFA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38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창작 노동 보호를 위한 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/>
            </a:r>
            <a:b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</a:br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저작권법의 과제</a:t>
            </a:r>
            <a:endParaRPr kumimoji="1" lang="ko-KR" altLang="en-US" dirty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5276335"/>
            <a:ext cx="9144000" cy="883508"/>
          </a:xfrm>
        </p:spPr>
        <p:txBody>
          <a:bodyPr/>
          <a:lstStyle/>
          <a:p>
            <a:r>
              <a:rPr kumimoji="1" lang="ko-KR" altLang="en-US" dirty="0" smtClean="0"/>
              <a:t>남희섭</a:t>
            </a:r>
            <a:endParaRPr kumimoji="1" lang="en-US" altLang="ko-KR" dirty="0" smtClean="0"/>
          </a:p>
          <a:p>
            <a:r>
              <a:rPr kumimoji="1" lang="en-US" altLang="ko-KR" dirty="0" smtClean="0"/>
              <a:t>2018.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3.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5.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5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7837" y="751344"/>
            <a:ext cx="112322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45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조 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저작재산권의 양도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)</a:t>
            </a:r>
            <a:endParaRPr lang="ko-KR" altLang="en-US" sz="2400" dirty="0" smtClean="0">
              <a:solidFill>
                <a:srgbClr val="0147FF"/>
              </a:solidFill>
              <a:effectLst/>
              <a:latin typeface=".Apple SD Gothic NeoI" charset="-127"/>
            </a:endParaRP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</a:t>
            </a:r>
            <a:r>
              <a:rPr lang="en-US" altLang="ko-KR" sz="2400" dirty="0" smtClean="0">
                <a:effectLst/>
                <a:latin typeface=".Apple SD Gothic NeoI" charset="-127"/>
              </a:rPr>
              <a:t>: </a:t>
            </a:r>
            <a:r>
              <a:rPr lang="ko-KR" altLang="en-US" sz="2400" dirty="0" smtClean="0">
                <a:effectLst/>
                <a:latin typeface=".Apple SD Gothic NeoI" charset="-127"/>
              </a:rPr>
              <a:t>현행과 동일 “저작재산권은 전부 또는 일부를 양도할 수 있다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.”</a:t>
            </a: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제</a:t>
            </a:r>
            <a:r>
              <a:rPr lang="en-US" altLang="ko-KR" sz="2400" dirty="0" smtClean="0">
                <a:effectLst/>
                <a:latin typeface=".Apple SD Gothic NeoI" charset="-127"/>
              </a:rPr>
              <a:t>2</a:t>
            </a:r>
            <a:r>
              <a:rPr lang="ko-KR" altLang="en-US" sz="2400" dirty="0" smtClean="0">
                <a:effectLst/>
                <a:latin typeface=".Apple SD Gothic NeoI" charset="-127"/>
              </a:rPr>
              <a:t>항</a:t>
            </a:r>
            <a:r>
              <a:rPr lang="en-US" altLang="ko-KR" sz="2400" dirty="0" smtClean="0">
                <a:effectLst/>
                <a:latin typeface=".Apple SD Gothic NeoI" charset="-127"/>
              </a:rPr>
              <a:t>: </a:t>
            </a:r>
            <a:r>
              <a:rPr lang="ko-KR" altLang="en-US" sz="2400" dirty="0" smtClean="0">
                <a:effectLst/>
                <a:latin typeface=".Apple SD Gothic NeoI" charset="-127"/>
              </a:rPr>
              <a:t>현행과 동일 “저작재산권의 전부를 양도하는 경우에 특약이 없는 때에는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22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조에 따른 </a:t>
            </a:r>
            <a:r>
              <a:rPr lang="en-US" altLang="ko-KR" sz="2400" dirty="0" smtClean="0">
                <a:effectLst/>
                <a:latin typeface=".Apple SD Gothic NeoI" charset="-127"/>
              </a:rPr>
              <a:t>2</a:t>
            </a:r>
            <a:r>
              <a:rPr lang="ko-KR" altLang="en-US" sz="2400" dirty="0" smtClean="0">
                <a:effectLst/>
                <a:latin typeface=".Apple SD Gothic NeoI" charset="-127"/>
              </a:rPr>
              <a:t>차적저작물을 작성하여 이용할 권리는 포함되지 아니한 것으로 추정한다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 </a:t>
            </a:r>
            <a:r>
              <a:rPr lang="ko-KR" altLang="en-US" sz="2400" dirty="0" smtClean="0">
                <a:effectLst/>
                <a:latin typeface=".Apple SD Gothic NeoI" charset="-127"/>
              </a:rPr>
              <a:t>다만</a:t>
            </a:r>
            <a:r>
              <a:rPr lang="en-US" altLang="ko-KR" sz="2400" dirty="0" smtClean="0">
                <a:effectLst/>
                <a:latin typeface=".Apple SD Gothic NeoI" charset="-127"/>
              </a:rPr>
              <a:t>, </a:t>
            </a:r>
            <a:r>
              <a:rPr lang="ko-KR" altLang="en-US" sz="2400" dirty="0" smtClean="0">
                <a:effectLst/>
                <a:latin typeface=".Apple SD Gothic NeoI" charset="-127"/>
              </a:rPr>
              <a:t>프로그램의 경우 특약이 없는 한 </a:t>
            </a:r>
            <a:r>
              <a:rPr lang="en-US" altLang="ko-KR" sz="2400" dirty="0" smtClean="0">
                <a:effectLst/>
                <a:latin typeface=".Apple SD Gothic NeoI" charset="-127"/>
              </a:rPr>
              <a:t>2</a:t>
            </a:r>
            <a:r>
              <a:rPr lang="ko-KR" altLang="en-US" sz="2400" dirty="0" smtClean="0">
                <a:effectLst/>
                <a:latin typeface=".Apple SD Gothic NeoI" charset="-127"/>
              </a:rPr>
              <a:t>차적저작물작성권도 함께 양도된 것으로 추정한다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.”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③ (</a:t>
            </a:r>
            <a:r>
              <a:rPr lang="ko-KR" altLang="en-US" sz="2400" dirty="0" smtClean="0">
                <a:effectLst/>
                <a:latin typeface=".Apple SD Gothic NeoI" charset="-127"/>
              </a:rPr>
              <a:t>신설</a:t>
            </a:r>
            <a:r>
              <a:rPr lang="en-US" altLang="ko-KR" sz="2400" dirty="0" smtClean="0">
                <a:effectLst/>
                <a:latin typeface=".Apple SD Gothic NeoI" charset="-127"/>
              </a:rPr>
              <a:t>) </a:t>
            </a:r>
            <a:r>
              <a:rPr lang="ko-KR" altLang="en-US" sz="2400" dirty="0" smtClean="0">
                <a:effectLst/>
                <a:latin typeface=".Apple SD Gothic NeoI" charset="-127"/>
              </a:rPr>
              <a:t>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항에 따라 저작재산권을 양도하는 경우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22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조에 따른 </a:t>
            </a:r>
            <a:r>
              <a:rPr lang="en-US" altLang="ko-KR" sz="2400" dirty="0" smtClean="0">
                <a:effectLst/>
                <a:latin typeface=".Apple SD Gothic NeoI" charset="-127"/>
              </a:rPr>
              <a:t>2</a:t>
            </a:r>
            <a:r>
              <a:rPr lang="ko-KR" altLang="en-US" sz="2400" dirty="0" smtClean="0">
                <a:effectLst/>
                <a:latin typeface=".Apple SD Gothic NeoI" charset="-127"/>
              </a:rPr>
              <a:t>차적저작물작성권을 포함한 저작재산권을 그 종류별로 특정하여 계약하여야 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ko-KR" altLang="en-US" sz="2400" dirty="0" smtClean="0">
                <a:effectLst/>
                <a:latin typeface="Helvetica" charset="0"/>
              </a:rPr>
              <a:t/>
            </a:r>
            <a:br>
              <a:rPr lang="ko-KR" altLang="en-US" sz="2400" dirty="0" smtClean="0">
                <a:effectLst/>
                <a:latin typeface="Helvetica" charset="0"/>
              </a:rPr>
            </a:br>
            <a:endParaRPr lang="ko-KR" altLang="en-US" sz="2400" dirty="0" smtClean="0">
              <a:effectLst/>
              <a:latin typeface="Helvetica" charset="0"/>
            </a:endParaRPr>
          </a:p>
          <a:p>
            <a:pPr algn="just"/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46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조의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2 (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계약의 해석 원칙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) 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신설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)</a:t>
            </a:r>
            <a:endParaRPr lang="ko-KR" altLang="en-US" sz="2400" dirty="0" smtClean="0">
              <a:solidFill>
                <a:srgbClr val="0147FF"/>
              </a:solidFill>
              <a:effectLst/>
              <a:latin typeface=".Apple SD Gothic NeoI" charset="-127"/>
            </a:endParaRP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①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45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조의 양도 계약과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46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조의 이용허락 계약은 저작자에게 유리하게 제한적으로 해석한다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② </a:t>
            </a:r>
            <a:r>
              <a:rPr lang="ko-KR" altLang="en-US" sz="2400" dirty="0" smtClean="0">
                <a:effectLst/>
                <a:latin typeface=".Apple SD Gothic NeoI" charset="-127"/>
              </a:rPr>
              <a:t>증여 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135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조의 기증의 의사표시가 없는한 대가의 지급없는 저작재산권의 전부 또는 일부의 양도는 무효로 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  <a:endParaRPr lang="en-US" altLang="ko-KR" sz="2400" dirty="0">
              <a:effectLst/>
              <a:latin typeface=".Apple SD Gothic NeoI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34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71599" y="1305342"/>
            <a:ext cx="98483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46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조의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3 (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미래 창작 등에 대한 포괄적 양도 등의 금지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) 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신설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)</a:t>
            </a:r>
            <a:endParaRPr lang="ko-KR" altLang="en-US" sz="2400" dirty="0" smtClean="0">
              <a:solidFill>
                <a:srgbClr val="0147FF"/>
              </a:solidFill>
              <a:effectLst/>
              <a:latin typeface=".Apple SD Gothic NeoI" charset="-127"/>
            </a:endParaRP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① 아직 창작되지 않았거나 창작이 예정되어 있지 않은 저작물</a:t>
            </a:r>
            <a:r>
              <a:rPr lang="en-US" altLang="ko-KR" sz="2400" dirty="0" smtClean="0">
                <a:effectLst/>
                <a:latin typeface=".Apple SD Gothic NeoI" charset="-127"/>
              </a:rPr>
              <a:t>(</a:t>
            </a:r>
            <a:r>
              <a:rPr lang="ko-KR" altLang="en-US" sz="2400" u="sng" dirty="0" smtClean="0">
                <a:effectLst/>
                <a:latin typeface=".Apple SD Gothic NeoI" charset="-127"/>
              </a:rPr>
              <a:t>저작물의 내용이 정해져 창작이 예정된 경우는 제외</a:t>
            </a:r>
            <a:r>
              <a:rPr lang="ko-KR" altLang="en-US" sz="2400" dirty="0" smtClean="0">
                <a:effectLst/>
                <a:latin typeface=".Apple SD Gothic NeoI" charset="-127"/>
              </a:rPr>
              <a:t>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 </a:t>
            </a:r>
            <a:r>
              <a:rPr lang="ko-KR" altLang="en-US" sz="2400" dirty="0" smtClean="0">
                <a:effectLst/>
                <a:latin typeface=".Apple SD Gothic NeoI" charset="-127"/>
              </a:rPr>
              <a:t>이하 “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미래 창작</a:t>
            </a:r>
            <a:r>
              <a:rPr lang="ko-KR" altLang="en-US" sz="2400" dirty="0" smtClean="0">
                <a:effectLst/>
                <a:latin typeface=".Apple SD Gothic NeoI" charset="-127"/>
              </a:rPr>
              <a:t>”이라 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)</a:t>
            </a:r>
            <a:r>
              <a:rPr lang="ko-KR" altLang="en-US" sz="2400" dirty="0" smtClean="0">
                <a:effectLst/>
                <a:latin typeface=".Apple SD Gothic NeoI" charset="-127"/>
              </a:rPr>
              <a:t>에 대한 저작재산권의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포괄적 양도</a:t>
            </a:r>
            <a:r>
              <a:rPr lang="ko-KR" altLang="en-US" sz="2400" dirty="0" smtClean="0">
                <a:effectLst/>
                <a:latin typeface=".Apple SD Gothic NeoI" charset="-127"/>
              </a:rPr>
              <a:t>나 저작물의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포괄적 이용허락</a:t>
            </a:r>
            <a:r>
              <a:rPr lang="en-US" altLang="ko-KR" sz="2400" dirty="0" smtClean="0">
                <a:effectLst/>
                <a:latin typeface=".Apple SD Gothic NeoI" charset="-127"/>
              </a:rPr>
              <a:t>(</a:t>
            </a:r>
            <a:r>
              <a:rPr lang="ko-KR" altLang="en-US" sz="2400" u="sng" dirty="0" smtClean="0">
                <a:effectLst/>
                <a:latin typeface=".Apple SD Gothic NeoI" charset="-127"/>
              </a:rPr>
              <a:t>저작권 신탁은 제외</a:t>
            </a:r>
            <a:r>
              <a:rPr lang="ko-KR" altLang="en-US" sz="2400" dirty="0" smtClean="0">
                <a:effectLst/>
                <a:latin typeface=".Apple SD Gothic NeoI" charset="-127"/>
              </a:rPr>
              <a:t>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)</a:t>
            </a:r>
            <a:r>
              <a:rPr lang="ko-KR" altLang="en-US" sz="2400" dirty="0" smtClean="0">
                <a:effectLst/>
                <a:latin typeface=".Apple SD Gothic NeoI" charset="-127"/>
              </a:rPr>
              <a:t>은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무효</a:t>
            </a:r>
            <a:r>
              <a:rPr lang="ko-KR" altLang="en-US" sz="2400" dirty="0" smtClean="0">
                <a:effectLst/>
                <a:latin typeface=".Apple SD Gothic NeoI" charset="-127"/>
              </a:rPr>
              <a:t>로 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② </a:t>
            </a:r>
            <a:r>
              <a:rPr lang="ko-KR" altLang="en-US" sz="2400" dirty="0" smtClean="0">
                <a:effectLst/>
                <a:latin typeface=".Apple SD Gothic NeoI" charset="-127"/>
              </a:rPr>
              <a:t>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항의 미래 창작에 대한 양도 계약이나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46</a:t>
            </a:r>
            <a:r>
              <a:rPr lang="ko-KR" altLang="en-US" sz="2400" dirty="0" smtClean="0">
                <a:effectLst/>
                <a:latin typeface=".Apple SD Gothic NeoI" charset="-127"/>
              </a:rPr>
              <a:t>조의 이용허락 중 계약 당시 몰랐거나 알 수 없었던 이용방법에 대한 이용허락 계약은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서면</a:t>
            </a:r>
            <a:r>
              <a:rPr lang="ko-KR" altLang="en-US" sz="2400" dirty="0" smtClean="0">
                <a:effectLst/>
                <a:latin typeface=".Apple SD Gothic NeoI" charset="-127"/>
              </a:rPr>
              <a:t>으로 하여야 한다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③ </a:t>
            </a:r>
            <a:r>
              <a:rPr lang="ko-KR" altLang="en-US" sz="2400" dirty="0" smtClean="0">
                <a:effectLst/>
                <a:latin typeface=".Apple SD Gothic NeoI" charset="-127"/>
              </a:rPr>
              <a:t>계약 당사자는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2</a:t>
            </a:r>
            <a:r>
              <a:rPr lang="ko-KR" altLang="en-US" sz="2400" dirty="0" smtClean="0">
                <a:effectLst/>
                <a:latin typeface=".Apple SD Gothic NeoI" charset="-127"/>
              </a:rPr>
              <a:t>항의 계약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체결 후 </a:t>
            </a:r>
            <a:r>
              <a:rPr lang="en-US" altLang="ko-KR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5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년이 지나면 서면 통지 후 계약을 해지</a:t>
            </a:r>
            <a:r>
              <a:rPr lang="ko-KR" altLang="en-US" sz="2400" dirty="0" smtClean="0">
                <a:effectLst/>
                <a:latin typeface=".Apple SD Gothic NeoI" charset="-127"/>
              </a:rPr>
              <a:t>할 수 있다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④ </a:t>
            </a:r>
            <a:r>
              <a:rPr lang="ko-KR" altLang="en-US" sz="2400" dirty="0" smtClean="0">
                <a:effectLst/>
                <a:latin typeface=".Apple SD Gothic NeoI" charset="-127"/>
              </a:rPr>
              <a:t>새로운 이용방법의 수용 여부에 관한 서면 통지를 받은 저작자가 </a:t>
            </a:r>
            <a:r>
              <a:rPr lang="en-US" altLang="ko-KR" sz="2400" dirty="0" smtClean="0">
                <a:effectLst/>
                <a:latin typeface=".Apple SD Gothic NeoI" charset="-127"/>
              </a:rPr>
              <a:t>3</a:t>
            </a:r>
            <a:r>
              <a:rPr lang="ko-KR" altLang="en-US" sz="2400" dirty="0" smtClean="0">
                <a:effectLst/>
                <a:latin typeface=".Apple SD Gothic NeoI" charset="-127"/>
              </a:rPr>
              <a:t>개월 이내에 거부 의사를 표시하지 아니하면 그 저작자는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3</a:t>
            </a:r>
            <a:r>
              <a:rPr lang="ko-KR" altLang="en-US" sz="2400" dirty="0" smtClean="0">
                <a:effectLst/>
                <a:latin typeface=".Apple SD Gothic NeoI" charset="-127"/>
              </a:rPr>
              <a:t>항의 계약 해지를 할 수 없다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 </a:t>
            </a:r>
            <a:endParaRPr lang="en-US" altLang="ko-KR" sz="2400" dirty="0">
              <a:effectLst/>
              <a:latin typeface=".Apple SD Gothic NeoI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328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9492" y="130412"/>
            <a:ext cx="1168949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46</a:t>
            </a:r>
            <a:r>
              <a:rPr lang="ko-KR" altLang="en-US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조의</a:t>
            </a:r>
            <a:r>
              <a:rPr lang="en-US" altLang="ko-KR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 (</a:t>
            </a:r>
            <a:r>
              <a:rPr lang="ko-KR" altLang="en-US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저작자에 대한 정당한 보상</a:t>
            </a:r>
            <a:r>
              <a:rPr lang="en-US" altLang="ko-KR" sz="23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) </a:t>
            </a:r>
            <a:r>
              <a:rPr lang="en-US" altLang="ko-KR" sz="23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3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신설</a:t>
            </a:r>
            <a:r>
              <a:rPr lang="en-US" altLang="ko-KR" sz="23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)</a:t>
            </a:r>
            <a:endParaRPr lang="ko-KR" altLang="en-US" sz="2300" dirty="0" smtClean="0">
              <a:solidFill>
                <a:srgbClr val="0147FF"/>
              </a:solidFill>
              <a:effectLst/>
              <a:latin typeface=".Apple SD Gothic NeoI" charset="-127"/>
            </a:endParaRPr>
          </a:p>
          <a:p>
            <a:pPr algn="just"/>
            <a:r>
              <a:rPr lang="ko-KR" altLang="en-US" sz="2200" dirty="0" smtClean="0">
                <a:effectLst/>
                <a:latin typeface=".Apple SD Gothic NeoI" charset="-127"/>
              </a:rPr>
              <a:t>① 저작자가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45</a:t>
            </a:r>
            <a:r>
              <a:rPr lang="ko-KR" altLang="en-US" sz="2200" dirty="0" smtClean="0">
                <a:effectLst/>
                <a:latin typeface=".Apple SD Gothic NeoI" charset="-127"/>
              </a:rPr>
              <a:t>조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effectLst/>
                <a:latin typeface=".Apple SD Gothic NeoI" charset="-127"/>
              </a:rPr>
              <a:t>항에 따라 저작재산권을 양도하거나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46</a:t>
            </a:r>
            <a:r>
              <a:rPr lang="ko-KR" altLang="en-US" sz="2200" dirty="0" smtClean="0">
                <a:effectLst/>
                <a:latin typeface=".Apple SD Gothic NeoI" charset="-127"/>
              </a:rPr>
              <a:t>조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effectLst/>
                <a:latin typeface=".Apple SD Gothic NeoI" charset="-127"/>
              </a:rPr>
              <a:t>항에 따라 다른 사람에게 저작물의 이용을 허락하는 경우 양도 또는 이용허락의 대가로 받은 </a:t>
            </a:r>
            <a:r>
              <a:rPr lang="ko-KR" altLang="en-US" sz="22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보상</a:t>
            </a:r>
            <a:r>
              <a:rPr lang="ko-KR" altLang="en-US" sz="2200" dirty="0" smtClean="0">
                <a:effectLst/>
                <a:latin typeface=".Apple SD Gothic NeoI" charset="-127"/>
              </a:rPr>
              <a:t>이 양수인</a:t>
            </a:r>
            <a:r>
              <a:rPr lang="en-US" altLang="ko-KR" sz="2200" dirty="0" smtClean="0">
                <a:effectLst/>
                <a:latin typeface=".Apple SD Gothic NeoI" charset="-127"/>
              </a:rPr>
              <a:t>(</a:t>
            </a:r>
            <a:r>
              <a:rPr lang="ko-KR" altLang="en-US" sz="2200" dirty="0" smtClean="0">
                <a:effectLst/>
                <a:latin typeface=".Apple SD Gothic NeoI" charset="-127"/>
              </a:rPr>
              <a:t>양수인의 허락을 받은 자를 포함한다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) </a:t>
            </a:r>
            <a:r>
              <a:rPr lang="ko-KR" altLang="en-US" sz="2200" dirty="0" smtClean="0">
                <a:effectLst/>
                <a:latin typeface=".Apple SD Gothic NeoI" charset="-127"/>
              </a:rPr>
              <a:t>또는 이용허락을 받은 자</a:t>
            </a:r>
            <a:r>
              <a:rPr lang="en-US" altLang="ko-KR" sz="2200" dirty="0" smtClean="0">
                <a:effectLst/>
                <a:latin typeface=".Apple SD Gothic NeoI" charset="-127"/>
              </a:rPr>
              <a:t>(</a:t>
            </a:r>
            <a:r>
              <a:rPr lang="ko-KR" altLang="en-US" sz="2200" dirty="0" smtClean="0">
                <a:effectLst/>
                <a:latin typeface=".Apple SD Gothic NeoI" charset="-127"/>
              </a:rPr>
              <a:t>이하 “양수인등”이라 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)</a:t>
            </a:r>
            <a:r>
              <a:rPr lang="ko-KR" altLang="en-US" sz="2200" dirty="0" smtClean="0">
                <a:effectLst/>
                <a:latin typeface=".Apple SD Gothic NeoI" charset="-127"/>
              </a:rPr>
              <a:t>의 저작물의 이용에 따른 </a:t>
            </a:r>
            <a:r>
              <a:rPr lang="ko-KR" altLang="en-US" sz="22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이익</a:t>
            </a:r>
            <a:r>
              <a:rPr lang="ko-KR" altLang="en-US" sz="2200" dirty="0" smtClean="0">
                <a:effectLst/>
                <a:latin typeface=".Apple SD Gothic NeoI" charset="-127"/>
              </a:rPr>
              <a:t>에 비해 </a:t>
            </a:r>
            <a:r>
              <a:rPr lang="ko-KR" altLang="en-US" sz="22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정당한 보상이 이루어지지 아니한 때</a:t>
            </a:r>
            <a:r>
              <a:rPr lang="ko-KR" altLang="en-US" sz="2200" dirty="0" smtClean="0">
                <a:effectLst/>
                <a:latin typeface=".Apple SD Gothic NeoI" charset="-127"/>
              </a:rPr>
              <a:t>에는 양수인등에게 정당한 보상을 요구할 수 있다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 </a:t>
            </a:r>
            <a:r>
              <a:rPr lang="ko-KR" altLang="en-US" sz="2200" dirty="0" smtClean="0">
                <a:effectLst/>
                <a:latin typeface=".Apple SD Gothic NeoI" charset="-127"/>
              </a:rPr>
              <a:t>이 경우 양수인등은 특별한 사유가 없는 한 이를 수용하여야 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200" dirty="0" smtClean="0">
                <a:effectLst/>
                <a:latin typeface=".Apple SD Gothic NeoI" charset="-127"/>
              </a:rPr>
              <a:t>② </a:t>
            </a:r>
            <a:r>
              <a:rPr lang="ko-KR" altLang="en-US" sz="2200" dirty="0" smtClean="0"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effectLst/>
                <a:latin typeface=".Apple SD Gothic NeoI" charset="-127"/>
              </a:rPr>
              <a:t>9</a:t>
            </a:r>
            <a:r>
              <a:rPr lang="ko-KR" altLang="en-US" sz="2200" dirty="0" smtClean="0">
                <a:effectLst/>
                <a:latin typeface=".Apple SD Gothic NeoI" charset="-127"/>
              </a:rPr>
              <a:t>조에 따른 </a:t>
            </a:r>
            <a:r>
              <a:rPr lang="ko-KR" altLang="en-US" sz="2200" b="1" dirty="0" smtClean="0">
                <a:solidFill>
                  <a:schemeClr val="accent1"/>
                </a:solidFill>
                <a:effectLst/>
                <a:latin typeface=".Apple SD Gothic NeoI" charset="-127"/>
              </a:rPr>
              <a:t>업무상저작물</a:t>
            </a:r>
            <a:r>
              <a:rPr lang="ko-KR" altLang="en-US" sz="2200" dirty="0" smtClean="0">
                <a:effectLst/>
                <a:latin typeface=".Apple SD Gothic NeoI" charset="-127"/>
              </a:rPr>
              <a:t>을 작성한 자는 법인등이 저작물의 이용을 통해 얻은 이익이 </a:t>
            </a:r>
            <a:r>
              <a:rPr lang="ko-KR" altLang="en-US" sz="2200" b="1" dirty="0" smtClean="0">
                <a:solidFill>
                  <a:schemeClr val="accent1"/>
                </a:solidFill>
                <a:effectLst/>
                <a:latin typeface=".Apple SD Gothic NeoI" charset="-127"/>
              </a:rPr>
              <a:t>현저한 경우</a:t>
            </a:r>
            <a:r>
              <a:rPr lang="ko-KR" altLang="en-US" sz="2200" dirty="0" smtClean="0">
                <a:effectLst/>
                <a:latin typeface=".Apple SD Gothic NeoI" charset="-127"/>
              </a:rPr>
              <a:t>에는 법인등에게 정당한 보상을 요구할 수 있다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 </a:t>
            </a:r>
            <a:r>
              <a:rPr lang="ko-KR" altLang="en-US" sz="2200" dirty="0" smtClean="0">
                <a:effectLst/>
                <a:latin typeface=".Apple SD Gothic NeoI" charset="-127"/>
              </a:rPr>
              <a:t>다만</a:t>
            </a:r>
            <a:r>
              <a:rPr lang="en-US" altLang="ko-KR" sz="2200" dirty="0" smtClean="0">
                <a:effectLst/>
                <a:latin typeface=".Apple SD Gothic NeoI" charset="-127"/>
              </a:rPr>
              <a:t>, </a:t>
            </a:r>
            <a:r>
              <a:rPr lang="ko-KR" altLang="en-US" sz="2200" dirty="0" smtClean="0">
                <a:effectLst/>
                <a:latin typeface=".Apple SD Gothic NeoI" charset="-127"/>
              </a:rPr>
              <a:t>법인등이 국가 또는 공공기관인 경우에는 그러하지 아니하다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200" dirty="0" smtClean="0">
                <a:effectLst/>
                <a:latin typeface=".Apple SD Gothic NeoI" charset="-127"/>
              </a:rPr>
              <a:t>③ </a:t>
            </a:r>
            <a:r>
              <a:rPr lang="ko-KR" altLang="en-US" sz="2200" dirty="0" smtClean="0"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effectLst/>
                <a:latin typeface=".Apple SD Gothic NeoI" charset="-127"/>
              </a:rPr>
              <a:t>항 또는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2</a:t>
            </a:r>
            <a:r>
              <a:rPr lang="ko-KR" altLang="en-US" sz="2200" dirty="0" smtClean="0">
                <a:effectLst/>
                <a:latin typeface=".Apple SD Gothic NeoI" charset="-127"/>
              </a:rPr>
              <a:t>항에 따른 보상을 요구할 권리는 포기하거나 양도</a:t>
            </a:r>
            <a:r>
              <a:rPr lang="en-US" altLang="ko-KR" sz="2200" dirty="0" smtClean="0">
                <a:effectLst/>
                <a:latin typeface=".Apple SD Gothic NeoI" charset="-127"/>
              </a:rPr>
              <a:t>(</a:t>
            </a:r>
            <a:r>
              <a:rPr lang="ko-KR" altLang="en-US" sz="2200" dirty="0" smtClean="0">
                <a:effectLst/>
                <a:latin typeface=".Apple SD Gothic NeoI" charset="-127"/>
              </a:rPr>
              <a:t>상속의 경우를 제외한다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)</a:t>
            </a:r>
            <a:r>
              <a:rPr lang="ko-KR" altLang="en-US" sz="2200" dirty="0" smtClean="0">
                <a:effectLst/>
                <a:latin typeface=".Apple SD Gothic NeoI" charset="-127"/>
              </a:rPr>
              <a:t>할 수 없다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200" dirty="0" smtClean="0">
                <a:effectLst/>
                <a:latin typeface=".Apple SD Gothic NeoI" charset="-127"/>
              </a:rPr>
              <a:t>④ </a:t>
            </a:r>
            <a:r>
              <a:rPr lang="ko-KR" altLang="en-US" sz="2200" dirty="0" smtClean="0"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effectLst/>
                <a:latin typeface=".Apple SD Gothic NeoI" charset="-127"/>
              </a:rPr>
              <a:t>항과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2</a:t>
            </a:r>
            <a:r>
              <a:rPr lang="ko-KR" altLang="en-US" sz="2200" dirty="0" smtClean="0">
                <a:effectLst/>
                <a:latin typeface=".Apple SD Gothic NeoI" charset="-127"/>
              </a:rPr>
              <a:t>항은 양수인등 또는 법인등이 저작물의 이용을 통해 얻을 이익을 미리 알았거나 알 수 있었던 경우에도 적용한다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200" dirty="0" smtClean="0">
                <a:effectLst/>
                <a:latin typeface=".Apple SD Gothic NeoI" charset="-127"/>
              </a:rPr>
              <a:t>⑤ </a:t>
            </a:r>
            <a:r>
              <a:rPr lang="ko-KR" altLang="en-US" sz="2200" dirty="0" smtClean="0"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effectLst/>
                <a:latin typeface=".Apple SD Gothic NeoI" charset="-127"/>
              </a:rPr>
              <a:t>항과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2</a:t>
            </a:r>
            <a:r>
              <a:rPr lang="ko-KR" altLang="en-US" sz="2200" dirty="0" smtClean="0">
                <a:effectLst/>
                <a:latin typeface=".Apple SD Gothic NeoI" charset="-127"/>
              </a:rPr>
              <a:t>항은 제</a:t>
            </a:r>
            <a:r>
              <a:rPr lang="en-US" altLang="ko-KR" sz="2200" dirty="0" smtClean="0">
                <a:effectLst/>
                <a:latin typeface=".Apple SD Gothic NeoI" charset="-127"/>
              </a:rPr>
              <a:t>2</a:t>
            </a:r>
            <a:r>
              <a:rPr lang="ko-KR" altLang="en-US" sz="2200" dirty="0" smtClean="0">
                <a:effectLst/>
                <a:latin typeface=".Apple SD Gothic NeoI" charset="-127"/>
              </a:rPr>
              <a:t>관</a:t>
            </a:r>
            <a:r>
              <a:rPr lang="en-US" altLang="ko-KR" sz="2200" dirty="0" smtClean="0">
                <a:effectLst/>
                <a:latin typeface=".Apple SD Gothic NeoI" charset="-127"/>
              </a:rPr>
              <a:t>(</a:t>
            </a:r>
            <a:r>
              <a:rPr lang="ko-KR" altLang="en-US" sz="2200" dirty="0" smtClean="0">
                <a:effectLst/>
                <a:latin typeface=".Apple SD Gothic NeoI" charset="-127"/>
              </a:rPr>
              <a:t>저작재산권의 제한</a:t>
            </a:r>
            <a:r>
              <a:rPr lang="en-US" altLang="ko-KR" sz="2200" dirty="0" smtClean="0">
                <a:effectLst/>
                <a:latin typeface=".Apple SD Gothic NeoI" charset="-127"/>
              </a:rPr>
              <a:t>) </a:t>
            </a:r>
            <a:r>
              <a:rPr lang="ko-KR" altLang="en-US" sz="2200" dirty="0" smtClean="0">
                <a:effectLst/>
                <a:latin typeface=".Apple SD Gothic NeoI" charset="-127"/>
              </a:rPr>
              <a:t>규정에 따른 보상금에는 적용하지 아니한다</a:t>
            </a:r>
            <a:r>
              <a:rPr lang="en-US" altLang="ko-KR" sz="22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200" dirty="0" smtClean="0">
                <a:effectLst/>
                <a:latin typeface=".Apple SD Gothic NeoI" charset="-127"/>
              </a:rPr>
              <a:t>⑥ 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1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항과 제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2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항은 무상의 계약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유증과 사인증여를 포함한다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)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과 일반공중을 상대로 한 이용허락 계약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, 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컴퓨터 프로그램을 유통하기 위한 이용허락 계약에는 적용하지 아니하며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, 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57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조에 따른 배타적 발행권 설정과 제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63</a:t>
            </a:r>
            <a:r>
              <a:rPr lang="ko-KR" altLang="en-US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조에 따른 출판권 설정 계약에도 적용된다</a:t>
            </a:r>
            <a:r>
              <a:rPr lang="en-US" altLang="ko-KR" sz="2200" dirty="0" smtClean="0">
                <a:solidFill>
                  <a:srgbClr val="0070C0"/>
                </a:solidFill>
                <a:effectLst/>
                <a:latin typeface=".Apple SD Gothic NeoI" charset="-127"/>
              </a:rPr>
              <a:t>.</a:t>
            </a:r>
            <a:endParaRPr lang="en-US" altLang="ko-KR" sz="2200" dirty="0">
              <a:solidFill>
                <a:srgbClr val="0070C0"/>
              </a:solidFill>
              <a:effectLst/>
              <a:latin typeface=".Apple SD Gothic NeoI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2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6053" y="1305342"/>
            <a:ext cx="107998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제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46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조의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5 (</a:t>
            </a:r>
            <a:r>
              <a:rPr lang="ko-KR" altLang="en-US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양수인 등의 정보제공 의무</a:t>
            </a:r>
            <a:r>
              <a:rPr lang="en-US" altLang="ko-KR" sz="2400" b="1" dirty="0" smtClean="0">
                <a:solidFill>
                  <a:srgbClr val="0147FF"/>
                </a:solidFill>
                <a:effectLst/>
                <a:latin typeface=".Apple SD Gothic NeoI" charset="-127"/>
              </a:rPr>
              <a:t>) 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신설</a:t>
            </a:r>
            <a:r>
              <a:rPr lang="en-US" altLang="ko-KR" sz="2400" dirty="0" smtClean="0">
                <a:solidFill>
                  <a:srgbClr val="000000"/>
                </a:solidFill>
                <a:effectLst/>
                <a:latin typeface=".Apple SD Gothic NeoI" charset="-127"/>
              </a:rPr>
              <a:t>)</a:t>
            </a:r>
            <a:endParaRPr lang="ko-KR" altLang="en-US" sz="2400" dirty="0" smtClean="0">
              <a:solidFill>
                <a:srgbClr val="0147FF"/>
              </a:solidFill>
              <a:effectLst/>
              <a:latin typeface=".Apple SD Gothic NeoI" charset="-127"/>
            </a:endParaRP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① 저작자는 저작권의 양수인 또는 이용허락을 받은 자에게 다음 각호의 </a:t>
            </a:r>
            <a:r>
              <a:rPr lang="ko-KR" altLang="en-US" sz="2400" b="1" dirty="0" smtClean="0">
                <a:solidFill>
                  <a:schemeClr val="accent2"/>
                </a:solidFill>
                <a:effectLst/>
                <a:latin typeface=".Apple SD Gothic NeoI" charset="-127"/>
              </a:rPr>
              <a:t>정보 제공을 요청할 수 있다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  1. </a:t>
            </a:r>
            <a:r>
              <a:rPr lang="ko-KR" altLang="en-US" sz="2400" dirty="0" smtClean="0">
                <a:effectLst/>
                <a:latin typeface=".Apple SD Gothic NeoI" charset="-127"/>
              </a:rPr>
              <a:t>저작물등을 이용하여 발생한 저작권료 내역과 그 산정기준</a:t>
            </a: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  </a:t>
            </a:r>
            <a:r>
              <a:rPr lang="en-US" altLang="ko-KR" sz="2400" dirty="0" smtClean="0">
                <a:effectLst/>
                <a:latin typeface=".Apple SD Gothic NeoI" charset="-127"/>
              </a:rPr>
              <a:t>2. </a:t>
            </a:r>
            <a:r>
              <a:rPr lang="ko-KR" altLang="en-US" sz="2400" dirty="0" smtClean="0">
                <a:effectLst/>
                <a:latin typeface=".Apple SD Gothic NeoI" charset="-127"/>
              </a:rPr>
              <a:t>저작물등을 이용에 제공하여 발생한 저작권료 내역과 그 산정기준</a:t>
            </a: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  </a:t>
            </a:r>
            <a:r>
              <a:rPr lang="en-US" altLang="ko-KR" sz="2400" dirty="0" smtClean="0">
                <a:effectLst/>
                <a:latin typeface=".Apple SD Gothic NeoI" charset="-127"/>
              </a:rPr>
              <a:t>3. </a:t>
            </a:r>
            <a:r>
              <a:rPr lang="ko-KR" altLang="en-US" sz="2400" dirty="0" smtClean="0">
                <a:effectLst/>
                <a:latin typeface=".Apple SD Gothic NeoI" charset="-127"/>
              </a:rPr>
              <a:t>기타 저작물에 대한 권리를 행사하여 얻은 이익의 내역</a:t>
            </a:r>
          </a:p>
          <a:p>
            <a:pPr algn="just"/>
            <a:r>
              <a:rPr lang="ko-KR" altLang="en-US" sz="2400" dirty="0" smtClean="0">
                <a:effectLst/>
                <a:latin typeface=".Apple SD Gothic NeoI" charset="-127"/>
              </a:rPr>
              <a:t>② 저작권의 양수인 또는 이용허락을 받은 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 각호의 내역을 산출하는 비용이 저작권료나 이익에 비해 과다한 경우에는 그 사유를 입증하고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 각호의 정보를 제공하지 아니할 수 있다</a:t>
            </a:r>
            <a:r>
              <a:rPr lang="en-US" altLang="ko-KR" sz="2400" dirty="0" smtClean="0">
                <a:effectLst/>
                <a:latin typeface=".Apple SD Gothic NeoI" charset="-127"/>
              </a:rPr>
              <a:t>.</a:t>
            </a:r>
          </a:p>
          <a:p>
            <a:pPr algn="just"/>
            <a:r>
              <a:rPr lang="en-US" altLang="ko-KR" sz="2400" dirty="0" smtClean="0">
                <a:effectLst/>
                <a:latin typeface=".Apple SD Gothic NeoI" charset="-127"/>
              </a:rPr>
              <a:t>③ </a:t>
            </a:r>
            <a:r>
              <a:rPr lang="ko-KR" altLang="en-US" sz="2400" dirty="0" smtClean="0">
                <a:effectLst/>
                <a:latin typeface=".Apple SD Gothic NeoI" charset="-127"/>
              </a:rPr>
              <a:t>저작권의 양수인 또는 이용허락을 받은 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 각호의 저작권료나 이익이 대통령령에서 정한 기준에 미달하는 경우에는 제</a:t>
            </a:r>
            <a:r>
              <a:rPr lang="en-US" altLang="ko-KR" sz="2400" dirty="0" smtClean="0">
                <a:effectLst/>
                <a:latin typeface=".Apple SD Gothic NeoI" charset="-127"/>
              </a:rPr>
              <a:t>1</a:t>
            </a:r>
            <a:r>
              <a:rPr lang="ko-KR" altLang="en-US" sz="2400" dirty="0" smtClean="0">
                <a:effectLst/>
                <a:latin typeface=".Apple SD Gothic NeoI" charset="-127"/>
              </a:rPr>
              <a:t>항 각호의 정보를 제공하지 아니할 수 있다</a:t>
            </a:r>
            <a:r>
              <a:rPr lang="en-US" altLang="ko-KR" dirty="0" smtClean="0">
                <a:effectLst/>
                <a:latin typeface=".Apple SD Gothic NeoI" charset="-127"/>
              </a:rPr>
              <a:t>.</a:t>
            </a:r>
            <a:endParaRPr lang="en-US" altLang="ko-KR" dirty="0">
              <a:effectLst/>
              <a:latin typeface=".Apple SD Gothic NeoI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138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05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ko-KR" sz="9600" dirty="0" smtClean="0"/>
              <a:t>Discussion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99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09301"/>
            <a:ext cx="10515600" cy="5467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dirty="0" smtClean="0"/>
              <a:t>현행 저작권 제도의 창작자 보호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 창작자 원칙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업무상 저작물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저작자에게 저작재산권과 저작인격권 부여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저작재산권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 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공중송신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대여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차적 저작물 </a:t>
            </a:r>
            <a:r>
              <a:rPr lang="ko-KR" altLang="en-US" dirty="0" err="1" smtClean="0"/>
              <a:t>작성권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타인의 무단 이용을 금지할 권리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공공재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sym typeface="Wingdings" panose="05000000000000000000" pitchFamily="2" charset="2"/>
              </a:rPr>
              <a:t>사유재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저작물 시장에서의 경제적 보상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창작 장려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7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09301"/>
            <a:ext cx="10515600" cy="5467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dirty="0" smtClean="0"/>
              <a:t>경제적 보상은 실제로 어떻게 실현되는가</a:t>
            </a:r>
            <a:r>
              <a:rPr lang="en-US" altLang="ko-KR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 구매자</a:t>
            </a:r>
            <a:r>
              <a:rPr lang="en-US" altLang="ko-KR" dirty="0" smtClean="0"/>
              <a:t>(</a:t>
            </a:r>
            <a:r>
              <a:rPr lang="ko-KR" altLang="en-US" dirty="0" smtClean="0"/>
              <a:t>출판사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음반제작자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방송사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유통업자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와의 계약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그러나 협상력의 차이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당사자간 불균등한 지위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저작권 계약에 대한 현행법의 태도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 저작권 양도 계약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45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저작물 이용허락 계약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46</a:t>
            </a:r>
            <a:r>
              <a:rPr lang="ko-KR" altLang="en-US" dirty="0" smtClean="0"/>
              <a:t>조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사적자치의</a:t>
            </a:r>
            <a:r>
              <a:rPr lang="ko-KR" altLang="en-US" dirty="0" smtClean="0"/>
              <a:t> 원칙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배타적 발행권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출판권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ko-KR" altLang="en-US" dirty="0" smtClean="0"/>
              <a:t>저작권 계약에 대한 사전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사후 조정이 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2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구름빵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백희나 작가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280073"/>
            <a:ext cx="6667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/>
              <a:t>EBS-</a:t>
            </a:r>
            <a:r>
              <a:rPr kumimoji="1" lang="ko-KR" altLang="en-US" dirty="0" smtClean="0"/>
              <a:t>박환성 피디</a:t>
            </a:r>
            <a:endParaRPr kumimoji="1"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170228"/>
              </p:ext>
            </p:extLst>
          </p:nvPr>
        </p:nvGraphicFramePr>
        <p:xfrm>
          <a:off x="593124" y="1690688"/>
          <a:ext cx="11170508" cy="4969604"/>
        </p:xfrm>
        <a:graphic>
          <a:graphicData uri="http://schemas.openxmlformats.org/drawingml/2006/table">
            <a:tbl>
              <a:tblPr/>
              <a:tblGrid>
                <a:gridCol w="11170508"/>
              </a:tblGrid>
              <a:tr h="4969604"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제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10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조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프로그램에 대한 저작재산권 및 이용권한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① EBS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와 제작사가 협의하여 정한 프로그램에 대한 저작재산권의 귀속 및 권리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수익 배분의 범위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기간 등은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&lt;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붙임 </a:t>
                      </a: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2 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방송프로그램 권리합의서</a:t>
                      </a: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이하 ‘붙임</a:t>
                      </a: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2’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라 한다</a:t>
                      </a: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)&gt;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와 같다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다만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프로그램의 원활한 유통활성화를 위해 어느 일방에 이용허락 창구를 단일화할 수 있다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②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프로그램의 유통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이용으로부터 발생하는 수입은 수수료와 해외원천세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저작권사용료 등의 필요비용을 차감한 후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&lt;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붙임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2&gt;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에 따라 분배한다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수입의 분배과정은 투명해야 하며 그와 관련된 자료를 상호 요구할 수 있다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③ ④ (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생략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⑤ 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제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1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항에서 정한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&lt;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붙임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2&gt;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에 따라 저작권 등의 권리가 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EBS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에 귀속된 경우 제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6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조에서 정한 </a:t>
                      </a:r>
                      <a:r>
                        <a:rPr lang="ko-KR" altLang="en-US" sz="24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제작비에는 저작권 양도 대가 등 일체의 비용이 포함된 것으로 본다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⑥ EBS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는 수정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삭제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변경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분절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·</a:t>
                      </a:r>
                      <a:r>
                        <a:rPr lang="ko-KR" altLang="en-US" sz="2400" dirty="0">
                          <a:effectLst/>
                          <a:latin typeface="Dotum" charset="-127"/>
                        </a:rPr>
                        <a:t>편집하는 등 프로그램을 포괄적으로 이용할 수 있다</a:t>
                      </a:r>
                      <a:r>
                        <a:rPr lang="en-US" altLang="ko-KR" sz="2400" dirty="0">
                          <a:effectLst/>
                          <a:latin typeface="Dotum" charset="-127"/>
                        </a:rPr>
                        <a:t>.</a:t>
                      </a:r>
                    </a:p>
                  </a:txBody>
                  <a:tcPr marL="63500" marR="63500" marT="0" marB="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5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8" y="0"/>
            <a:ext cx="6449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5614"/>
              </p:ext>
            </p:extLst>
          </p:nvPr>
        </p:nvGraphicFramePr>
        <p:xfrm>
          <a:off x="407773" y="0"/>
          <a:ext cx="11355859" cy="6858000"/>
        </p:xfrm>
        <a:graphic>
          <a:graphicData uri="http://schemas.openxmlformats.org/drawingml/2006/table">
            <a:tbl>
              <a:tblPr/>
              <a:tblGrid>
                <a:gridCol w="11355859"/>
              </a:tblGrid>
              <a:tr h="6858000"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15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조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저작권 등의 양도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①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[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외주제작사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]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은 본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프로그램을 제작하기 위하여 사용한 각본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음악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편집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의상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소품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조명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촬영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효과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미술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분장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무대세트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사진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연출 등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에 관한 저작권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실연자의 저작인접권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흥행자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공연자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의 권리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이하 ‘내용물’이라 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등 모두를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‘갑’</a:t>
                      </a:r>
                      <a:r>
                        <a:rPr lang="en-US" altLang="ko-KR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[EBS]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에게 양도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하여야 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②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을’이 ‘갑’에게 양도한 저작권 및 저작인격권의 내용은 방송권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재방송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케이블 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TV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방송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위성방송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DMB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등을 포함한다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복제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배포권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비디오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CD-ROM, DVD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등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공연권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전송권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인터넷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PC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통신 등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),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자료이용권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전시권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출판권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2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차 저작물 작성 및 이용권 등의 모든 저작재산권으로 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③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14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조제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1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항과 관련하여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프로그램 제작 과정에서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협찬을 받은 경우에도 물품 및 저작권 모두를 ‘을’은 ‘갑’에게 양도하여야 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다만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협찬 유치 기여도 등에 따라 상호 협의하여 권리의 범위를 조정할 수 있다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④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갑’은 ‘을’의 ‘프로그램’ 제작과정에서 발생한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촬영원본에 대해서도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 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1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항과 동일한 권리를 갖는다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⑤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프로그램’의 제작을 위해 구매된 영상자료의 확보된 권리는 ‘갑’이 구매비용을 부담한 경우 ‘갑’에게 귀속된다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⑥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을’은 ‘프로그램’의 음반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(OST)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제작 사업을 대행할 수 있다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단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을’이 소요비용 전액을 부담하고 필요한 권리를 확보하여야 하며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수익 분배 등 세부 사항에 대해서는 ‘갑’과의 별도 약정에 따른다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⑦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을’은 ‘갑’이 본 조항의 권리를 행사하는데 지장이 없도록 필요한 권리를 이상 없이 확보하여야 하며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프로그램의 방송 및 내용물이 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3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자의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어떠한 권리도 침해하지 않은 것임으로 보증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하여야 하며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만일 제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3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자에 의해 저작권 침해 주장 등이 제기되었을 경우에는 ‘을’은 이에 대하여 모든 책임을 지며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,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을’의 비용으로 이를 해결하여야 한다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⑧ ‘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을’이 본 계약 </a:t>
                      </a:r>
                      <a:r>
                        <a:rPr lang="ko-KR" altLang="en-US" sz="1800" b="1" dirty="0">
                          <a:solidFill>
                            <a:schemeClr val="accent2"/>
                          </a:solidFill>
                          <a:effectLst/>
                          <a:latin typeface="Dotum" charset="-127"/>
                        </a:rPr>
                        <a:t>체결 이전에 제작한 ‘갑’의 프로그램에 대한 저작권과 저작인접권</a:t>
                      </a:r>
                      <a:r>
                        <a:rPr lang="ko-KR" altLang="en-US" sz="1800" dirty="0">
                          <a:effectLst/>
                          <a:latin typeface="Dotum" charset="-127"/>
                        </a:rPr>
                        <a:t>도 본 약정계약 체결로 양도한 것으로 본다</a:t>
                      </a:r>
                      <a:r>
                        <a:rPr lang="en-US" altLang="ko-KR" sz="1800" dirty="0">
                          <a:effectLst/>
                          <a:latin typeface="Dotum" charset="-127"/>
                        </a:rPr>
                        <a:t>.</a:t>
                      </a:r>
                    </a:p>
                    <a:p>
                      <a:pPr algn="just"/>
                      <a:r>
                        <a:rPr lang="ko-KR" altLang="en-US" sz="1800" u="sng" dirty="0">
                          <a:effectLst/>
                          <a:latin typeface="Dotum" charset="-127"/>
                        </a:rPr>
                        <a:t>⑨ ‘을’이 제</a:t>
                      </a:r>
                      <a:r>
                        <a:rPr lang="en-US" altLang="ko-KR" sz="1800" u="sng" dirty="0">
                          <a:effectLst/>
                          <a:latin typeface="Dotum" charset="-127"/>
                        </a:rPr>
                        <a:t>3</a:t>
                      </a:r>
                      <a:r>
                        <a:rPr lang="ko-KR" altLang="en-US" sz="1800" u="sng" dirty="0">
                          <a:effectLst/>
                          <a:latin typeface="Dotum" charset="-127"/>
                        </a:rPr>
                        <a:t>자로부터 </a:t>
                      </a:r>
                      <a:r>
                        <a:rPr lang="ko-KR" altLang="en-US" sz="1800" u="sng" dirty="0" smtClean="0">
                          <a:effectLst/>
                          <a:latin typeface="Dotum" charset="-127"/>
                        </a:rPr>
                        <a:t>제작비의 </a:t>
                      </a:r>
                      <a:r>
                        <a:rPr lang="ko-KR" altLang="en-US" sz="1800" u="sng" dirty="0">
                          <a:effectLst/>
                          <a:latin typeface="Dotum" charset="-127"/>
                        </a:rPr>
                        <a:t>전부 또는 일부를 지원받을 경우</a:t>
                      </a:r>
                      <a:r>
                        <a:rPr lang="en-US" altLang="ko-KR" sz="1800" u="sng" dirty="0">
                          <a:effectLst/>
                          <a:latin typeface="Dotum" charset="-127"/>
                        </a:rPr>
                        <a:t>, </a:t>
                      </a:r>
                      <a:r>
                        <a:rPr lang="ko-KR" altLang="en-US" sz="1800" u="sng" dirty="0">
                          <a:effectLst/>
                          <a:latin typeface="Dotum" charset="-127"/>
                        </a:rPr>
                        <a:t>이로 인해 발생하는 일체의 저작권 분쟁에 대하여 전적으로 ‘을’의 책임으로 한다</a:t>
                      </a:r>
                      <a:r>
                        <a:rPr lang="en-US" altLang="ko-KR" sz="1800" u="sng" dirty="0">
                          <a:effectLst/>
                          <a:latin typeface="Dotum" charset="-127"/>
                        </a:rPr>
                        <a:t>.</a:t>
                      </a:r>
                      <a:endParaRPr lang="ko-KR" altLang="en-US" sz="1800" dirty="0">
                        <a:effectLst/>
                        <a:latin typeface="Dotum" charset="-127"/>
                      </a:endParaRPr>
                    </a:p>
                  </a:txBody>
                  <a:tcPr marL="43794" marR="43794" marT="0" marB="0"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2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협찬</a:t>
            </a:r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00897" y="1445741"/>
            <a:ext cx="9910120" cy="493034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/>
              <a:t>SBS: </a:t>
            </a:r>
            <a:r>
              <a:rPr lang="ko-KR" altLang="en-US" sz="2000" dirty="0" smtClean="0"/>
              <a:t>외주제작사가 </a:t>
            </a:r>
            <a:r>
              <a:rPr lang="ko-KR" altLang="en-US" sz="2000" dirty="0"/>
              <a:t>전체 제작비용을 협찬으로 받은 경우</a:t>
            </a:r>
            <a:r>
              <a:rPr lang="en-US" altLang="ko-KR" sz="2000" dirty="0"/>
              <a:t>(1</a:t>
            </a:r>
            <a:r>
              <a:rPr lang="ko-KR" altLang="en-US" sz="2000" dirty="0"/>
              <a:t>억원</a:t>
            </a:r>
            <a:r>
              <a:rPr lang="en-US" altLang="ko-KR" sz="2000" dirty="0"/>
              <a:t>)</a:t>
            </a:r>
            <a:r>
              <a:rPr lang="ko-KR" altLang="en-US" sz="2000" dirty="0"/>
              <a:t>에도 </a:t>
            </a:r>
            <a:r>
              <a:rPr lang="en-US" altLang="ko-KR" sz="2000" dirty="0"/>
              <a:t>SBS</a:t>
            </a:r>
            <a:r>
              <a:rPr lang="ko-KR" altLang="en-US" sz="2000" dirty="0"/>
              <a:t>는 송출료 명목으로 </a:t>
            </a:r>
            <a:r>
              <a:rPr lang="en-US" altLang="ko-KR" sz="2000" dirty="0"/>
              <a:t>2</a:t>
            </a:r>
            <a:r>
              <a:rPr lang="ko-KR" altLang="en-US" sz="2000" dirty="0"/>
              <a:t>천 </a:t>
            </a:r>
            <a:r>
              <a:rPr lang="en-US" altLang="ko-KR" sz="2000" dirty="0"/>
              <a:t>2</a:t>
            </a:r>
            <a:r>
              <a:rPr lang="ko-KR" altLang="en-US" sz="2000" dirty="0"/>
              <a:t>백만원을 가져간 다음</a:t>
            </a:r>
            <a:r>
              <a:rPr lang="en-US" altLang="ko-KR" sz="2000" dirty="0"/>
              <a:t>, </a:t>
            </a:r>
            <a:r>
              <a:rPr lang="ko-KR" altLang="en-US" sz="2000" dirty="0"/>
              <a:t>저작권은 </a:t>
            </a:r>
            <a:r>
              <a:rPr lang="en-US" altLang="ko-KR" sz="2000" dirty="0"/>
              <a:t>SBS</a:t>
            </a:r>
            <a:r>
              <a:rPr lang="ko-KR" altLang="en-US" sz="2000" dirty="0"/>
              <a:t>가 </a:t>
            </a:r>
            <a:r>
              <a:rPr lang="ko-KR" altLang="en-US" sz="2000" dirty="0" smtClean="0"/>
              <a:t>양도</a:t>
            </a: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KBS: 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외주제작사가 한국콘텐츠진흥원으로부터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억원의 제작 비용을 지원받고 외주제작사가 자부담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천만원을 투자한 경우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KBS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는 이천만원을 제작비로 지급하고 저작재산권은 모두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KBS 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소유로 한 </a:t>
            </a:r>
            <a:r>
              <a:rPr lang="ko-KR" alt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사례</a:t>
            </a:r>
            <a:endParaRPr lang="en-US" altLang="ko-KR" sz="2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/>
              <a:t>MBN: </a:t>
            </a:r>
            <a:r>
              <a:rPr lang="ko-KR" altLang="en-US" sz="2000" dirty="0" smtClean="0"/>
              <a:t>제작자가 </a:t>
            </a:r>
            <a:r>
              <a:rPr lang="ko-KR" altLang="en-US" sz="2000" dirty="0"/>
              <a:t>유치한 협찬금 </a:t>
            </a:r>
            <a:r>
              <a:rPr lang="en-US" altLang="ko-KR" sz="2000" dirty="0"/>
              <a:t>60%</a:t>
            </a:r>
            <a:r>
              <a:rPr lang="ko-KR" altLang="en-US" sz="2000" dirty="0"/>
              <a:t>를 방송사로 </a:t>
            </a:r>
            <a:r>
              <a:rPr lang="ko-KR" altLang="en-US" sz="2000" dirty="0" smtClean="0"/>
              <a:t>귀속</a:t>
            </a: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KBS:</a:t>
            </a:r>
            <a:r>
              <a:rPr lang="ko-KR" alt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협찬금 </a:t>
            </a: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40~60%</a:t>
            </a:r>
            <a:r>
              <a:rPr lang="ko-KR" alt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방송사로 귀속</a:t>
            </a:r>
            <a:endParaRPr lang="en-US" altLang="ko-KR" sz="2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/>
              <a:t>SBS </a:t>
            </a:r>
            <a:r>
              <a:rPr lang="ko-KR" altLang="en-US" sz="2000" dirty="0" smtClean="0"/>
              <a:t>아침프로그램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70</a:t>
            </a:r>
            <a:r>
              <a:rPr lang="en-US" altLang="ko-KR" sz="2000" dirty="0"/>
              <a:t>%</a:t>
            </a:r>
            <a:r>
              <a:rPr lang="ko-KR" altLang="en-US" sz="2000" dirty="0"/>
              <a:t>였던 것을 </a:t>
            </a:r>
            <a:r>
              <a:rPr lang="en-US" altLang="ko-KR" sz="2000" dirty="0"/>
              <a:t>90%</a:t>
            </a:r>
            <a:r>
              <a:rPr lang="ko-KR" altLang="en-US" sz="2000" dirty="0"/>
              <a:t>까지 늘려 협찬금 </a:t>
            </a:r>
            <a:r>
              <a:rPr lang="ko-KR" altLang="en-US" sz="2000" dirty="0" smtClean="0"/>
              <a:t>방송사로 귀속</a:t>
            </a:r>
            <a:r>
              <a:rPr lang="en-US" altLang="ko-KR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JTBC:</a:t>
            </a:r>
            <a:r>
              <a:rPr lang="ko-KR" alt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외주제작사에게 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협찬을 강요하고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제작사가 협찬을 유치한 경우 방송사 귀속분을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50%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에서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70%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로 일방적으로 조정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방송사가 협찬을 유치한 경우 외주제작사에는 배분 없음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 </a:t>
            </a:r>
            <a:endParaRPr lang="en-US" altLang="ko-KR" sz="2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/>
              <a:t>KBS2 </a:t>
            </a:r>
            <a:r>
              <a:rPr lang="ko-KR" altLang="en-US" sz="2000" dirty="0"/>
              <a:t>정보 프로그램 제작사는 협찬금의 </a:t>
            </a:r>
            <a:r>
              <a:rPr lang="en-US" altLang="ko-KR" sz="2000" dirty="0"/>
              <a:t>20%(</a:t>
            </a:r>
            <a:r>
              <a:rPr lang="ko-KR" altLang="en-US" sz="2000" dirty="0"/>
              <a:t>협찬대행료 </a:t>
            </a:r>
            <a:r>
              <a:rPr lang="en-US" altLang="ko-KR" sz="2000" dirty="0"/>
              <a:t>10%, </a:t>
            </a:r>
            <a:r>
              <a:rPr lang="ko-KR" altLang="en-US" sz="2000" dirty="0"/>
              <a:t>제작비 지원 </a:t>
            </a:r>
            <a:r>
              <a:rPr lang="en-US" altLang="ko-KR" sz="2000" dirty="0"/>
              <a:t>10%)</a:t>
            </a:r>
            <a:r>
              <a:rPr lang="ko-KR" altLang="en-US" sz="2000" dirty="0"/>
              <a:t>만 받음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KBS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1TV 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교양국은 협찬금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억원을 모두 가져간 후 절반인 </a:t>
            </a:r>
            <a:r>
              <a:rPr lang="en-US" altLang="ko-KR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50%</a:t>
            </a:r>
            <a:r>
              <a:rPr lang="ko-KR" alt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만 제작비로 쓰도록 함</a:t>
            </a:r>
            <a:r>
              <a:rPr lang="en-US" altLang="ko-KR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5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/>
              <a:t>저작권법 개정안</a:t>
            </a:r>
            <a:endParaRPr kumimoji="1"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037968" y="1566890"/>
            <a:ext cx="972476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dirty="0" smtClean="0">
                <a:effectLst/>
                <a:latin typeface="Helvetica" charset="0"/>
              </a:rPr>
              <a:t/>
            </a:r>
            <a:br>
              <a:rPr lang="ko-KR" altLang="en-US" dirty="0" smtClean="0">
                <a:effectLst/>
                <a:latin typeface="Helvetica" charset="0"/>
              </a:rPr>
            </a:br>
            <a:endParaRPr lang="ko-KR" altLang="en-US" dirty="0" smtClean="0">
              <a:effectLst/>
              <a:latin typeface="Helvetica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저작권 양도 계약의 경우 저작재산권 종류별로 특정하여 계약하도록 함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45</a:t>
            </a:r>
            <a:r>
              <a:rPr lang="ko-KR" altLang="en-US" sz="2000" dirty="0" smtClean="0">
                <a:effectLst/>
                <a:latin typeface="Nanum Gothic" charset="-127"/>
              </a:rPr>
              <a:t>조 제</a:t>
            </a:r>
            <a:r>
              <a:rPr lang="en-US" altLang="ko-KR" sz="2000" dirty="0" smtClean="0">
                <a:effectLst/>
                <a:latin typeface="Nanum Gothic" charset="-127"/>
              </a:rPr>
              <a:t>2</a:t>
            </a:r>
            <a:r>
              <a:rPr lang="ko-KR" altLang="en-US" sz="2000" dirty="0" smtClean="0">
                <a:effectLst/>
                <a:latin typeface="Nanum Gothic" charset="-127"/>
              </a:rPr>
              <a:t>항</a:t>
            </a:r>
            <a:r>
              <a:rPr lang="en-US" altLang="ko-KR" sz="2000" dirty="0" smtClean="0">
                <a:effectLst/>
                <a:latin typeface="Nanum Gothic" charset="-127"/>
              </a:rPr>
              <a:t>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계약 해석의 원칙으로 저작자에게 유리한 추정 원칙 도입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46</a:t>
            </a:r>
            <a:r>
              <a:rPr lang="ko-KR" altLang="en-US" sz="2000" dirty="0" smtClean="0">
                <a:effectLst/>
                <a:latin typeface="Nanum Gothic" charset="-127"/>
              </a:rPr>
              <a:t>조의</a:t>
            </a:r>
            <a:r>
              <a:rPr lang="en-US" altLang="ko-KR" sz="2000" dirty="0" smtClean="0">
                <a:effectLst/>
                <a:latin typeface="Nanum Gothic" charset="-127"/>
              </a:rPr>
              <a:t>2).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미래 창작에 대한 포괄적 양도 금지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46</a:t>
            </a:r>
            <a:r>
              <a:rPr lang="ko-KR" altLang="en-US" sz="2000" dirty="0" smtClean="0">
                <a:effectLst/>
                <a:latin typeface="Nanum Gothic" charset="-127"/>
              </a:rPr>
              <a:t>조의</a:t>
            </a:r>
            <a:r>
              <a:rPr lang="en-US" altLang="ko-KR" sz="2000" dirty="0" smtClean="0">
                <a:effectLst/>
                <a:latin typeface="Nanum Gothic" charset="-127"/>
              </a:rPr>
              <a:t>3).</a:t>
            </a:r>
          </a:p>
          <a:p>
            <a:pPr algn="just"/>
            <a:r>
              <a:rPr lang="ko-KR" altLang="en-US" sz="2000" dirty="0" smtClean="0">
                <a:effectLst/>
                <a:latin typeface="Helvetica" charset="0"/>
              </a:rPr>
              <a:t/>
            </a:r>
            <a:br>
              <a:rPr lang="ko-KR" altLang="en-US" sz="2000" dirty="0" smtClean="0">
                <a:effectLst/>
                <a:latin typeface="Helvetica" charset="0"/>
              </a:rPr>
            </a:br>
            <a:endParaRPr lang="ko-KR" altLang="en-US" sz="2000" dirty="0" smtClean="0">
              <a:effectLst/>
              <a:latin typeface="Helvetica" charset="0"/>
            </a:endParaRPr>
          </a:p>
          <a:p>
            <a:pPr algn="just"/>
            <a:endParaRPr lang="ko-KR" altLang="en-US" dirty="0" smtClean="0">
              <a:effectLst/>
              <a:latin typeface="Helvetica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미래 창작의 양도와 미지의 이용방법에 대한 이용허락은 기간</a:t>
            </a:r>
            <a:r>
              <a:rPr lang="en-US" altLang="ko-KR" sz="2000" dirty="0" smtClean="0">
                <a:effectLst/>
                <a:latin typeface="Nanum Gothic" charset="-127"/>
              </a:rPr>
              <a:t>(5</a:t>
            </a:r>
            <a:r>
              <a:rPr lang="ko-KR" altLang="en-US" sz="2000" dirty="0" smtClean="0">
                <a:effectLst/>
                <a:latin typeface="Nanum Gothic" charset="-127"/>
              </a:rPr>
              <a:t>년</a:t>
            </a:r>
            <a:r>
              <a:rPr lang="en-US" altLang="ko-KR" sz="2000" dirty="0" smtClean="0">
                <a:effectLst/>
                <a:latin typeface="Nanum Gothic" charset="-127"/>
              </a:rPr>
              <a:t>) </a:t>
            </a:r>
            <a:r>
              <a:rPr lang="ko-KR" altLang="en-US" sz="2000" dirty="0" smtClean="0">
                <a:effectLst/>
                <a:latin typeface="Nanum Gothic" charset="-127"/>
              </a:rPr>
              <a:t>경과로 인한 해지권 보장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46</a:t>
            </a:r>
            <a:r>
              <a:rPr lang="ko-KR" altLang="en-US" sz="2000" dirty="0" smtClean="0">
                <a:effectLst/>
                <a:latin typeface="Nanum Gothic" charset="-127"/>
              </a:rPr>
              <a:t>조의</a:t>
            </a:r>
            <a:r>
              <a:rPr lang="en-US" altLang="ko-KR" sz="2000" dirty="0" smtClean="0">
                <a:effectLst/>
                <a:latin typeface="Nanum Gothic" charset="-127"/>
              </a:rPr>
              <a:t>3).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저작자에 대한 정당한 보상 조항 도입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46</a:t>
            </a:r>
            <a:r>
              <a:rPr lang="ko-KR" altLang="en-US" sz="2000" dirty="0" smtClean="0">
                <a:effectLst/>
                <a:latin typeface="Nanum Gothic" charset="-127"/>
              </a:rPr>
              <a:t>조의</a:t>
            </a:r>
            <a:r>
              <a:rPr lang="en-US" altLang="ko-KR" sz="2000" dirty="0" smtClean="0">
                <a:effectLst/>
                <a:latin typeface="Nanum Gothic" charset="-127"/>
              </a:rPr>
              <a:t>4).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ko-KR" altLang="en-US" sz="2000" dirty="0" smtClean="0">
                <a:effectLst/>
                <a:latin typeface="Nanum Gothic" charset="-127"/>
              </a:rPr>
              <a:t>저작권 양수인과 이용허락 받은 자에게 저작권료 내역 등에 관한 정보를 저작자에게 제공하도록 하는 투명성 조항 도입</a:t>
            </a:r>
            <a:r>
              <a:rPr lang="en-US" altLang="ko-KR" sz="2000" dirty="0" smtClean="0">
                <a:effectLst/>
                <a:latin typeface="Nanum Gothic" charset="-127"/>
              </a:rPr>
              <a:t>(</a:t>
            </a:r>
            <a:r>
              <a:rPr lang="ko-KR" altLang="en-US" sz="2000" dirty="0" smtClean="0">
                <a:effectLst/>
                <a:latin typeface="Nanum Gothic" charset="-127"/>
              </a:rPr>
              <a:t>안 제</a:t>
            </a:r>
            <a:r>
              <a:rPr lang="en-US" altLang="ko-KR" sz="2000" dirty="0" smtClean="0">
                <a:effectLst/>
                <a:latin typeface="Nanum Gothic" charset="-127"/>
              </a:rPr>
              <a:t>46</a:t>
            </a:r>
            <a:r>
              <a:rPr lang="ko-KR" altLang="en-US" sz="2000" dirty="0" smtClean="0">
                <a:effectLst/>
                <a:latin typeface="Nanum Gothic" charset="-127"/>
              </a:rPr>
              <a:t>조의</a:t>
            </a:r>
            <a:r>
              <a:rPr lang="en-US" altLang="ko-KR" sz="2000" dirty="0" smtClean="0">
                <a:effectLst/>
                <a:latin typeface="Nanum Gothic" charset="-127"/>
              </a:rPr>
              <a:t>5).</a:t>
            </a:r>
            <a:endParaRPr lang="en-US" altLang="ko-KR" sz="2000" dirty="0">
              <a:effectLst/>
              <a:latin typeface="Nanum Gothic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136822" y="1690688"/>
            <a:ext cx="4114800" cy="37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 smtClean="0"/>
              <a:t>사전 개입</a:t>
            </a:r>
            <a:endParaRPr kumimoji="1"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037968" y="3745064"/>
            <a:ext cx="4114800" cy="3728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 smtClean="0"/>
              <a:t>사후 개입</a:t>
            </a:r>
            <a:endParaRPr kumimoji="1"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566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1353</Words>
  <Application>Microsoft Macintosh PowerPoint</Application>
  <PresentationFormat>와이드스크린</PresentationFormat>
  <Paragraphs>86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.Apple SD Gothic NeoI</vt:lpstr>
      <vt:lpstr>맑은 고딕</vt:lpstr>
      <vt:lpstr>Dotum</vt:lpstr>
      <vt:lpstr>Helvetica</vt:lpstr>
      <vt:lpstr>Nanum Gothic</vt:lpstr>
      <vt:lpstr>Wingdings</vt:lpstr>
      <vt:lpstr>Arial</vt:lpstr>
      <vt:lpstr>Office 테마</vt:lpstr>
      <vt:lpstr>창작 노동 보호를 위한  저작권법의 과제</vt:lpstr>
      <vt:lpstr>PowerPoint 프레젠테이션</vt:lpstr>
      <vt:lpstr>PowerPoint 프레젠테이션</vt:lpstr>
      <vt:lpstr>구름빵 – 백희나 작가</vt:lpstr>
      <vt:lpstr>EBS-박환성 피디</vt:lpstr>
      <vt:lpstr>PowerPoint 프레젠테이션</vt:lpstr>
      <vt:lpstr>PowerPoint 프레젠테이션</vt:lpstr>
      <vt:lpstr>협찬</vt:lpstr>
      <vt:lpstr>저작권법 개정안</vt:lpstr>
      <vt:lpstr>PowerPoint 프레젠테이션</vt:lpstr>
      <vt:lpstr>PowerPoint 프레젠테이션</vt:lpstr>
      <vt:lpstr>PowerPoint 프레젠테이션</vt:lpstr>
      <vt:lpstr>PowerPoint 프레젠테이션</vt:lpstr>
      <vt:lpstr>Discussion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창작 노동 보호를 위한  저작권법의 과제</dc:title>
  <dc:creator>Nam Heesob</dc:creator>
  <cp:lastModifiedBy>Nam Heesob</cp:lastModifiedBy>
  <cp:revision>4</cp:revision>
  <dcterms:created xsi:type="dcterms:W3CDTF">2018-03-04T12:58:24Z</dcterms:created>
  <dcterms:modified xsi:type="dcterms:W3CDTF">2018-03-04T14:06:24Z</dcterms:modified>
</cp:coreProperties>
</file>