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2" r:id="rId7"/>
    <p:sldId id="263" r:id="rId8"/>
    <p:sldId id="261"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Nunito" panose="020B0600000101010101"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BD33F2-1759-41EE-AAEE-6DC9258657DD}">
  <a:tblStyle styleId="{E0BD33F2-1759-41EE-AAEE-6DC9258657D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30" y="4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eff6d07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eff6d07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eff6d07b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eff6d07b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eff6d07b4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eff6d07b4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eff6d07b4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eff6d07b4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eff6d07b4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eff6d07b4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eff6d07b4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eff6d07b4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eff6d07b4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eff6d07b4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블록체인과 과학문화권</a:t>
            </a:r>
            <a:endParaRPr dirty="0"/>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ko-KR" altLang="en-US" dirty="0" smtClean="0"/>
              <a:t>제</a:t>
            </a:r>
            <a:r>
              <a:rPr lang="en-US" altLang="ko-KR" dirty="0" smtClean="0"/>
              <a:t>3</a:t>
            </a:r>
            <a:r>
              <a:rPr lang="ko-KR" altLang="en-US" dirty="0" smtClean="0"/>
              <a:t>차 정보인권포럼</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body" idx="1"/>
          </p:nvPr>
        </p:nvSpPr>
        <p:spPr>
          <a:xfrm>
            <a:off x="819150" y="700300"/>
            <a:ext cx="7505700" cy="3738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블록체인</a:t>
            </a:r>
            <a:endParaRPr sz="1800" dirty="0">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분산화, </a:t>
            </a:r>
            <a:r>
              <a:rPr lang="en" sz="1800" dirty="0" smtClean="0">
                <a:solidFill>
                  <a:srgbClr val="000000"/>
                </a:solidFill>
                <a:latin typeface="Times New Roman"/>
                <a:ea typeface="Times New Roman"/>
                <a:cs typeface="Times New Roman"/>
                <a:sym typeface="Times New Roman"/>
              </a:rPr>
              <a:t>탈중앙, </a:t>
            </a:r>
            <a:r>
              <a:rPr lang="ko-KR" altLang="en-US" sz="1800" dirty="0" smtClean="0">
                <a:solidFill>
                  <a:srgbClr val="000000"/>
                </a:solidFill>
                <a:latin typeface="Times New Roman"/>
                <a:ea typeface="Times New Roman"/>
                <a:cs typeface="Times New Roman"/>
                <a:sym typeface="Times New Roman"/>
              </a:rPr>
              <a:t>투명성</a:t>
            </a:r>
            <a:r>
              <a:rPr lang="en-US" altLang="ko-KR" sz="1800" dirty="0" smtClean="0">
                <a:solidFill>
                  <a:srgbClr val="000000"/>
                </a:solidFill>
                <a:latin typeface="Times New Roman"/>
                <a:ea typeface="Times New Roman"/>
                <a:cs typeface="Times New Roman"/>
                <a:sym typeface="Times New Roman"/>
              </a:rPr>
              <a:t>, </a:t>
            </a:r>
            <a:r>
              <a:rPr lang="ko-KR" altLang="en-US" sz="1800" dirty="0" err="1" smtClean="0">
                <a:solidFill>
                  <a:srgbClr val="000000"/>
                </a:solidFill>
                <a:latin typeface="Times New Roman"/>
                <a:ea typeface="Times New Roman"/>
                <a:cs typeface="Times New Roman"/>
                <a:sym typeface="Times New Roman"/>
              </a:rPr>
              <a:t>불역성</a:t>
            </a:r>
            <a:r>
              <a:rPr lang="en-US" altLang="ko-KR" sz="1800" dirty="0" smtClean="0">
                <a:solidFill>
                  <a:srgbClr val="000000"/>
                </a:solidFill>
                <a:latin typeface="Times New Roman"/>
                <a:ea typeface="Times New Roman"/>
                <a:cs typeface="Times New Roman"/>
                <a:sym typeface="Times New Roman"/>
              </a:rPr>
              <a:t>(immutability)</a:t>
            </a:r>
            <a:endParaRPr sz="1800" dirty="0">
              <a:solidFill>
                <a:srgbClr val="000000"/>
              </a:solidFill>
              <a:latin typeface="Times New Roman"/>
              <a:ea typeface="Times New Roman"/>
              <a:cs typeface="Times New Roman"/>
              <a:sym typeface="Times New Roman"/>
            </a:endParaRPr>
          </a:p>
          <a:p>
            <a:pPr marL="457200" lvl="0" indent="0" algn="l" rtl="0">
              <a:spcBef>
                <a:spcPts val="0"/>
              </a:spcBef>
              <a:spcAft>
                <a:spcPts val="0"/>
              </a:spcAft>
              <a:buNone/>
            </a:pPr>
            <a:endParaRPr sz="18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중개자 없는 거래의 신뢰성 확보(disintermediation)</a:t>
            </a:r>
            <a:endParaRPr sz="1800" dirty="0">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지식/정보의 생산과 유통</a:t>
            </a:r>
            <a:endParaRPr sz="1800" dirty="0">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정보문화향유권/과학문화권</a:t>
            </a:r>
            <a:endParaRPr sz="1800" dirty="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sz="1800" dirty="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body" idx="1"/>
          </p:nvPr>
        </p:nvSpPr>
        <p:spPr>
          <a:xfrm>
            <a:off x="819150" y="700300"/>
            <a:ext cx="3336900" cy="3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t>블록체인</a:t>
            </a:r>
            <a:r>
              <a:rPr lang="ko-KR" altLang="en-US" sz="1600" dirty="0" smtClean="0"/>
              <a:t>과</a:t>
            </a:r>
            <a:r>
              <a:rPr lang="en" sz="1600" dirty="0" smtClean="0"/>
              <a:t> </a:t>
            </a:r>
            <a:r>
              <a:rPr lang="en" sz="1600" dirty="0"/>
              <a:t>스마트 계약</a:t>
            </a:r>
            <a:endParaRPr sz="1600" dirty="0"/>
          </a:p>
          <a:p>
            <a:pPr marL="0" lvl="0" indent="0" algn="l" rtl="0">
              <a:spcBef>
                <a:spcPts val="1600"/>
              </a:spcBef>
              <a:spcAft>
                <a:spcPts val="0"/>
              </a:spcAft>
              <a:buNone/>
            </a:pPr>
            <a:r>
              <a:rPr lang="en" sz="1600" dirty="0"/>
              <a:t>A smart contract is a collection of code and data (sometimes referred to as functions and state) that is deployed using cryptographically signed transactions on the blockchain network (e.g., Ethereum’s smart contracts, Hyperledger Fabric’s chaincode</a:t>
            </a:r>
            <a:r>
              <a:rPr lang="en" sz="1600" dirty="0" smtClean="0"/>
              <a:t>). </a:t>
            </a:r>
            <a:r>
              <a:rPr lang="en" sz="1600" dirty="0"/>
              <a:t>(</a:t>
            </a:r>
            <a:r>
              <a:rPr lang="en" sz="1600" dirty="0">
                <a:solidFill>
                  <a:schemeClr val="accent6"/>
                </a:solidFill>
              </a:rPr>
              <a:t>NIST </a:t>
            </a:r>
            <a:r>
              <a:rPr lang="en" sz="1600" dirty="0" smtClean="0">
                <a:solidFill>
                  <a:schemeClr val="accent6"/>
                </a:solidFill>
              </a:rPr>
              <a:t>(2018) </a:t>
            </a:r>
            <a:r>
              <a:rPr lang="en" sz="1600" dirty="0">
                <a:solidFill>
                  <a:schemeClr val="accent6"/>
                </a:solidFill>
              </a:rPr>
              <a:t>Blockchain Technology Overview, p. 32</a:t>
            </a:r>
            <a:r>
              <a:rPr lang="en" sz="1600" dirty="0" smtClean="0"/>
              <a:t>)</a:t>
            </a:r>
            <a:endParaRPr dirty="0"/>
          </a:p>
          <a:p>
            <a:pPr marL="0" lvl="0" indent="0" algn="l" rtl="0">
              <a:spcBef>
                <a:spcPts val="1600"/>
              </a:spcBef>
              <a:spcAft>
                <a:spcPts val="1600"/>
              </a:spcAft>
              <a:buNone/>
            </a:pPr>
            <a:endParaRPr dirty="0"/>
          </a:p>
        </p:txBody>
      </p:sp>
      <p:pic>
        <p:nvPicPr>
          <p:cNvPr id="140" name="Google Shape;140;p15"/>
          <p:cNvPicPr preferRelativeResize="0"/>
          <p:nvPr/>
        </p:nvPicPr>
        <p:blipFill>
          <a:blip r:embed="rId3">
            <a:alphaModFix/>
          </a:blip>
          <a:stretch>
            <a:fillRect/>
          </a:stretch>
        </p:blipFill>
        <p:spPr>
          <a:xfrm>
            <a:off x="4241537" y="700299"/>
            <a:ext cx="4355708" cy="3221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146" name="Google Shape;146;p16"/>
          <p:cNvGraphicFramePr/>
          <p:nvPr>
            <p:extLst>
              <p:ext uri="{D42A27DB-BD31-4B8C-83A1-F6EECF244321}">
                <p14:modId xmlns:p14="http://schemas.microsoft.com/office/powerpoint/2010/main" val="3257347262"/>
              </p:ext>
            </p:extLst>
          </p:nvPr>
        </p:nvGraphicFramePr>
        <p:xfrm>
          <a:off x="754537" y="683575"/>
          <a:ext cx="7673026" cy="3840270"/>
        </p:xfrm>
        <a:graphic>
          <a:graphicData uri="http://schemas.openxmlformats.org/drawingml/2006/table">
            <a:tbl>
              <a:tblPr>
                <a:noFill/>
                <a:tableStyleId>{E0BD33F2-1759-41EE-AAEE-6DC9258657DD}</a:tableStyleId>
              </a:tblPr>
              <a:tblGrid>
                <a:gridCol w="1002931">
                  <a:extLst>
                    <a:ext uri="{9D8B030D-6E8A-4147-A177-3AD203B41FA5}">
                      <a16:colId xmlns:a16="http://schemas.microsoft.com/office/drawing/2014/main" val="20000"/>
                    </a:ext>
                  </a:extLst>
                </a:gridCol>
                <a:gridCol w="667009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웹툰</a:t>
                      </a:r>
                      <a:endParaRPr/>
                    </a:p>
                  </a:txBody>
                  <a:tcPr marL="91425" marR="91425" marT="91425" marB="91425"/>
                </a:tc>
                <a:tc>
                  <a:txBody>
                    <a:bodyPr/>
                    <a:lstStyle/>
                    <a:p>
                      <a:pPr marL="0" lvl="0" indent="0" algn="l" rtl="0">
                        <a:spcBef>
                          <a:spcPts val="0"/>
                        </a:spcBef>
                        <a:spcAft>
                          <a:spcPts val="0"/>
                        </a:spcAft>
                        <a:buNone/>
                      </a:pPr>
                      <a:r>
                        <a:rPr lang="en" dirty="0"/>
                        <a:t>Piction </a:t>
                      </a:r>
                      <a:r>
                        <a:rPr lang="en-US" dirty="0" smtClean="0"/>
                        <a:t>Network</a:t>
                      </a:r>
                      <a:r>
                        <a:rPr lang="en" dirty="0" smtClean="0"/>
                        <a:t> </a:t>
                      </a:r>
                      <a:r>
                        <a:rPr lang="en" dirty="0"/>
                        <a:t>(</a:t>
                      </a:r>
                      <a:r>
                        <a:rPr lang="en" dirty="0" smtClean="0"/>
                        <a:t>배틀코믹스) </a:t>
                      </a:r>
                      <a:r>
                        <a:rPr lang="en-US" dirty="0" smtClean="0"/>
                        <a:t>https://piction.network/</a:t>
                      </a:r>
                      <a:endParaRPr dirty="0"/>
                    </a:p>
                    <a:p>
                      <a:pPr marL="0" lvl="0" indent="0" algn="l" rtl="0">
                        <a:spcBef>
                          <a:spcPts val="0"/>
                        </a:spcBef>
                        <a:spcAft>
                          <a:spcPts val="0"/>
                        </a:spcAft>
                        <a:buNone/>
                      </a:pPr>
                      <a:r>
                        <a:rPr lang="en" dirty="0" smtClean="0"/>
                        <a:t>체인코믹스 (</a:t>
                      </a:r>
                      <a:r>
                        <a:rPr lang="ko-KR" altLang="en-US" dirty="0" err="1" smtClean="0"/>
                        <a:t>코미카엔터테인먼트</a:t>
                      </a:r>
                      <a:r>
                        <a:rPr lang="en-US" altLang="ko-KR" dirty="0" smtClean="0"/>
                        <a:t>)</a:t>
                      </a:r>
                      <a:endParaRPr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dirty="0" smtClean="0"/>
                        <a:t>SNS/</a:t>
                      </a:r>
                      <a:r>
                        <a:rPr lang="ko-KR" altLang="en-US" dirty="0" smtClean="0"/>
                        <a:t>블로그</a:t>
                      </a:r>
                      <a:endParaRPr dirty="0"/>
                    </a:p>
                  </a:txBody>
                  <a:tcPr marL="91425" marR="91425" marT="91425" marB="91425"/>
                </a:tc>
                <a:tc>
                  <a:txBody>
                    <a:bodyPr/>
                    <a:lstStyle/>
                    <a:p>
                      <a:pPr marL="0" lvl="0" indent="0" algn="l" rtl="0">
                        <a:spcBef>
                          <a:spcPts val="0"/>
                        </a:spcBef>
                        <a:spcAft>
                          <a:spcPts val="0"/>
                        </a:spcAft>
                        <a:buNone/>
                      </a:pPr>
                      <a:r>
                        <a:rPr lang="ko-KR" altLang="en-US" dirty="0" err="1" smtClean="0"/>
                        <a:t>스팀잇</a:t>
                      </a:r>
                      <a:endParaRPr lang="en-US" altLang="ko-KR" dirty="0" smtClean="0"/>
                    </a:p>
                    <a:p>
                      <a:pPr marL="0" lvl="0" indent="0" algn="l" rtl="0">
                        <a:spcBef>
                          <a:spcPts val="0"/>
                        </a:spcBef>
                        <a:spcAft>
                          <a:spcPts val="0"/>
                        </a:spcAft>
                        <a:buNone/>
                      </a:pPr>
                      <a:r>
                        <a:rPr lang="ko-KR" altLang="en-US" dirty="0" err="1" smtClean="0"/>
                        <a:t>메이벅스</a:t>
                      </a:r>
                      <a:r>
                        <a:rPr lang="ko-KR" altLang="en-US" dirty="0" smtClean="0"/>
                        <a:t> </a:t>
                      </a:r>
                      <a:r>
                        <a:rPr lang="en-US" altLang="ko-KR" dirty="0" smtClean="0"/>
                        <a:t>(maybugs.com)</a:t>
                      </a:r>
                    </a:p>
                    <a:p>
                      <a:pPr marL="0" lvl="0" indent="0" algn="l" rtl="0">
                        <a:spcBef>
                          <a:spcPts val="0"/>
                        </a:spcBef>
                        <a:spcAft>
                          <a:spcPts val="0"/>
                        </a:spcAft>
                        <a:buNone/>
                      </a:pPr>
                      <a:r>
                        <a:rPr lang="en-US" dirty="0" smtClean="0"/>
                        <a:t>ALIS</a:t>
                      </a:r>
                      <a:r>
                        <a:rPr lang="en-US" baseline="0" dirty="0" smtClean="0"/>
                        <a:t> (</a:t>
                      </a:r>
                      <a:r>
                        <a:rPr lang="ko-KR" altLang="en-US" baseline="0" dirty="0" smtClean="0"/>
                        <a:t>일본 </a:t>
                      </a:r>
                      <a:r>
                        <a:rPr lang="en-US" altLang="ko-KR" baseline="0" dirty="0" smtClean="0"/>
                        <a:t>alismedia.jp</a:t>
                      </a:r>
                      <a:r>
                        <a:rPr lang="en-US" baseline="0" dirty="0" smtClean="0"/>
                        <a:t>)</a:t>
                      </a:r>
                      <a:endParaRPr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동영상</a:t>
                      </a:r>
                      <a:endParaRPr/>
                    </a:p>
                  </a:txBody>
                  <a:tcPr marL="91425" marR="91425" marT="91425" marB="91425"/>
                </a:tc>
                <a:tc>
                  <a:txBody>
                    <a:bodyPr/>
                    <a:lstStyle/>
                    <a:p>
                      <a:pPr marL="0" lvl="0" indent="0" algn="l" rtl="0">
                        <a:spcBef>
                          <a:spcPts val="0"/>
                        </a:spcBef>
                        <a:spcAft>
                          <a:spcPts val="0"/>
                        </a:spcAft>
                        <a:buNone/>
                      </a:pPr>
                      <a:r>
                        <a:rPr lang="en-US" dirty="0" err="1" smtClean="0"/>
                        <a:t>Dtube</a:t>
                      </a:r>
                      <a:r>
                        <a:rPr lang="en-US" dirty="0" smtClean="0"/>
                        <a:t> (1</a:t>
                      </a:r>
                      <a:r>
                        <a:rPr lang="en-US" baseline="30000" dirty="0" smtClean="0"/>
                        <a:t>st</a:t>
                      </a:r>
                      <a:r>
                        <a:rPr lang="en-US" baseline="0" dirty="0" smtClean="0"/>
                        <a:t> crypto-decentralized video platform built on top of Steem blockchain)</a:t>
                      </a:r>
                      <a:endParaRPr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dirty="0"/>
                        <a:t>음악</a:t>
                      </a:r>
                      <a:endParaRPr dirty="0"/>
                    </a:p>
                  </a:txBody>
                  <a:tcPr marL="91425" marR="91425" marT="91425" marB="91425"/>
                </a:tc>
                <a:tc>
                  <a:txBody>
                    <a:bodyPr/>
                    <a:lstStyle/>
                    <a:p>
                      <a:pPr marL="0" lvl="0" indent="0" algn="l" rtl="0">
                        <a:spcBef>
                          <a:spcPts val="0"/>
                        </a:spcBef>
                        <a:spcAft>
                          <a:spcPts val="0"/>
                        </a:spcAft>
                        <a:buNone/>
                      </a:pPr>
                      <a:r>
                        <a:rPr lang="en-US" dirty="0" smtClean="0"/>
                        <a:t>Imogen heap, Mycelia, </a:t>
                      </a:r>
                      <a:r>
                        <a:rPr lang="en-US" dirty="0" err="1" smtClean="0"/>
                        <a:t>musicoin</a:t>
                      </a:r>
                      <a:r>
                        <a:rPr lang="en-US" dirty="0" smtClean="0"/>
                        <a:t>, </a:t>
                      </a:r>
                      <a:r>
                        <a:rPr lang="en-US" dirty="0" err="1" smtClean="0"/>
                        <a:t>ujomusic</a:t>
                      </a:r>
                      <a:r>
                        <a:rPr lang="en-US" dirty="0" smtClean="0"/>
                        <a:t>, </a:t>
                      </a:r>
                      <a:r>
                        <a:rPr lang="en-US" dirty="0" err="1" smtClean="0"/>
                        <a:t>dotblockchain</a:t>
                      </a:r>
                      <a:r>
                        <a:rPr lang="en-US" dirty="0" smtClean="0"/>
                        <a:t>, resonate streaming, muse platform</a:t>
                      </a:r>
                      <a:endParaRPr dirty="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ko-KR" altLang="en-US" dirty="0" smtClean="0"/>
                        <a:t>뉴스</a:t>
                      </a:r>
                      <a:endParaRPr dirty="0"/>
                    </a:p>
                  </a:txBody>
                  <a:tcPr marL="91425" marR="91425" marT="91425" marB="91425"/>
                </a:tc>
                <a:tc>
                  <a:txBody>
                    <a:bodyPr/>
                    <a:lstStyle/>
                    <a:p>
                      <a:pPr marL="0" lvl="0" indent="0" algn="l" rtl="0">
                        <a:spcBef>
                          <a:spcPts val="0"/>
                        </a:spcBef>
                        <a:spcAft>
                          <a:spcPts val="0"/>
                        </a:spcAft>
                        <a:buNone/>
                      </a:pPr>
                      <a:r>
                        <a:rPr lang="ko-KR" altLang="en-US" dirty="0" smtClean="0"/>
                        <a:t>시빌 </a:t>
                      </a:r>
                      <a:r>
                        <a:rPr lang="en-US" altLang="ko-KR" dirty="0" smtClean="0"/>
                        <a:t>– </a:t>
                      </a:r>
                      <a:r>
                        <a:rPr lang="ko-KR" altLang="en-US" dirty="0" err="1" smtClean="0"/>
                        <a:t>블록체인</a:t>
                      </a:r>
                      <a:r>
                        <a:rPr lang="ko-KR" altLang="en-US" dirty="0" smtClean="0"/>
                        <a:t> 저널리즘</a:t>
                      </a:r>
                      <a:r>
                        <a:rPr lang="en-US" altLang="ko-KR" dirty="0" smtClean="0"/>
                        <a:t>: ICO</a:t>
                      </a:r>
                      <a:r>
                        <a:rPr lang="en-US" altLang="ko-KR" baseline="0" dirty="0" smtClean="0"/>
                        <a:t> </a:t>
                      </a:r>
                      <a:r>
                        <a:rPr lang="ko-KR" altLang="en-US" baseline="0" dirty="0" smtClean="0"/>
                        <a:t>철회 및 환불 </a:t>
                      </a:r>
                      <a:r>
                        <a:rPr lang="en-US" altLang="ko-KR" baseline="0" dirty="0" smtClean="0"/>
                        <a:t>(2018</a:t>
                      </a:r>
                      <a:r>
                        <a:rPr lang="ko-KR" altLang="en-US" baseline="0" dirty="0" smtClean="0"/>
                        <a:t>년 </a:t>
                      </a:r>
                      <a:r>
                        <a:rPr lang="en-US" altLang="ko-KR" baseline="0" dirty="0" smtClean="0"/>
                        <a:t>10</a:t>
                      </a:r>
                      <a:r>
                        <a:rPr lang="ko-KR" altLang="en-US" baseline="0" dirty="0" smtClean="0"/>
                        <a:t>월</a:t>
                      </a:r>
                      <a:r>
                        <a:rPr lang="en-US" altLang="ko-KR" baseline="0" dirty="0" smtClean="0"/>
                        <a:t>)</a:t>
                      </a:r>
                      <a:endParaRPr dirty="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ko-KR" altLang="en-US" dirty="0" smtClean="0"/>
                        <a:t>사진</a:t>
                      </a:r>
                      <a:endParaRPr dirty="0"/>
                    </a:p>
                  </a:txBody>
                  <a:tcPr marL="91425" marR="91425" marT="91425" marB="91425"/>
                </a:tc>
                <a:tc>
                  <a:txBody>
                    <a:bodyPr/>
                    <a:lstStyle/>
                    <a:p>
                      <a:pPr marL="0" lvl="0" indent="0" algn="l" rtl="0">
                        <a:spcBef>
                          <a:spcPts val="0"/>
                        </a:spcBef>
                        <a:spcAft>
                          <a:spcPts val="0"/>
                        </a:spcAft>
                        <a:buNone/>
                      </a:pPr>
                      <a:r>
                        <a:rPr lang="ko-KR" altLang="en-US" dirty="0" err="1" smtClean="0"/>
                        <a:t>코닥</a:t>
                      </a:r>
                      <a:endParaRPr dirty="0"/>
                    </a:p>
                  </a:txBody>
                  <a:tcPr marL="91425" marR="91425" marT="91425" marB="91425"/>
                </a:tc>
                <a:extLst>
                  <a:ext uri="{0D108BD9-81ED-4DB2-BD59-A6C34878D82A}">
                    <a16:rowId xmlns:a16="http://schemas.microsoft.com/office/drawing/2014/main" val="1846864116"/>
                  </a:ext>
                </a:extLst>
              </a:tr>
              <a:tr h="381000">
                <a:tc>
                  <a:txBody>
                    <a:bodyPr/>
                    <a:lstStyle/>
                    <a:p>
                      <a:pPr marL="0" lvl="0" indent="0" algn="l" rtl="0">
                        <a:spcBef>
                          <a:spcPts val="0"/>
                        </a:spcBef>
                        <a:spcAft>
                          <a:spcPts val="0"/>
                        </a:spcAft>
                        <a:buNone/>
                      </a:pPr>
                      <a:r>
                        <a:rPr lang="ko-KR" altLang="en-US" dirty="0" smtClean="0"/>
                        <a:t>기타</a:t>
                      </a:r>
                      <a:endParaRPr dirty="0"/>
                    </a:p>
                  </a:txBody>
                  <a:tcPr marL="91425" marR="91425" marT="91425" marB="91425"/>
                </a:tc>
                <a:tc>
                  <a:txBody>
                    <a:bodyPr/>
                    <a:lstStyle/>
                    <a:p>
                      <a:pPr marL="0" lvl="0" indent="0" algn="l" rtl="0">
                        <a:spcBef>
                          <a:spcPts val="0"/>
                        </a:spcBef>
                        <a:spcAft>
                          <a:spcPts val="0"/>
                        </a:spcAft>
                        <a:buNone/>
                      </a:pPr>
                      <a:r>
                        <a:rPr lang="ko-KR" altLang="en-US" dirty="0" err="1" smtClean="0"/>
                        <a:t>비트토렌트</a:t>
                      </a:r>
                      <a:r>
                        <a:rPr lang="en-US" altLang="ko-KR" dirty="0" smtClean="0"/>
                        <a:t>(BTT): </a:t>
                      </a:r>
                      <a:r>
                        <a:rPr lang="ko-KR" altLang="en-US" dirty="0" smtClean="0"/>
                        <a:t>토렌트 </a:t>
                      </a:r>
                      <a:r>
                        <a:rPr lang="ko-KR" altLang="en-US" dirty="0" err="1" smtClean="0"/>
                        <a:t>시드를</a:t>
                      </a:r>
                      <a:r>
                        <a:rPr lang="ko-KR" altLang="en-US" dirty="0" smtClean="0"/>
                        <a:t> 유지하는 이용자에게 </a:t>
                      </a:r>
                      <a:r>
                        <a:rPr lang="en-US" altLang="ko-KR" dirty="0" smtClean="0"/>
                        <a:t>BTT </a:t>
                      </a:r>
                      <a:r>
                        <a:rPr lang="ko-KR" altLang="en-US" dirty="0" smtClean="0"/>
                        <a:t>토큰으로 보상</a:t>
                      </a:r>
                      <a:endParaRPr lang="en-US" altLang="ko-KR" dirty="0" smtClean="0"/>
                    </a:p>
                    <a:p>
                      <a:pPr marL="0" lvl="0" indent="0" algn="l" rtl="0">
                        <a:spcBef>
                          <a:spcPts val="0"/>
                        </a:spcBef>
                        <a:spcAft>
                          <a:spcPts val="0"/>
                        </a:spcAft>
                        <a:buNone/>
                      </a:pPr>
                      <a:r>
                        <a:rPr lang="ko-KR" altLang="en-US" dirty="0" err="1" smtClean="0"/>
                        <a:t>에브리피디아</a:t>
                      </a:r>
                      <a:r>
                        <a:rPr lang="en-US" altLang="ko-KR" dirty="0" smtClean="0"/>
                        <a:t>(</a:t>
                      </a:r>
                      <a:r>
                        <a:rPr lang="en-US" altLang="ko-KR" dirty="0" err="1" smtClean="0"/>
                        <a:t>Everypedia</a:t>
                      </a:r>
                      <a:r>
                        <a:rPr lang="en-US" altLang="ko-KR" dirty="0" smtClean="0"/>
                        <a:t>):</a:t>
                      </a:r>
                      <a:r>
                        <a:rPr lang="en-US" altLang="ko-KR" baseline="0" dirty="0" smtClean="0"/>
                        <a:t> </a:t>
                      </a:r>
                      <a:r>
                        <a:rPr lang="ko-KR" altLang="en-US" baseline="0" dirty="0" err="1" smtClean="0"/>
                        <a:t>블록체인</a:t>
                      </a:r>
                      <a:r>
                        <a:rPr lang="ko-KR" altLang="en-US" baseline="0" dirty="0" smtClean="0"/>
                        <a:t> 백과사전</a:t>
                      </a:r>
                      <a:endParaRPr dirty="0"/>
                    </a:p>
                  </a:txBody>
                  <a:tcPr marL="91425" marR="91425" marT="91425" marB="91425"/>
                </a:tc>
                <a:extLst>
                  <a:ext uri="{0D108BD9-81ED-4DB2-BD59-A6C34878D82A}">
                    <a16:rowId xmlns:a16="http://schemas.microsoft.com/office/drawing/2014/main" val="11439701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026" name="Picture 2" descr="https://lh4.googleusercontent.com/U3199B6hXm5Mj6LrisAxNchwRfR9aUkAHYM0HSP-fb_KAd-9Nt9fsfVnjBoCjSr8U9lBuCQ49MOhLzJTcDJ3jhedhxquikeBiEWQXOpFcXq-Kn2Fn2G8jFS2YmJx-U0xMkcRkw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147" y="537884"/>
            <a:ext cx="7156059" cy="3704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body" idx="1"/>
          </p:nvPr>
        </p:nvSpPr>
        <p:spPr>
          <a:xfrm>
            <a:off x="819150" y="700300"/>
            <a:ext cx="7505700" cy="3738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ko-KR" altLang="en-US" sz="1600" dirty="0" err="1" smtClean="0"/>
              <a:t>스팀잇의</a:t>
            </a:r>
            <a:r>
              <a:rPr lang="ko-KR" altLang="en-US" sz="1600" dirty="0" smtClean="0"/>
              <a:t> </a:t>
            </a:r>
            <a:r>
              <a:rPr lang="en-US" altLang="ko-KR" sz="1600" dirty="0" smtClean="0"/>
              <a:t>3</a:t>
            </a:r>
            <a:r>
              <a:rPr lang="ko-KR" altLang="en-US" sz="1600" dirty="0" smtClean="0"/>
              <a:t>가지 원칙</a:t>
            </a:r>
            <a:r>
              <a:rPr lang="en-US" altLang="ko-KR" sz="1600" dirty="0" smtClean="0"/>
              <a:t>(White Paper, June 2018)</a:t>
            </a:r>
          </a:p>
          <a:p>
            <a:pPr marL="342900" indent="-342900">
              <a:spcAft>
                <a:spcPts val="1600"/>
              </a:spcAft>
              <a:buFont typeface="+mj-ea"/>
              <a:buAutoNum type="circleNumDbPlain"/>
            </a:pPr>
            <a:r>
              <a:rPr lang="en-US" altLang="ko-KR" sz="1600" dirty="0" smtClean="0"/>
              <a:t>Everyone </a:t>
            </a:r>
            <a:r>
              <a:rPr lang="en-US" altLang="ko-KR" sz="1600" dirty="0"/>
              <a:t>who contributes to a venture should receive pro-rata ownership, payment, or debt from the venture; </a:t>
            </a:r>
            <a:endParaRPr lang="en-US" altLang="ko-KR" sz="1600" dirty="0" smtClean="0"/>
          </a:p>
          <a:p>
            <a:pPr marL="342900" indent="-342900">
              <a:spcAft>
                <a:spcPts val="1600"/>
              </a:spcAft>
              <a:buFont typeface="+mj-ea"/>
              <a:buAutoNum type="circleNumDbPlain"/>
            </a:pPr>
            <a:r>
              <a:rPr lang="en-US" altLang="ko-KR" sz="1600" dirty="0" smtClean="0"/>
              <a:t>All </a:t>
            </a:r>
            <a:r>
              <a:rPr lang="en-US" altLang="ko-KR" sz="1600" dirty="0"/>
              <a:t>forms of capital are equally </a:t>
            </a:r>
            <a:r>
              <a:rPr lang="en-US" altLang="ko-KR" sz="1600" dirty="0" smtClean="0"/>
              <a:t>valuable. This </a:t>
            </a:r>
            <a:r>
              <a:rPr lang="en-US" altLang="ko-KR" sz="1600" dirty="0"/>
              <a:t>means that those who contribute their scarce time and attention toward producing and curating content for others are just as valuable as those who contribute their scarce cash. This is the sweat equity principle </a:t>
            </a:r>
            <a:r>
              <a:rPr lang="en-US" altLang="ko-KR" sz="1600" dirty="0" smtClean="0"/>
              <a:t>and </a:t>
            </a:r>
            <a:r>
              <a:rPr lang="en-US" altLang="ko-KR" sz="1600" dirty="0"/>
              <a:t>is a concept that prior cryptocurrencies have often had trouble providing to more than a few dozen individuals; and </a:t>
            </a:r>
            <a:endParaRPr lang="en-US" altLang="ko-KR" sz="1600" dirty="0" smtClean="0"/>
          </a:p>
          <a:p>
            <a:pPr marL="342900" indent="-342900">
              <a:spcAft>
                <a:spcPts val="1600"/>
              </a:spcAft>
              <a:buFont typeface="+mj-ea"/>
              <a:buAutoNum type="circleNumDbPlain"/>
            </a:pPr>
            <a:r>
              <a:rPr lang="en-US" altLang="ko-KR" sz="1600" dirty="0" smtClean="0"/>
              <a:t>The </a:t>
            </a:r>
            <a:r>
              <a:rPr lang="en-US" altLang="ko-KR" sz="1600" dirty="0"/>
              <a:t>community creates value to serve its </a:t>
            </a:r>
            <a:r>
              <a:rPr lang="en-US" altLang="ko-KR" sz="1600" dirty="0" smtClean="0"/>
              <a:t>members.</a:t>
            </a:r>
            <a:endParaRPr lang="en-US" altLang="ko-KR" sz="1600" dirty="0"/>
          </a:p>
          <a:p>
            <a:pPr marL="0" lvl="0" indent="0" algn="l" rtl="0">
              <a:spcBef>
                <a:spcPts val="0"/>
              </a:spcBef>
              <a:spcAft>
                <a:spcPts val="16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body" idx="1"/>
          </p:nvPr>
        </p:nvSpPr>
        <p:spPr>
          <a:xfrm>
            <a:off x="819150" y="700300"/>
            <a:ext cx="7505700" cy="37383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Wingdings" panose="05000000000000000000" pitchFamily="2" charset="2"/>
              <a:buChar char="l"/>
            </a:pPr>
            <a:r>
              <a:rPr lang="ko-KR" altLang="en-US" sz="1600" dirty="0" smtClean="0"/>
              <a:t>관건</a:t>
            </a:r>
            <a:endParaRPr lang="en-US" altLang="ko-KR" sz="1600" dirty="0" smtClean="0"/>
          </a:p>
          <a:p>
            <a:pPr marL="742950" lvl="1" indent="-285750">
              <a:spcBef>
                <a:spcPts val="0"/>
              </a:spcBef>
              <a:spcAft>
                <a:spcPts val="1600"/>
              </a:spcAft>
              <a:buFont typeface="Wingdings" panose="05000000000000000000" pitchFamily="2" charset="2"/>
              <a:buChar char="Ø"/>
            </a:pPr>
            <a:r>
              <a:rPr lang="ko-KR" altLang="en-US" sz="1600" dirty="0" smtClean="0"/>
              <a:t>공동체에</a:t>
            </a:r>
            <a:r>
              <a:rPr lang="en-US" sz="1600" dirty="0" smtClean="0"/>
              <a:t> </a:t>
            </a:r>
            <a:r>
              <a:rPr lang="ko-KR" altLang="en-US" sz="1600" dirty="0" smtClean="0"/>
              <a:t>필요한 기여가 무엇이고</a:t>
            </a:r>
            <a:r>
              <a:rPr lang="en-US" altLang="ko-KR" sz="1600" dirty="0" smtClean="0"/>
              <a:t>, </a:t>
            </a:r>
            <a:r>
              <a:rPr lang="ko-KR" altLang="en-US" sz="1600" dirty="0" smtClean="0"/>
              <a:t>그 기여의 가치를 어떻게 평가할지</a:t>
            </a:r>
            <a:r>
              <a:rPr lang="en-US" altLang="ko-KR" sz="1600" dirty="0" smtClean="0"/>
              <a:t>?</a:t>
            </a:r>
          </a:p>
          <a:p>
            <a:pPr marL="742950" lvl="1" indent="-285750">
              <a:spcBef>
                <a:spcPts val="0"/>
              </a:spcBef>
              <a:spcAft>
                <a:spcPts val="1600"/>
              </a:spcAft>
              <a:buFont typeface="Wingdings" panose="05000000000000000000" pitchFamily="2" charset="2"/>
              <a:buChar char="Ø"/>
            </a:pPr>
            <a:r>
              <a:rPr lang="ko-KR" altLang="en-US" sz="1600" dirty="0" smtClean="0"/>
              <a:t>공동체의 </a:t>
            </a:r>
            <a:r>
              <a:rPr lang="ko-KR" altLang="en-US" sz="1600" dirty="0" smtClean="0"/>
              <a:t>구성원이 무한대로 늘어나도 대응할 수 있는 시스템</a:t>
            </a:r>
            <a:endParaRPr lang="en-US" altLang="ko-KR" sz="1600" dirty="0" smtClean="0"/>
          </a:p>
          <a:p>
            <a:pPr marL="742950" lvl="1" indent="-285750">
              <a:spcBef>
                <a:spcPts val="0"/>
              </a:spcBef>
              <a:spcAft>
                <a:spcPts val="1600"/>
              </a:spcAft>
              <a:buFont typeface="Wingdings" panose="05000000000000000000" pitchFamily="2" charset="2"/>
              <a:buChar char="Ø"/>
            </a:pPr>
            <a:r>
              <a:rPr lang="ko-KR" altLang="en-US" sz="1600" dirty="0" smtClean="0"/>
              <a:t>악의적 이용에 대한 대처</a:t>
            </a:r>
            <a:endParaRPr lang="en-US" altLang="ko-KR" sz="1600" dirty="0" smtClean="0"/>
          </a:p>
          <a:p>
            <a:pPr marL="285750" lvl="0" indent="-285750" algn="l" rtl="0">
              <a:spcBef>
                <a:spcPts val="0"/>
              </a:spcBef>
              <a:spcAft>
                <a:spcPts val="1600"/>
              </a:spcAft>
              <a:buFont typeface="Wingdings" panose="05000000000000000000" pitchFamily="2" charset="2"/>
              <a:buChar char="l"/>
            </a:pPr>
            <a:r>
              <a:rPr lang="ko-KR" altLang="en-US" sz="1600" dirty="0" smtClean="0"/>
              <a:t>방법론</a:t>
            </a:r>
            <a:endParaRPr lang="en-US" altLang="ko-KR" sz="1600" dirty="0" smtClean="0"/>
          </a:p>
          <a:p>
            <a:pPr marL="742950" lvl="1" indent="-285750">
              <a:spcBef>
                <a:spcPts val="0"/>
              </a:spcBef>
              <a:spcAft>
                <a:spcPts val="1600"/>
              </a:spcAft>
              <a:buFont typeface="Wingdings" panose="05000000000000000000" pitchFamily="2" charset="2"/>
              <a:buChar char="Ø"/>
            </a:pPr>
            <a:r>
              <a:rPr lang="en-US" altLang="ko-KR" sz="1600" dirty="0" smtClean="0"/>
              <a:t>1</a:t>
            </a:r>
            <a:r>
              <a:rPr lang="ko-KR" altLang="en-US" sz="1600" dirty="0" smtClean="0"/>
              <a:t>인 </a:t>
            </a:r>
            <a:r>
              <a:rPr lang="en-US" altLang="ko-KR" sz="1600" dirty="0" smtClean="0"/>
              <a:t>1</a:t>
            </a:r>
            <a:r>
              <a:rPr lang="ko-KR" altLang="en-US" sz="1600" dirty="0" smtClean="0"/>
              <a:t>표 </a:t>
            </a:r>
            <a:r>
              <a:rPr lang="en-US" altLang="ko-KR" sz="1600" dirty="0" smtClean="0">
                <a:sym typeface="Wingdings" panose="05000000000000000000" pitchFamily="2" charset="2"/>
              </a:rPr>
              <a:t> 1 </a:t>
            </a:r>
            <a:r>
              <a:rPr lang="ko-KR" altLang="en-US" sz="1600" dirty="0" smtClean="0">
                <a:sym typeface="Wingdings" panose="05000000000000000000" pitchFamily="2" charset="2"/>
              </a:rPr>
              <a:t>스팀 </a:t>
            </a:r>
            <a:r>
              <a:rPr lang="en-US" altLang="ko-KR" sz="1600" dirty="0" smtClean="0">
                <a:sym typeface="Wingdings" panose="05000000000000000000" pitchFamily="2" charset="2"/>
              </a:rPr>
              <a:t>1</a:t>
            </a:r>
            <a:r>
              <a:rPr lang="ko-KR" altLang="en-US" sz="1600" dirty="0" smtClean="0">
                <a:sym typeface="Wingdings" panose="05000000000000000000" pitchFamily="2" charset="2"/>
              </a:rPr>
              <a:t>표</a:t>
            </a:r>
            <a:endParaRPr lang="en-US" altLang="ko-KR" sz="1600" dirty="0" smtClean="0">
              <a:sym typeface="Wingdings" panose="05000000000000000000" pitchFamily="2" charset="2"/>
            </a:endParaRPr>
          </a:p>
          <a:p>
            <a:pPr marL="742950" lvl="1" indent="-285750">
              <a:spcBef>
                <a:spcPts val="0"/>
              </a:spcBef>
              <a:spcAft>
                <a:spcPts val="1600"/>
              </a:spcAft>
              <a:buFont typeface="Wingdings" panose="05000000000000000000" pitchFamily="2" charset="2"/>
              <a:buChar char="Ø"/>
            </a:pPr>
            <a:r>
              <a:rPr lang="ko-KR" altLang="en-US" sz="1600" dirty="0" smtClean="0">
                <a:sym typeface="Wingdings" panose="05000000000000000000" pitchFamily="2" charset="2"/>
              </a:rPr>
              <a:t>스팀</a:t>
            </a:r>
            <a:r>
              <a:rPr lang="en-US" altLang="ko-KR" sz="1600" dirty="0" smtClean="0">
                <a:sym typeface="Wingdings" panose="05000000000000000000" pitchFamily="2" charset="2"/>
              </a:rPr>
              <a:t>(STEEM), </a:t>
            </a:r>
            <a:r>
              <a:rPr lang="ko-KR" altLang="en-US" sz="1600" dirty="0" err="1" smtClean="0">
                <a:sym typeface="Wingdings" panose="05000000000000000000" pitchFamily="2" charset="2"/>
              </a:rPr>
              <a:t>스팀파워</a:t>
            </a:r>
            <a:r>
              <a:rPr lang="en-US" altLang="ko-KR" sz="1600" dirty="0" smtClean="0">
                <a:sym typeface="Wingdings" panose="05000000000000000000" pitchFamily="2" charset="2"/>
              </a:rPr>
              <a:t>(SP), </a:t>
            </a:r>
            <a:r>
              <a:rPr lang="ko-KR" altLang="en-US" sz="1600" dirty="0" err="1" smtClean="0">
                <a:sym typeface="Wingdings" panose="05000000000000000000" pitchFamily="2" charset="2"/>
              </a:rPr>
              <a:t>스팀달러</a:t>
            </a:r>
            <a:r>
              <a:rPr lang="en-US" altLang="ko-KR" sz="1600" dirty="0" smtClean="0">
                <a:sym typeface="Wingdings" panose="05000000000000000000" pitchFamily="2" charset="2"/>
              </a:rPr>
              <a:t>(SBD)</a:t>
            </a:r>
            <a:endParaRPr lang="en-US" altLang="ko-KR" sz="1600" dirty="0" smtClean="0"/>
          </a:p>
          <a:p>
            <a:pPr marL="0" lvl="0" indent="0" algn="l" rtl="0">
              <a:spcBef>
                <a:spcPts val="0"/>
              </a:spcBef>
              <a:spcAft>
                <a:spcPts val="1600"/>
              </a:spcAft>
              <a:buNone/>
            </a:pP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body" idx="1"/>
          </p:nvPr>
        </p:nvSpPr>
        <p:spPr>
          <a:xfrm>
            <a:off x="819150" y="700300"/>
            <a:ext cx="7505700" cy="37383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Wingdings" panose="05000000000000000000" pitchFamily="2" charset="2"/>
              <a:buChar char="u"/>
            </a:pPr>
            <a:r>
              <a:rPr lang="en-US" altLang="ko-KR" sz="1600" dirty="0" smtClean="0"/>
              <a:t>Delinkage: </a:t>
            </a:r>
            <a:r>
              <a:rPr lang="ko-KR" altLang="en-US" sz="1600" dirty="0" smtClean="0"/>
              <a:t>보상과 시장의 분리</a:t>
            </a:r>
            <a:endParaRPr lang="en-US" altLang="ko-KR" sz="1600" dirty="0" smtClean="0"/>
          </a:p>
          <a:p>
            <a:pPr marL="285750" lvl="0" indent="-285750" algn="l" rtl="0">
              <a:spcBef>
                <a:spcPts val="0"/>
              </a:spcBef>
              <a:spcAft>
                <a:spcPts val="1600"/>
              </a:spcAft>
              <a:buFont typeface="Wingdings" panose="05000000000000000000" pitchFamily="2" charset="2"/>
              <a:buChar char="u"/>
            </a:pPr>
            <a:r>
              <a:rPr lang="ko-KR" altLang="en-US" sz="1600" dirty="0" smtClean="0"/>
              <a:t>시장 가치가 아닌 공동체의 필요에 따른 가치를 기준으로 보상 </a:t>
            </a:r>
            <a:r>
              <a:rPr lang="en-US" altLang="ko-KR" sz="1600" dirty="0" smtClean="0">
                <a:sym typeface="Wingdings" panose="05000000000000000000" pitchFamily="2" charset="2"/>
              </a:rPr>
              <a:t> </a:t>
            </a:r>
            <a:r>
              <a:rPr lang="ko-KR" altLang="en-US" sz="1600" dirty="0" smtClean="0"/>
              <a:t>창작자가 미리 정한 가격 </a:t>
            </a:r>
            <a:r>
              <a:rPr lang="en-US" altLang="ko-KR" sz="1600" dirty="0" smtClean="0"/>
              <a:t>v. </a:t>
            </a:r>
            <a:r>
              <a:rPr lang="ko-KR" altLang="en-US" sz="1600" dirty="0" smtClean="0"/>
              <a:t>공동체 구성원이 나중에 정한 가치를 기준으로 보상 </a:t>
            </a:r>
            <a:r>
              <a:rPr lang="en-US" altLang="ko-KR" sz="1600" dirty="0" smtClean="0">
                <a:sym typeface="Wingdings" panose="05000000000000000000" pitchFamily="2" charset="2"/>
              </a:rPr>
              <a:t> </a:t>
            </a:r>
            <a:r>
              <a:rPr lang="ko-KR" altLang="en-US" sz="1600" dirty="0" smtClean="0">
                <a:sym typeface="Wingdings" panose="05000000000000000000" pitchFamily="2" charset="2"/>
              </a:rPr>
              <a:t>불법복제</a:t>
            </a:r>
            <a:r>
              <a:rPr lang="en-US" altLang="ko-KR" sz="1600" dirty="0" smtClean="0">
                <a:sym typeface="Wingdings" panose="05000000000000000000" pitchFamily="2" charset="2"/>
              </a:rPr>
              <a:t>/</a:t>
            </a:r>
            <a:r>
              <a:rPr lang="ko-KR" altLang="en-US" sz="1600" dirty="0" smtClean="0">
                <a:sym typeface="Wingdings" panose="05000000000000000000" pitchFamily="2" charset="2"/>
              </a:rPr>
              <a:t>지재권 개념의 변화</a:t>
            </a:r>
            <a:endParaRPr lang="en-US" altLang="ko-KR" sz="1600" dirty="0" smtClean="0"/>
          </a:p>
          <a:p>
            <a:pPr marL="285750" lvl="0" indent="-285750" algn="l" rtl="0">
              <a:spcBef>
                <a:spcPts val="0"/>
              </a:spcBef>
              <a:spcAft>
                <a:spcPts val="1600"/>
              </a:spcAft>
              <a:buFont typeface="Wingdings" panose="05000000000000000000" pitchFamily="2" charset="2"/>
              <a:buChar char="u"/>
            </a:pPr>
            <a:r>
              <a:rPr lang="en-US" altLang="ko-KR" sz="1600" dirty="0" smtClean="0"/>
              <a:t>Disintermediation + Low transaction cost + transparency </a:t>
            </a:r>
            <a:r>
              <a:rPr lang="en-US" altLang="ko-KR" sz="1600" dirty="0" smtClean="0">
                <a:sym typeface="Wingdings" panose="05000000000000000000" pitchFamily="2" charset="2"/>
              </a:rPr>
              <a:t> </a:t>
            </a:r>
            <a:r>
              <a:rPr lang="ko-KR" altLang="en-US" sz="1600" dirty="0" smtClean="0"/>
              <a:t>창작자와 이용자간 직접 거래 </a:t>
            </a:r>
            <a:r>
              <a:rPr lang="en-US" altLang="ko-KR" sz="1600" dirty="0" smtClean="0">
                <a:sym typeface="Wingdings" panose="05000000000000000000" pitchFamily="2" charset="2"/>
              </a:rPr>
              <a:t> </a:t>
            </a:r>
            <a:r>
              <a:rPr lang="ko-KR" altLang="en-US" sz="1600" dirty="0" smtClean="0">
                <a:sym typeface="Wingdings" panose="05000000000000000000" pitchFamily="2" charset="2"/>
              </a:rPr>
              <a:t>창작 노동에 대한 공정한 보상 </a:t>
            </a:r>
            <a:r>
              <a:rPr lang="en-US" altLang="ko-KR" sz="1600" dirty="0" smtClean="0">
                <a:sym typeface="Wingdings" panose="05000000000000000000" pitchFamily="2" charset="2"/>
              </a:rPr>
              <a:t>| property rule v. liability rule</a:t>
            </a:r>
            <a:endParaRPr sz="1600" dirty="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394</Words>
  <Application>Microsoft Office PowerPoint</Application>
  <PresentationFormat>화면 슬라이드 쇼(16:9)</PresentationFormat>
  <Paragraphs>42</Paragraphs>
  <Slides>8</Slides>
  <Notes>8</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8</vt:i4>
      </vt:variant>
    </vt:vector>
  </HeadingPairs>
  <TitlesOfParts>
    <vt:vector size="14" baseType="lpstr">
      <vt:lpstr>Calibri</vt:lpstr>
      <vt:lpstr>Wingdings</vt:lpstr>
      <vt:lpstr>Nunito</vt:lpstr>
      <vt:lpstr>Times New Roman</vt:lpstr>
      <vt:lpstr>Arial</vt:lpstr>
      <vt:lpstr>Shift</vt:lpstr>
      <vt:lpstr>블록체인과 과학문화권</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블록체인과 과학문화권</dc:title>
  <cp:lastModifiedBy>Heesob Nam</cp:lastModifiedBy>
  <cp:revision>10</cp:revision>
  <dcterms:modified xsi:type="dcterms:W3CDTF">2019-02-13T09:54:35Z</dcterms:modified>
</cp:coreProperties>
</file>