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9" r:id="rId1"/>
  </p:sldMasterIdLst>
  <p:notesMasterIdLst>
    <p:notesMasterId r:id="rId31"/>
  </p:notesMasterIdLst>
  <p:handoutMasterIdLst>
    <p:handoutMasterId r:id="rId32"/>
  </p:handoutMasterIdLst>
  <p:sldIdLst>
    <p:sldId id="256" r:id="rId2"/>
    <p:sldId id="319" r:id="rId3"/>
    <p:sldId id="318" r:id="rId4"/>
    <p:sldId id="330" r:id="rId5"/>
    <p:sldId id="320" r:id="rId6"/>
    <p:sldId id="331" r:id="rId7"/>
    <p:sldId id="332" r:id="rId8"/>
    <p:sldId id="315" r:id="rId9"/>
    <p:sldId id="322" r:id="rId10"/>
    <p:sldId id="333" r:id="rId11"/>
    <p:sldId id="334" r:id="rId12"/>
    <p:sldId id="323" r:id="rId13"/>
    <p:sldId id="328" r:id="rId14"/>
    <p:sldId id="324" r:id="rId15"/>
    <p:sldId id="325" r:id="rId16"/>
    <p:sldId id="335" r:id="rId17"/>
    <p:sldId id="336" r:id="rId18"/>
    <p:sldId id="340" r:id="rId19"/>
    <p:sldId id="341" r:id="rId20"/>
    <p:sldId id="342" r:id="rId21"/>
    <p:sldId id="343" r:id="rId22"/>
    <p:sldId id="317" r:id="rId23"/>
    <p:sldId id="344" r:id="rId24"/>
    <p:sldId id="338" r:id="rId25"/>
    <p:sldId id="348" r:id="rId26"/>
    <p:sldId id="346" r:id="rId27"/>
    <p:sldId id="347" r:id="rId28"/>
    <p:sldId id="339" r:id="rId29"/>
    <p:sldId id="313" r:id="rId30"/>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7"/>
    <p:restoredTop sz="94643"/>
  </p:normalViewPr>
  <p:slideViewPr>
    <p:cSldViewPr snapToGrid="0" snapToObjects="1">
      <p:cViewPr varScale="1">
        <p:scale>
          <a:sx n="77" d="100"/>
          <a:sy n="77" d="100"/>
        </p:scale>
        <p:origin x="22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7DBBFE41-8FBE-4BAB-982A-8F1CD663C6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a:extLst>
              <a:ext uri="{FF2B5EF4-FFF2-40B4-BE49-F238E27FC236}">
                <a16:creationId xmlns:a16="http://schemas.microsoft.com/office/drawing/2014/main" id="{52DD5CC4-5D3F-4267-BA3F-FA025FC1905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6460FA-1A39-4790-B634-37E5D00EF3D7}" type="datetimeFigureOut">
              <a:rPr lang="ko-KR" altLang="en-US" smtClean="0"/>
              <a:t>2023-01-08</a:t>
            </a:fld>
            <a:endParaRPr lang="ko-KR" altLang="en-US"/>
          </a:p>
        </p:txBody>
      </p:sp>
      <p:sp>
        <p:nvSpPr>
          <p:cNvPr id="4" name="바닥글 개체 틀 3">
            <a:extLst>
              <a:ext uri="{FF2B5EF4-FFF2-40B4-BE49-F238E27FC236}">
                <a16:creationId xmlns:a16="http://schemas.microsoft.com/office/drawing/2014/main" id="{B5573DC9-C4CA-4805-8B1F-557B5DC5103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a:extLst>
              <a:ext uri="{FF2B5EF4-FFF2-40B4-BE49-F238E27FC236}">
                <a16:creationId xmlns:a16="http://schemas.microsoft.com/office/drawing/2014/main" id="{ED1D6C49-C06D-45DA-9960-6428F47AA85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AAEE930-9462-4A50-B370-B593CBA14CE7}" type="slidenum">
              <a:rPr lang="ko-KR" altLang="en-US" smtClean="0"/>
              <a:t>‹#›</a:t>
            </a:fld>
            <a:endParaRPr lang="ko-KR" altLang="en-US"/>
          </a:p>
        </p:txBody>
      </p:sp>
    </p:spTree>
    <p:extLst>
      <p:ext uri="{BB962C8B-B14F-4D97-AF65-F5344CB8AC3E}">
        <p14:creationId xmlns:p14="http://schemas.microsoft.com/office/powerpoint/2010/main" val="2476163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4362F-AC50-7F4F-BA00-EDC48EE579B2}" type="datetimeFigureOut">
              <a:rPr kumimoji="1" lang="ko-KR" altLang="en-US" smtClean="0"/>
              <a:t>2023-01-08</a:t>
            </a:fld>
            <a:endParaRPr kumimoji="1"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C5209D-3E3F-8041-A36F-F8FE6790E393}" type="slidenum">
              <a:rPr kumimoji="1" lang="ko-KR" altLang="en-US" smtClean="0"/>
              <a:t>‹#›</a:t>
            </a:fld>
            <a:endParaRPr kumimoji="1" lang="ko-KR" altLang="en-US"/>
          </a:p>
        </p:txBody>
      </p:sp>
    </p:spTree>
    <p:extLst>
      <p:ext uri="{BB962C8B-B14F-4D97-AF65-F5344CB8AC3E}">
        <p14:creationId xmlns:p14="http://schemas.microsoft.com/office/powerpoint/2010/main" val="1578924569"/>
      </p:ext>
    </p:extLst>
  </p:cSld>
  <p:clrMap bg1="lt1" tx1="dk1" bg2="lt2" tx2="dk2" accent1="accent1" accent2="accent2" accent3="accent3" accent4="accent4" accent5="accent5" accent6="accent6" hlink="hlink" folHlink="folHlink"/>
  <p:hf hdr="0" ftr="0" dt="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B6BEB9D-8740-E147-8825-45E5351916CA}"/>
              </a:ext>
            </a:extLst>
          </p:cNvPr>
          <p:cNvSpPr>
            <a:spLocks noGrp="1"/>
          </p:cNvSpPr>
          <p:nvPr>
            <p:ph type="ctrTitle"/>
          </p:nvPr>
        </p:nvSpPr>
        <p:spPr>
          <a:xfrm>
            <a:off x="1524000" y="1122363"/>
            <a:ext cx="9144000" cy="2387600"/>
          </a:xfrm>
        </p:spPr>
        <p:txBody>
          <a:bodyPr anchor="b"/>
          <a:lstStyle>
            <a:lvl1pPr algn="ctr">
              <a:defRPr sz="6000"/>
            </a:lvl1pPr>
          </a:lstStyle>
          <a:p>
            <a:r>
              <a:rPr kumimoji="1" lang="ko-KR" altLang="en-US"/>
              <a:t>마스터 제목 스타일 편집</a:t>
            </a:r>
          </a:p>
        </p:txBody>
      </p:sp>
      <p:sp>
        <p:nvSpPr>
          <p:cNvPr id="3" name="부제목 2">
            <a:extLst>
              <a:ext uri="{FF2B5EF4-FFF2-40B4-BE49-F238E27FC236}">
                <a16:creationId xmlns:a16="http://schemas.microsoft.com/office/drawing/2014/main" id="{E3A4CE2E-0115-4342-8A8C-BCDE65C14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ko-KR" altLang="en-US"/>
              <a:t>클릭하여 마스터 부제목 스타일 편집</a:t>
            </a:r>
          </a:p>
        </p:txBody>
      </p:sp>
      <p:sp>
        <p:nvSpPr>
          <p:cNvPr id="4" name="날짜 개체 틀 3">
            <a:extLst>
              <a:ext uri="{FF2B5EF4-FFF2-40B4-BE49-F238E27FC236}">
                <a16:creationId xmlns:a16="http://schemas.microsoft.com/office/drawing/2014/main" id="{C719E7F6-360D-724C-B902-AF60A3DE0264}"/>
              </a:ext>
            </a:extLst>
          </p:cNvPr>
          <p:cNvSpPr>
            <a:spLocks noGrp="1"/>
          </p:cNvSpPr>
          <p:nvPr>
            <p:ph type="dt" sz="half" idx="10"/>
          </p:nvPr>
        </p:nvSpPr>
        <p:spPr/>
        <p:txBody>
          <a:bodyPr/>
          <a:lstStyle/>
          <a:p>
            <a:fld id="{581A3FA7-D49F-4FEA-BE2D-52AE69188445}"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950CEEBD-FC56-8B4D-98E9-9187BEB002D5}"/>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DF3D8A9A-0B9D-C14F-BEA9-60F17541FADD}"/>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186577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7D1ECD3-3FAC-0144-BDCE-260E8079EF50}"/>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ED29DEE9-8907-C440-A377-7D7012FEE517}"/>
              </a:ext>
            </a:extLst>
          </p:cNvPr>
          <p:cNvSpPr>
            <a:spLocks noGrp="1"/>
          </p:cNvSpPr>
          <p:nvPr>
            <p:ph type="body" orient="vert" idx="1"/>
          </p:nvPr>
        </p:nvSpPr>
        <p:spPr/>
        <p:txBody>
          <a:bodyPr vert="eaVert"/>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날짜 개체 틀 3">
            <a:extLst>
              <a:ext uri="{FF2B5EF4-FFF2-40B4-BE49-F238E27FC236}">
                <a16:creationId xmlns:a16="http://schemas.microsoft.com/office/drawing/2014/main" id="{073D152F-5BA0-2041-AF0E-5DE31589E04C}"/>
              </a:ext>
            </a:extLst>
          </p:cNvPr>
          <p:cNvSpPr>
            <a:spLocks noGrp="1"/>
          </p:cNvSpPr>
          <p:nvPr>
            <p:ph type="dt" sz="half" idx="10"/>
          </p:nvPr>
        </p:nvSpPr>
        <p:spPr/>
        <p:txBody>
          <a:bodyPr/>
          <a:lstStyle/>
          <a:p>
            <a:fld id="{CEF7ED66-1760-4A91-8A51-F6B136701841}"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77D2B2F6-71B7-2848-BB8E-8DFBF8D82362}"/>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458ABE23-7E5C-9343-85F5-0D7B46B020DF}"/>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1676037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C1F26BE9-872D-764C-BF6E-D269421D55F1}"/>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8A2B0AA2-6193-1F4F-B0F5-132482A3569B}"/>
              </a:ext>
            </a:extLst>
          </p:cNvPr>
          <p:cNvSpPr>
            <a:spLocks noGrp="1"/>
          </p:cNvSpPr>
          <p:nvPr>
            <p:ph type="body" orient="vert" idx="1"/>
          </p:nvPr>
        </p:nvSpPr>
        <p:spPr>
          <a:xfrm>
            <a:off x="838200" y="365125"/>
            <a:ext cx="7734300" cy="5811838"/>
          </a:xfrm>
        </p:spPr>
        <p:txBody>
          <a:bodyPr vert="eaVert"/>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날짜 개체 틀 3">
            <a:extLst>
              <a:ext uri="{FF2B5EF4-FFF2-40B4-BE49-F238E27FC236}">
                <a16:creationId xmlns:a16="http://schemas.microsoft.com/office/drawing/2014/main" id="{F015D6DA-2EE0-EB40-BF8C-6804430957AE}"/>
              </a:ext>
            </a:extLst>
          </p:cNvPr>
          <p:cNvSpPr>
            <a:spLocks noGrp="1"/>
          </p:cNvSpPr>
          <p:nvPr>
            <p:ph type="dt" sz="half" idx="10"/>
          </p:nvPr>
        </p:nvSpPr>
        <p:spPr/>
        <p:txBody>
          <a:bodyPr/>
          <a:lstStyle/>
          <a:p>
            <a:fld id="{955ADD98-FAD6-45DB-9756-5769D3E93C5E}"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89128F22-B242-6846-A5EE-3E0AAC5ED777}"/>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69C9C0D2-7A67-634E-BFAD-49C1D252258D}"/>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423221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ADF789C-346A-1348-986F-9C00F8AE6D5C}"/>
              </a:ext>
            </a:extLst>
          </p:cNvPr>
          <p:cNvSpPr>
            <a:spLocks noGrp="1"/>
          </p:cNvSpPr>
          <p:nvPr>
            <p:ph type="title"/>
          </p:nvPr>
        </p:nvSpPr>
        <p:spPr/>
        <p:txBody>
          <a:bodyPr/>
          <a:lstStyle>
            <a:lvl1pPr algn="ctr">
              <a:defRPr/>
            </a:lvl1pPr>
          </a:lstStyle>
          <a:p>
            <a:r>
              <a:rPr kumimoji="1" lang="ko-KR" altLang="en-US" dirty="0"/>
              <a:t>마스터 제목 스타일 편집</a:t>
            </a:r>
          </a:p>
        </p:txBody>
      </p:sp>
      <p:sp>
        <p:nvSpPr>
          <p:cNvPr id="3" name="내용 개체 틀 2">
            <a:extLst>
              <a:ext uri="{FF2B5EF4-FFF2-40B4-BE49-F238E27FC236}">
                <a16:creationId xmlns:a16="http://schemas.microsoft.com/office/drawing/2014/main" id="{F982CE4B-54C3-A94C-92C3-787560783544}"/>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kumimoji="1" lang="ko-KR" altLang="en-US" dirty="0"/>
              <a:t>마스터 텍스트 스타일 편집</a:t>
            </a:r>
          </a:p>
          <a:p>
            <a:pPr lvl="1"/>
            <a:r>
              <a:rPr kumimoji="1" lang="ko-KR" altLang="en-US" dirty="0"/>
              <a:t>둘째 수준</a:t>
            </a:r>
          </a:p>
          <a:p>
            <a:pPr lvl="2"/>
            <a:r>
              <a:rPr kumimoji="1" lang="ko-KR" altLang="en-US" dirty="0"/>
              <a:t>셋째 수준</a:t>
            </a:r>
          </a:p>
          <a:p>
            <a:pPr lvl="3"/>
            <a:r>
              <a:rPr kumimoji="1" lang="ko-KR" altLang="en-US" dirty="0"/>
              <a:t>넷째 수준</a:t>
            </a:r>
          </a:p>
          <a:p>
            <a:pPr lvl="4"/>
            <a:r>
              <a:rPr kumimoji="1" lang="ko-KR" altLang="en-US" dirty="0"/>
              <a:t>다섯째 수준</a:t>
            </a:r>
          </a:p>
        </p:txBody>
      </p:sp>
      <p:sp>
        <p:nvSpPr>
          <p:cNvPr id="4" name="날짜 개체 틀 3">
            <a:extLst>
              <a:ext uri="{FF2B5EF4-FFF2-40B4-BE49-F238E27FC236}">
                <a16:creationId xmlns:a16="http://schemas.microsoft.com/office/drawing/2014/main" id="{D9D9363F-87A1-8C49-AC8C-2F31BF5DA565}"/>
              </a:ext>
            </a:extLst>
          </p:cNvPr>
          <p:cNvSpPr>
            <a:spLocks noGrp="1"/>
          </p:cNvSpPr>
          <p:nvPr>
            <p:ph type="dt" sz="half" idx="10"/>
          </p:nvPr>
        </p:nvSpPr>
        <p:spPr/>
        <p:txBody>
          <a:bodyPr/>
          <a:lstStyle/>
          <a:p>
            <a:fld id="{3E8E4629-04F4-4FEE-9CAC-922EED672955}"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A0A6DE55-AF1B-7643-8A53-222F6A1498DC}"/>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59048C2C-914C-284E-A88B-BAA2CEA4FC8C}"/>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63704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4B38F09-8B49-0C43-9EC9-B5EB1298B929}"/>
              </a:ext>
            </a:extLst>
          </p:cNvPr>
          <p:cNvSpPr>
            <a:spLocks noGrp="1"/>
          </p:cNvSpPr>
          <p:nvPr>
            <p:ph type="title"/>
          </p:nvPr>
        </p:nvSpPr>
        <p:spPr>
          <a:xfrm>
            <a:off x="831850" y="1709738"/>
            <a:ext cx="10515600" cy="2852737"/>
          </a:xfrm>
        </p:spPr>
        <p:txBody>
          <a:bodyPr anchor="b"/>
          <a:lstStyle>
            <a:lvl1pPr>
              <a:defRPr sz="6000"/>
            </a:lvl1pPr>
          </a:lstStyle>
          <a:p>
            <a:r>
              <a:rPr kumimoji="1" lang="ko-KR" altLang="en-US"/>
              <a:t>마스터 제목 스타일 편집</a:t>
            </a:r>
          </a:p>
        </p:txBody>
      </p:sp>
      <p:sp>
        <p:nvSpPr>
          <p:cNvPr id="3" name="텍스트 개체 틀 2">
            <a:extLst>
              <a:ext uri="{FF2B5EF4-FFF2-40B4-BE49-F238E27FC236}">
                <a16:creationId xmlns:a16="http://schemas.microsoft.com/office/drawing/2014/main" id="{6B01068C-2193-DF4B-B428-D7AB0A5C8B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ko-KR" altLang="en-US"/>
              <a:t>마스터 텍스트 스타일 편집</a:t>
            </a:r>
          </a:p>
        </p:txBody>
      </p:sp>
      <p:sp>
        <p:nvSpPr>
          <p:cNvPr id="4" name="날짜 개체 틀 3">
            <a:extLst>
              <a:ext uri="{FF2B5EF4-FFF2-40B4-BE49-F238E27FC236}">
                <a16:creationId xmlns:a16="http://schemas.microsoft.com/office/drawing/2014/main" id="{4CB47930-BF38-054C-91F4-ADF29915C3AA}"/>
              </a:ext>
            </a:extLst>
          </p:cNvPr>
          <p:cNvSpPr>
            <a:spLocks noGrp="1"/>
          </p:cNvSpPr>
          <p:nvPr>
            <p:ph type="dt" sz="half" idx="10"/>
          </p:nvPr>
        </p:nvSpPr>
        <p:spPr/>
        <p:txBody>
          <a:bodyPr/>
          <a:lstStyle/>
          <a:p>
            <a:fld id="{A08095B1-802A-4E4B-8825-3C11CCBB2CB2}"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C64CDF18-3774-9645-97EF-41AE4CE55016}"/>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5455FA3F-D32D-FE48-8564-CD84B7D8C48E}"/>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35831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내용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9EF06C3-9EB8-C241-8759-05AF7169B467}"/>
              </a:ext>
            </a:extLst>
          </p:cNvPr>
          <p:cNvSpPr>
            <a:spLocks noGrp="1"/>
          </p:cNvSpPr>
          <p:nvPr>
            <p:ph type="title"/>
          </p:nvPr>
        </p:nvSpPr>
        <p:spPr/>
        <p:txBody>
          <a:bodyPr/>
          <a:lstStyle/>
          <a:p>
            <a:r>
              <a:rPr kumimoji="1" lang="ko-KR" altLang="en-US"/>
              <a:t>마스터 제목 스타일 편집</a:t>
            </a:r>
          </a:p>
        </p:txBody>
      </p:sp>
      <p:sp>
        <p:nvSpPr>
          <p:cNvPr id="3" name="내용 개체 틀 2">
            <a:extLst>
              <a:ext uri="{FF2B5EF4-FFF2-40B4-BE49-F238E27FC236}">
                <a16:creationId xmlns:a16="http://schemas.microsoft.com/office/drawing/2014/main" id="{94FB46EA-BCC3-554D-8413-8D1B0843B37E}"/>
              </a:ext>
            </a:extLst>
          </p:cNvPr>
          <p:cNvSpPr>
            <a:spLocks noGrp="1"/>
          </p:cNvSpPr>
          <p:nvPr>
            <p:ph sz="half" idx="1"/>
          </p:nvPr>
        </p:nvSpPr>
        <p:spPr>
          <a:xfrm>
            <a:off x="838200" y="1825625"/>
            <a:ext cx="5181600" cy="435133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내용 개체 틀 3">
            <a:extLst>
              <a:ext uri="{FF2B5EF4-FFF2-40B4-BE49-F238E27FC236}">
                <a16:creationId xmlns:a16="http://schemas.microsoft.com/office/drawing/2014/main" id="{4ED494B3-58A6-9C4C-884C-B5233BA39005}"/>
              </a:ext>
            </a:extLst>
          </p:cNvPr>
          <p:cNvSpPr>
            <a:spLocks noGrp="1"/>
          </p:cNvSpPr>
          <p:nvPr>
            <p:ph sz="half" idx="2"/>
          </p:nvPr>
        </p:nvSpPr>
        <p:spPr>
          <a:xfrm>
            <a:off x="6172200" y="1825625"/>
            <a:ext cx="5181600" cy="435133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5" name="날짜 개체 틀 4">
            <a:extLst>
              <a:ext uri="{FF2B5EF4-FFF2-40B4-BE49-F238E27FC236}">
                <a16:creationId xmlns:a16="http://schemas.microsoft.com/office/drawing/2014/main" id="{A766A749-D252-8E4F-BADC-EF562E9DCEAA}"/>
              </a:ext>
            </a:extLst>
          </p:cNvPr>
          <p:cNvSpPr>
            <a:spLocks noGrp="1"/>
          </p:cNvSpPr>
          <p:nvPr>
            <p:ph type="dt" sz="half" idx="10"/>
          </p:nvPr>
        </p:nvSpPr>
        <p:spPr/>
        <p:txBody>
          <a:bodyPr/>
          <a:lstStyle/>
          <a:p>
            <a:fld id="{133C51AC-D922-4340-8307-F78E5CDC90E3}" type="datetime1">
              <a:rPr kumimoji="1" lang="ko-KR" altLang="en-US" smtClean="0"/>
              <a:t>2023-01-08</a:t>
            </a:fld>
            <a:endParaRPr kumimoji="1" lang="ko-KR" altLang="en-US"/>
          </a:p>
        </p:txBody>
      </p:sp>
      <p:sp>
        <p:nvSpPr>
          <p:cNvPr id="6" name="바닥글 개체 틀 5">
            <a:extLst>
              <a:ext uri="{FF2B5EF4-FFF2-40B4-BE49-F238E27FC236}">
                <a16:creationId xmlns:a16="http://schemas.microsoft.com/office/drawing/2014/main" id="{4C48FF8F-78EA-4947-91B2-9B8EDBC3E2AB}"/>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37D1743B-3030-704D-A991-BC5DD3959253}"/>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3701778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410C1F4-1708-3141-9F76-300495869D7C}"/>
              </a:ext>
            </a:extLst>
          </p:cNvPr>
          <p:cNvSpPr>
            <a:spLocks noGrp="1"/>
          </p:cNvSpPr>
          <p:nvPr>
            <p:ph type="title"/>
          </p:nvPr>
        </p:nvSpPr>
        <p:spPr>
          <a:xfrm>
            <a:off x="839788" y="365125"/>
            <a:ext cx="10515600" cy="1325563"/>
          </a:xfrm>
        </p:spPr>
        <p:txBody>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897ECF26-2C98-E341-B936-3261884B4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ko-KR" altLang="en-US"/>
              <a:t>마스터 텍스트 스타일 편집</a:t>
            </a:r>
          </a:p>
        </p:txBody>
      </p:sp>
      <p:sp>
        <p:nvSpPr>
          <p:cNvPr id="4" name="내용 개체 틀 3">
            <a:extLst>
              <a:ext uri="{FF2B5EF4-FFF2-40B4-BE49-F238E27FC236}">
                <a16:creationId xmlns:a16="http://schemas.microsoft.com/office/drawing/2014/main" id="{3C0957B1-71FD-6B45-A7B6-39B680252BEB}"/>
              </a:ext>
            </a:extLst>
          </p:cNvPr>
          <p:cNvSpPr>
            <a:spLocks noGrp="1"/>
          </p:cNvSpPr>
          <p:nvPr>
            <p:ph sz="half" idx="2"/>
          </p:nvPr>
        </p:nvSpPr>
        <p:spPr>
          <a:xfrm>
            <a:off x="839788" y="2505075"/>
            <a:ext cx="5157787" cy="368458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5" name="텍스트 개체 틀 4">
            <a:extLst>
              <a:ext uri="{FF2B5EF4-FFF2-40B4-BE49-F238E27FC236}">
                <a16:creationId xmlns:a16="http://schemas.microsoft.com/office/drawing/2014/main" id="{70D0DD7F-872C-8040-81F4-4D3FD9167A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ko-KR" altLang="en-US"/>
              <a:t>마스터 텍스트 스타일 편집</a:t>
            </a:r>
          </a:p>
        </p:txBody>
      </p:sp>
      <p:sp>
        <p:nvSpPr>
          <p:cNvPr id="6" name="내용 개체 틀 5">
            <a:extLst>
              <a:ext uri="{FF2B5EF4-FFF2-40B4-BE49-F238E27FC236}">
                <a16:creationId xmlns:a16="http://schemas.microsoft.com/office/drawing/2014/main" id="{CD2C6B2C-213D-6242-8CB2-7744FDBFDDF3}"/>
              </a:ext>
            </a:extLst>
          </p:cNvPr>
          <p:cNvSpPr>
            <a:spLocks noGrp="1"/>
          </p:cNvSpPr>
          <p:nvPr>
            <p:ph sz="quarter" idx="4"/>
          </p:nvPr>
        </p:nvSpPr>
        <p:spPr>
          <a:xfrm>
            <a:off x="6172200" y="2505075"/>
            <a:ext cx="5183188" cy="3684588"/>
          </a:xfrm>
        </p:spPr>
        <p:txBody>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7" name="날짜 개체 틀 6">
            <a:extLst>
              <a:ext uri="{FF2B5EF4-FFF2-40B4-BE49-F238E27FC236}">
                <a16:creationId xmlns:a16="http://schemas.microsoft.com/office/drawing/2014/main" id="{387D9C09-3C46-7D40-86B5-32AC543EFEEA}"/>
              </a:ext>
            </a:extLst>
          </p:cNvPr>
          <p:cNvSpPr>
            <a:spLocks noGrp="1"/>
          </p:cNvSpPr>
          <p:nvPr>
            <p:ph type="dt" sz="half" idx="10"/>
          </p:nvPr>
        </p:nvSpPr>
        <p:spPr/>
        <p:txBody>
          <a:bodyPr/>
          <a:lstStyle/>
          <a:p>
            <a:fld id="{D37EDDAD-FC4D-4BCA-A9A7-47D0CFDFA634}" type="datetime1">
              <a:rPr kumimoji="1" lang="ko-KR" altLang="en-US" smtClean="0"/>
              <a:t>2023-01-08</a:t>
            </a:fld>
            <a:endParaRPr kumimoji="1" lang="ko-KR" altLang="en-US"/>
          </a:p>
        </p:txBody>
      </p:sp>
      <p:sp>
        <p:nvSpPr>
          <p:cNvPr id="8" name="바닥글 개체 틀 7">
            <a:extLst>
              <a:ext uri="{FF2B5EF4-FFF2-40B4-BE49-F238E27FC236}">
                <a16:creationId xmlns:a16="http://schemas.microsoft.com/office/drawing/2014/main" id="{E1E0B1E8-442D-6A4E-B967-D2B12B43D04D}"/>
              </a:ext>
            </a:extLst>
          </p:cNvPr>
          <p:cNvSpPr>
            <a:spLocks noGrp="1"/>
          </p:cNvSpPr>
          <p:nvPr>
            <p:ph type="ftr" sz="quarter" idx="11"/>
          </p:nvPr>
        </p:nvSpPr>
        <p:spPr/>
        <p:txBody>
          <a:bodyPr/>
          <a:lstStyle/>
          <a:p>
            <a:endParaRPr kumimoji="1" lang="ko-KR" altLang="en-US"/>
          </a:p>
        </p:txBody>
      </p:sp>
      <p:sp>
        <p:nvSpPr>
          <p:cNvPr id="9" name="슬라이드 번호 개체 틀 8">
            <a:extLst>
              <a:ext uri="{FF2B5EF4-FFF2-40B4-BE49-F238E27FC236}">
                <a16:creationId xmlns:a16="http://schemas.microsoft.com/office/drawing/2014/main" id="{0BEDA1BA-29AD-3647-AA4C-685FE0F01716}"/>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8732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5BCD3F9-4795-9E42-997E-54B272C63CE1}"/>
              </a:ext>
            </a:extLst>
          </p:cNvPr>
          <p:cNvSpPr>
            <a:spLocks noGrp="1"/>
          </p:cNvSpPr>
          <p:nvPr>
            <p:ph type="title"/>
          </p:nvPr>
        </p:nvSpPr>
        <p:spPr/>
        <p:txBody>
          <a:bodyPr/>
          <a:lstStyle/>
          <a:p>
            <a:r>
              <a:rPr kumimoji="1" lang="ko-KR" altLang="en-US"/>
              <a:t>마스터 제목 스타일 편집</a:t>
            </a:r>
          </a:p>
        </p:txBody>
      </p:sp>
      <p:sp>
        <p:nvSpPr>
          <p:cNvPr id="3" name="날짜 개체 틀 2">
            <a:extLst>
              <a:ext uri="{FF2B5EF4-FFF2-40B4-BE49-F238E27FC236}">
                <a16:creationId xmlns:a16="http://schemas.microsoft.com/office/drawing/2014/main" id="{705F3D64-878E-5A4F-97DA-034891823423}"/>
              </a:ext>
            </a:extLst>
          </p:cNvPr>
          <p:cNvSpPr>
            <a:spLocks noGrp="1"/>
          </p:cNvSpPr>
          <p:nvPr>
            <p:ph type="dt" sz="half" idx="10"/>
          </p:nvPr>
        </p:nvSpPr>
        <p:spPr/>
        <p:txBody>
          <a:bodyPr/>
          <a:lstStyle/>
          <a:p>
            <a:fld id="{F8114FC9-8FC2-43D2-9DF2-700F66083AAB}" type="datetime1">
              <a:rPr kumimoji="1" lang="ko-KR" altLang="en-US" smtClean="0"/>
              <a:t>2023-01-08</a:t>
            </a:fld>
            <a:endParaRPr kumimoji="1" lang="ko-KR" altLang="en-US"/>
          </a:p>
        </p:txBody>
      </p:sp>
      <p:sp>
        <p:nvSpPr>
          <p:cNvPr id="4" name="바닥글 개체 틀 3">
            <a:extLst>
              <a:ext uri="{FF2B5EF4-FFF2-40B4-BE49-F238E27FC236}">
                <a16:creationId xmlns:a16="http://schemas.microsoft.com/office/drawing/2014/main" id="{D359C893-DCBC-3341-AF2D-98B881BAB260}"/>
              </a:ext>
            </a:extLst>
          </p:cNvPr>
          <p:cNvSpPr>
            <a:spLocks noGrp="1"/>
          </p:cNvSpPr>
          <p:nvPr>
            <p:ph type="ftr" sz="quarter" idx="11"/>
          </p:nvPr>
        </p:nvSpPr>
        <p:spPr/>
        <p:txBody>
          <a:bodyPr/>
          <a:lstStyle/>
          <a:p>
            <a:endParaRPr kumimoji="1" lang="ko-KR" altLang="en-US"/>
          </a:p>
        </p:txBody>
      </p:sp>
      <p:sp>
        <p:nvSpPr>
          <p:cNvPr id="5" name="슬라이드 번호 개체 틀 4">
            <a:extLst>
              <a:ext uri="{FF2B5EF4-FFF2-40B4-BE49-F238E27FC236}">
                <a16:creationId xmlns:a16="http://schemas.microsoft.com/office/drawing/2014/main" id="{143085CA-D01D-4C48-B677-43FF8A92B8F8}"/>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364857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B7E3CE36-0839-9B46-B665-A959FBC1DE1F}"/>
              </a:ext>
            </a:extLst>
          </p:cNvPr>
          <p:cNvSpPr>
            <a:spLocks noGrp="1"/>
          </p:cNvSpPr>
          <p:nvPr>
            <p:ph type="dt" sz="half" idx="10"/>
          </p:nvPr>
        </p:nvSpPr>
        <p:spPr/>
        <p:txBody>
          <a:bodyPr/>
          <a:lstStyle/>
          <a:p>
            <a:fld id="{BE327491-A8A3-4BF2-B247-7C427951DA47}" type="datetime1">
              <a:rPr kumimoji="1" lang="ko-KR" altLang="en-US" smtClean="0"/>
              <a:t>2023-01-08</a:t>
            </a:fld>
            <a:endParaRPr kumimoji="1" lang="ko-KR" altLang="en-US"/>
          </a:p>
        </p:txBody>
      </p:sp>
      <p:sp>
        <p:nvSpPr>
          <p:cNvPr id="3" name="바닥글 개체 틀 2">
            <a:extLst>
              <a:ext uri="{FF2B5EF4-FFF2-40B4-BE49-F238E27FC236}">
                <a16:creationId xmlns:a16="http://schemas.microsoft.com/office/drawing/2014/main" id="{79616250-2FEB-DB42-8ADB-1C739451C77A}"/>
              </a:ext>
            </a:extLst>
          </p:cNvPr>
          <p:cNvSpPr>
            <a:spLocks noGrp="1"/>
          </p:cNvSpPr>
          <p:nvPr>
            <p:ph type="ftr" sz="quarter" idx="11"/>
          </p:nvPr>
        </p:nvSpPr>
        <p:spPr/>
        <p:txBody>
          <a:bodyPr/>
          <a:lstStyle/>
          <a:p>
            <a:endParaRPr kumimoji="1" lang="ko-KR" altLang="en-US"/>
          </a:p>
        </p:txBody>
      </p:sp>
      <p:sp>
        <p:nvSpPr>
          <p:cNvPr id="4" name="슬라이드 번호 개체 틀 3">
            <a:extLst>
              <a:ext uri="{FF2B5EF4-FFF2-40B4-BE49-F238E27FC236}">
                <a16:creationId xmlns:a16="http://schemas.microsoft.com/office/drawing/2014/main" id="{B562706B-0C21-864A-8749-55C64C833244}"/>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142158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04D3659-9907-524B-9770-73613A413B42}"/>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내용 개체 틀 2">
            <a:extLst>
              <a:ext uri="{FF2B5EF4-FFF2-40B4-BE49-F238E27FC236}">
                <a16:creationId xmlns:a16="http://schemas.microsoft.com/office/drawing/2014/main" id="{F597F7B7-1B94-E442-9A46-8BB5E3D6C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텍스트 개체 틀 3">
            <a:extLst>
              <a:ext uri="{FF2B5EF4-FFF2-40B4-BE49-F238E27FC236}">
                <a16:creationId xmlns:a16="http://schemas.microsoft.com/office/drawing/2014/main" id="{5CB162DC-B994-CF4A-8991-ABD2D24EE1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ko-KR" altLang="en-US"/>
              <a:t>마스터 텍스트 스타일 편집</a:t>
            </a:r>
          </a:p>
        </p:txBody>
      </p:sp>
      <p:sp>
        <p:nvSpPr>
          <p:cNvPr id="5" name="날짜 개체 틀 4">
            <a:extLst>
              <a:ext uri="{FF2B5EF4-FFF2-40B4-BE49-F238E27FC236}">
                <a16:creationId xmlns:a16="http://schemas.microsoft.com/office/drawing/2014/main" id="{57B9DA9D-E631-EF47-84E1-4F9909E6C14D}"/>
              </a:ext>
            </a:extLst>
          </p:cNvPr>
          <p:cNvSpPr>
            <a:spLocks noGrp="1"/>
          </p:cNvSpPr>
          <p:nvPr>
            <p:ph type="dt" sz="half" idx="10"/>
          </p:nvPr>
        </p:nvSpPr>
        <p:spPr/>
        <p:txBody>
          <a:bodyPr/>
          <a:lstStyle/>
          <a:p>
            <a:fld id="{6EFB961B-38AA-4375-80E2-19557E65CB8C}" type="datetime1">
              <a:rPr kumimoji="1" lang="ko-KR" altLang="en-US" smtClean="0"/>
              <a:t>2023-01-08</a:t>
            </a:fld>
            <a:endParaRPr kumimoji="1" lang="ko-KR" altLang="en-US"/>
          </a:p>
        </p:txBody>
      </p:sp>
      <p:sp>
        <p:nvSpPr>
          <p:cNvPr id="6" name="바닥글 개체 틀 5">
            <a:extLst>
              <a:ext uri="{FF2B5EF4-FFF2-40B4-BE49-F238E27FC236}">
                <a16:creationId xmlns:a16="http://schemas.microsoft.com/office/drawing/2014/main" id="{8B38BDC4-E6C1-7B47-87F4-19B8694A9118}"/>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D0A3831B-CB63-9246-9F97-3ABB1AC5AEC1}"/>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229654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171BB47-4D0A-4848-B17D-3BF383438ED4}"/>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B1588058-4107-A442-B796-C016211E37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D65A4D84-9D43-8D4C-B301-B7A0FE173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ko-KR" altLang="en-US"/>
              <a:t>마스터 텍스트 스타일 편집</a:t>
            </a:r>
          </a:p>
        </p:txBody>
      </p:sp>
      <p:sp>
        <p:nvSpPr>
          <p:cNvPr id="5" name="날짜 개체 틀 4">
            <a:extLst>
              <a:ext uri="{FF2B5EF4-FFF2-40B4-BE49-F238E27FC236}">
                <a16:creationId xmlns:a16="http://schemas.microsoft.com/office/drawing/2014/main" id="{438F0607-A867-464B-9031-6B619AC4B839}"/>
              </a:ext>
            </a:extLst>
          </p:cNvPr>
          <p:cNvSpPr>
            <a:spLocks noGrp="1"/>
          </p:cNvSpPr>
          <p:nvPr>
            <p:ph type="dt" sz="half" idx="10"/>
          </p:nvPr>
        </p:nvSpPr>
        <p:spPr/>
        <p:txBody>
          <a:bodyPr/>
          <a:lstStyle/>
          <a:p>
            <a:fld id="{C178CD25-D158-4A4F-80BD-AD30F00C22CF}" type="datetime1">
              <a:rPr kumimoji="1" lang="ko-KR" altLang="en-US" smtClean="0"/>
              <a:t>2023-01-08</a:t>
            </a:fld>
            <a:endParaRPr kumimoji="1" lang="ko-KR" altLang="en-US"/>
          </a:p>
        </p:txBody>
      </p:sp>
      <p:sp>
        <p:nvSpPr>
          <p:cNvPr id="6" name="바닥글 개체 틀 5">
            <a:extLst>
              <a:ext uri="{FF2B5EF4-FFF2-40B4-BE49-F238E27FC236}">
                <a16:creationId xmlns:a16="http://schemas.microsoft.com/office/drawing/2014/main" id="{2166B28A-B76F-9A45-8122-03E57BA9945C}"/>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73AA8D9B-C72D-6E4C-AD0A-3E6ECBF8C379}"/>
              </a:ext>
            </a:extLst>
          </p:cNvPr>
          <p:cNvSpPr>
            <a:spLocks noGrp="1"/>
          </p:cNvSpPr>
          <p:nvPr>
            <p:ph type="sldNum" sz="quarter" idx="12"/>
          </p:nvPr>
        </p:nvSpPr>
        <p:spPr/>
        <p:txBody>
          <a:body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99270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1A55AEB3-24DC-4D4D-AC55-5C88A6344C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dirty="0"/>
              <a:t>마스터 제목 스타일 편집</a:t>
            </a:r>
          </a:p>
        </p:txBody>
      </p:sp>
      <p:sp>
        <p:nvSpPr>
          <p:cNvPr id="3" name="텍스트 개체 틀 2">
            <a:extLst>
              <a:ext uri="{FF2B5EF4-FFF2-40B4-BE49-F238E27FC236}">
                <a16:creationId xmlns:a16="http://schemas.microsoft.com/office/drawing/2014/main" id="{F53E3E01-5DA3-B741-8EF5-651A2791A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ko-KR" altLang="en-US"/>
              <a:t>마스터 텍스트 스타일 편집</a:t>
            </a:r>
          </a:p>
          <a:p>
            <a:pPr lvl="1"/>
            <a:r>
              <a:rPr kumimoji="1" lang="ko-KR" altLang="en-US"/>
              <a:t>둘째 수준</a:t>
            </a:r>
          </a:p>
          <a:p>
            <a:pPr lvl="2"/>
            <a:r>
              <a:rPr kumimoji="1" lang="ko-KR" altLang="en-US"/>
              <a:t>셋째 수준</a:t>
            </a:r>
          </a:p>
          <a:p>
            <a:pPr lvl="3"/>
            <a:r>
              <a:rPr kumimoji="1" lang="ko-KR" altLang="en-US"/>
              <a:t>넷째 수준</a:t>
            </a:r>
          </a:p>
          <a:p>
            <a:pPr lvl="4"/>
            <a:r>
              <a:rPr kumimoji="1" lang="ko-KR" altLang="en-US"/>
              <a:t>다섯째 수준</a:t>
            </a:r>
          </a:p>
        </p:txBody>
      </p:sp>
      <p:sp>
        <p:nvSpPr>
          <p:cNvPr id="4" name="날짜 개체 틀 3">
            <a:extLst>
              <a:ext uri="{FF2B5EF4-FFF2-40B4-BE49-F238E27FC236}">
                <a16:creationId xmlns:a16="http://schemas.microsoft.com/office/drawing/2014/main" id="{D863B363-CD18-D549-8D87-F225CDF63D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38282-0462-413B-BB9E-5C996FC89A7B}" type="datetime1">
              <a:rPr kumimoji="1" lang="ko-KR" altLang="en-US" smtClean="0"/>
              <a:t>2023-01-08</a:t>
            </a:fld>
            <a:endParaRPr kumimoji="1" lang="ko-KR" altLang="en-US"/>
          </a:p>
        </p:txBody>
      </p:sp>
      <p:sp>
        <p:nvSpPr>
          <p:cNvPr id="5" name="바닥글 개체 틀 4">
            <a:extLst>
              <a:ext uri="{FF2B5EF4-FFF2-40B4-BE49-F238E27FC236}">
                <a16:creationId xmlns:a16="http://schemas.microsoft.com/office/drawing/2014/main" id="{71ABE8DE-B0D9-0244-BAE5-1EEA469FDE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6A769A91-1B19-5946-B60C-23286D0137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E5150-D770-414B-8549-1992D988E152}" type="slidenum">
              <a:rPr kumimoji="1" lang="ko-KR" altLang="en-US" smtClean="0"/>
              <a:t>‹#›</a:t>
            </a:fld>
            <a:endParaRPr kumimoji="1" lang="ko-KR" altLang="en-US"/>
          </a:p>
        </p:txBody>
      </p:sp>
    </p:spTree>
    <p:extLst>
      <p:ext uri="{BB962C8B-B14F-4D97-AF65-F5344CB8AC3E}">
        <p14:creationId xmlns:p14="http://schemas.microsoft.com/office/powerpoint/2010/main" val="60270550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Apple Braille" pitchFamily="2" charset="0"/>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edicaldevice-network.com/news/3d-printed-valves-covid-19-ital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ospace.com/article/releases/labrador-diagnostics-will-grant-royalty-free-licenses-for-covid-19-test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keionline.org/3250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who.int/who-documents-detail/access-to-covid-19-tools-(act)-accelerato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unesco.org/covid19/educationrespons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opyrightalliance.org/news-events/copyright-news-newsletters/resources-from-creator-copyright-community-to-ease-coronavirus-impact/" TargetMode="External"/><Relationship Id="rId2" Type="http://schemas.openxmlformats.org/officeDocument/2006/relationships/hyperlink" Target="https://www.latimes.com/business/story/2020-03-03/covid-19-open-scienc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tl.stanford.edu/covid-19-technology-access-framework" TargetMode="External"/><Relationship Id="rId2" Type="http://schemas.openxmlformats.org/officeDocument/2006/relationships/hyperlink" Target="https://opencovidpledge.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7"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 name="부제목 2">
            <a:extLst>
              <a:ext uri="{FF2B5EF4-FFF2-40B4-BE49-F238E27FC236}">
                <a16:creationId xmlns:a16="http://schemas.microsoft.com/office/drawing/2014/main" id="{05DA3A07-A19D-FB45-A0B3-08402E998EB3}"/>
              </a:ext>
            </a:extLst>
          </p:cNvPr>
          <p:cNvSpPr>
            <a:spLocks noGrp="1"/>
          </p:cNvSpPr>
          <p:nvPr>
            <p:ph type="subTitle" idx="1"/>
          </p:nvPr>
        </p:nvSpPr>
        <p:spPr>
          <a:xfrm>
            <a:off x="1524000" y="4495800"/>
            <a:ext cx="9144000" cy="1262063"/>
          </a:xfrm>
        </p:spPr>
        <p:txBody>
          <a:bodyPr>
            <a:normAutofit/>
          </a:bodyPr>
          <a:lstStyle/>
          <a:p>
            <a:r>
              <a:rPr kumimoji="1" lang="en-US" altLang="ko-KR" sz="1800" dirty="0"/>
              <a:t>2020. 5. 19.</a:t>
            </a:r>
          </a:p>
          <a:p>
            <a:r>
              <a:rPr kumimoji="1" lang="ko-KR" altLang="en-US" sz="1800" dirty="0"/>
              <a:t>정보법학회 사례연구회</a:t>
            </a:r>
            <a:endParaRPr kumimoji="1" lang="en-US" altLang="ko-KR" sz="1800" dirty="0"/>
          </a:p>
          <a:p>
            <a:r>
              <a:rPr kumimoji="1" lang="ko-KR" altLang="en-US" sz="1800" dirty="0"/>
              <a:t>남희섭 </a:t>
            </a:r>
            <a:r>
              <a:rPr kumimoji="1" lang="en-US" altLang="ko-KR" sz="1800" dirty="0"/>
              <a:t>(</a:t>
            </a:r>
            <a:r>
              <a:rPr kumimoji="1" lang="ko-KR" altLang="en-US" sz="1800" dirty="0"/>
              <a:t>지식연구소 공</a:t>
            </a:r>
            <a:r>
              <a:rPr kumimoji="1" lang="ko-KR" altLang="en-US" sz="900" dirty="0"/>
              <a:t>유개</a:t>
            </a:r>
            <a:r>
              <a:rPr kumimoji="1" lang="ko-KR" altLang="en-US" sz="1800" dirty="0"/>
              <a:t>방 </a:t>
            </a:r>
            <a:r>
              <a:rPr kumimoji="1" lang="en-US" altLang="ko-KR" sz="1800" dirty="0"/>
              <a:t>Knowledge Commune)</a:t>
            </a:r>
            <a:endParaRPr kumimoji="1" lang="ko-KR" altLang="en-US" sz="1800" dirty="0"/>
          </a:p>
        </p:txBody>
      </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제목 1">
            <a:extLst>
              <a:ext uri="{FF2B5EF4-FFF2-40B4-BE49-F238E27FC236}">
                <a16:creationId xmlns:a16="http://schemas.microsoft.com/office/drawing/2014/main" id="{E8C545A2-1A64-C04C-BEA1-BA993F7DB4C4}"/>
              </a:ext>
            </a:extLst>
          </p:cNvPr>
          <p:cNvSpPr>
            <a:spLocks noGrp="1"/>
          </p:cNvSpPr>
          <p:nvPr>
            <p:ph type="ctrTitle"/>
          </p:nvPr>
        </p:nvSpPr>
        <p:spPr>
          <a:xfrm>
            <a:off x="1524000" y="2776538"/>
            <a:ext cx="9144000" cy="1381188"/>
          </a:xfrm>
        </p:spPr>
        <p:txBody>
          <a:bodyPr anchor="ctr">
            <a:normAutofit/>
          </a:bodyPr>
          <a:lstStyle/>
          <a:p>
            <a:r>
              <a:rPr kumimoji="1" lang="ko-KR" altLang="en-US" sz="4000" dirty="0">
                <a:solidFill>
                  <a:schemeClr val="bg2"/>
                </a:solidFill>
              </a:rPr>
              <a:t>코로나</a:t>
            </a:r>
            <a:r>
              <a:rPr kumimoji="1" lang="en-US" altLang="ko-KR" sz="4000" dirty="0">
                <a:solidFill>
                  <a:schemeClr val="bg2"/>
                </a:solidFill>
              </a:rPr>
              <a:t>19, </a:t>
            </a:r>
            <a:r>
              <a:rPr kumimoji="1" lang="ko-KR" altLang="en-US" sz="4000" dirty="0">
                <a:solidFill>
                  <a:schemeClr val="bg2"/>
                </a:solidFill>
              </a:rPr>
              <a:t>지식 </a:t>
            </a:r>
            <a:r>
              <a:rPr kumimoji="1" lang="ko-KR" altLang="en-US" sz="4000" dirty="0" err="1">
                <a:solidFill>
                  <a:schemeClr val="bg2"/>
                </a:solidFill>
              </a:rPr>
              <a:t>커먼즈와</a:t>
            </a:r>
            <a:r>
              <a:rPr kumimoji="1" lang="en-US" altLang="ko-KR" sz="4000" dirty="0">
                <a:solidFill>
                  <a:schemeClr val="bg2"/>
                </a:solidFill>
              </a:rPr>
              <a:t> </a:t>
            </a:r>
            <a:r>
              <a:rPr kumimoji="1" lang="ko-KR" altLang="en-US" sz="4000" dirty="0">
                <a:solidFill>
                  <a:schemeClr val="bg2"/>
                </a:solidFill>
              </a:rPr>
              <a:t>지재권의 대응</a:t>
            </a:r>
          </a:p>
        </p:txBody>
      </p:sp>
      <p:sp>
        <p:nvSpPr>
          <p:cNvPr id="4" name="슬라이드 번호 개체 틀 3">
            <a:extLst>
              <a:ext uri="{FF2B5EF4-FFF2-40B4-BE49-F238E27FC236}">
                <a16:creationId xmlns:a16="http://schemas.microsoft.com/office/drawing/2014/main" id="{075D9A57-A916-44AD-9C3B-DFC8D1C10E18}"/>
              </a:ext>
            </a:extLst>
          </p:cNvPr>
          <p:cNvSpPr>
            <a:spLocks noGrp="1"/>
          </p:cNvSpPr>
          <p:nvPr>
            <p:ph type="sldNum" sz="quarter" idx="12"/>
          </p:nvPr>
        </p:nvSpPr>
        <p:spPr/>
        <p:txBody>
          <a:bodyPr/>
          <a:lstStyle/>
          <a:p>
            <a:fld id="{0F5E5150-D770-414B-8549-1992D988E152}" type="slidenum">
              <a:rPr kumimoji="1" lang="ko-KR" altLang="en-US" smtClean="0"/>
              <a:t>1</a:t>
            </a:fld>
            <a:endParaRPr kumimoji="1" lang="ko-KR" altLang="en-US"/>
          </a:p>
        </p:txBody>
      </p:sp>
    </p:spTree>
    <p:extLst>
      <p:ext uri="{BB962C8B-B14F-4D97-AF65-F5344CB8AC3E}">
        <p14:creationId xmlns:p14="http://schemas.microsoft.com/office/powerpoint/2010/main" val="267239750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05165E8-0117-4991-9EED-2322A5137EAE}"/>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2CD14957-FA83-4738-969C-FCC373546689}"/>
              </a:ext>
            </a:extLst>
          </p:cNvPr>
          <p:cNvSpPr>
            <a:spLocks noGrp="1"/>
          </p:cNvSpPr>
          <p:nvPr>
            <p:ph idx="1"/>
          </p:nvPr>
        </p:nvSpPr>
        <p:spPr>
          <a:xfrm>
            <a:off x="838200" y="1825625"/>
            <a:ext cx="10515600" cy="4667250"/>
          </a:xfrm>
        </p:spPr>
        <p:txBody>
          <a:bodyPr>
            <a:normAutofit lnSpcReduction="10000"/>
          </a:bodyPr>
          <a:lstStyle/>
          <a:p>
            <a:pPr marL="0" indent="0" algn="ctr">
              <a:buNone/>
            </a:pPr>
            <a:r>
              <a:rPr lang="ko-KR" altLang="en-US" b="1" dirty="0">
                <a:solidFill>
                  <a:schemeClr val="accent5">
                    <a:lumMod val="75000"/>
                  </a:schemeClr>
                </a:solidFill>
              </a:rPr>
              <a:t>인공 호흡기 </a:t>
            </a:r>
            <a:r>
              <a:rPr lang="en-US" altLang="ko-KR" b="1" dirty="0">
                <a:solidFill>
                  <a:schemeClr val="accent5">
                    <a:lumMod val="75000"/>
                  </a:schemeClr>
                </a:solidFill>
              </a:rPr>
              <a:t>– </a:t>
            </a:r>
            <a:r>
              <a:rPr lang="ko-KR" altLang="en-US" b="1" dirty="0">
                <a:solidFill>
                  <a:schemeClr val="accent5">
                    <a:lumMod val="75000"/>
                  </a:schemeClr>
                </a:solidFill>
              </a:rPr>
              <a:t>이탈리아</a:t>
            </a:r>
          </a:p>
          <a:p>
            <a:r>
              <a:rPr lang="ko-KR" altLang="en-US" dirty="0"/>
              <a:t>이탈리아 북부지역 </a:t>
            </a:r>
            <a:r>
              <a:rPr lang="en-US" altLang="ko-KR" dirty="0" err="1"/>
              <a:t>Bresica</a:t>
            </a:r>
            <a:r>
              <a:rPr lang="ko-KR" altLang="en-US" dirty="0"/>
              <a:t> 병원에서 인공호흡기에 사용되는 밸브 공급 부족</a:t>
            </a:r>
            <a:r>
              <a:rPr lang="en-US" altLang="ko-KR" dirty="0">
                <a:sym typeface="Wingdings" panose="05000000000000000000" pitchFamily="2" charset="2"/>
              </a:rPr>
              <a:t> </a:t>
            </a:r>
            <a:r>
              <a:rPr lang="ko-KR" altLang="en-US" dirty="0"/>
              <a:t> 사태</a:t>
            </a:r>
            <a:r>
              <a:rPr lang="en-US" altLang="ko-KR" dirty="0"/>
              <a:t> </a:t>
            </a:r>
            <a:r>
              <a:rPr lang="en-US" altLang="ko-KR" dirty="0">
                <a:sym typeface="Wingdings" panose="05000000000000000000" pitchFamily="2" charset="2"/>
              </a:rPr>
              <a:t> </a:t>
            </a:r>
            <a:r>
              <a:rPr lang="ko-KR" altLang="en-US" dirty="0"/>
              <a:t>밸브 특허권자가 필요한 수량만큼 공급하지 못하자</a:t>
            </a:r>
            <a:r>
              <a:rPr lang="en-US" altLang="ko-KR" dirty="0"/>
              <a:t>, </a:t>
            </a:r>
            <a:r>
              <a:rPr lang="ko-KR" altLang="en-US" dirty="0"/>
              <a:t>지역 </a:t>
            </a:r>
            <a:r>
              <a:rPr lang="en-US" altLang="ko-KR" dirty="0"/>
              <a:t>3D </a:t>
            </a:r>
            <a:r>
              <a:rPr lang="ko-KR" altLang="en-US" dirty="0"/>
              <a:t>프린팅 스타트업 </a:t>
            </a:r>
            <a:r>
              <a:rPr lang="en-US" altLang="ko-KR" dirty="0" err="1"/>
              <a:t>Isinnova</a:t>
            </a:r>
            <a:r>
              <a:rPr lang="ko-KR" altLang="en-US" dirty="0"/>
              <a:t>에 요청</a:t>
            </a:r>
            <a:r>
              <a:rPr lang="en-US" altLang="ko-KR" dirty="0"/>
              <a:t>, </a:t>
            </a:r>
            <a:r>
              <a:rPr lang="ko-KR" altLang="en-US" dirty="0"/>
              <a:t>밸브를 재설계해 </a:t>
            </a:r>
            <a:r>
              <a:rPr lang="en-US" altLang="ko-KR" dirty="0"/>
              <a:t>3D </a:t>
            </a:r>
            <a:r>
              <a:rPr lang="ko-KR" altLang="en-US" dirty="0"/>
              <a:t>프린트로 </a:t>
            </a:r>
            <a:r>
              <a:rPr lang="en-US" altLang="ko-KR" dirty="0"/>
              <a:t>6</a:t>
            </a:r>
            <a:r>
              <a:rPr lang="ko-KR" altLang="en-US" dirty="0"/>
              <a:t>시간만에 생산</a:t>
            </a:r>
            <a:r>
              <a:rPr lang="en-US" altLang="ko-KR" dirty="0"/>
              <a:t>.</a:t>
            </a:r>
          </a:p>
          <a:p>
            <a:r>
              <a:rPr lang="en-US" altLang="ko-KR" dirty="0" err="1"/>
              <a:t>Isinnova</a:t>
            </a:r>
            <a:r>
              <a:rPr lang="ko-KR" altLang="en-US" dirty="0"/>
              <a:t> 대표가 특허권자에게 밸브 설계도를 제공해 달라고 요청했으나</a:t>
            </a:r>
            <a:r>
              <a:rPr lang="en-US" altLang="ko-KR" dirty="0"/>
              <a:t>, </a:t>
            </a:r>
            <a:r>
              <a:rPr lang="ko-KR" altLang="en-US" dirty="0"/>
              <a:t>거절 당하고 특허침해 소송으로 위협함</a:t>
            </a:r>
            <a:r>
              <a:rPr lang="en-US" altLang="ko-KR" dirty="0"/>
              <a:t>.</a:t>
            </a:r>
            <a:endParaRPr lang="ko-KR" altLang="en-US" dirty="0"/>
          </a:p>
          <a:p>
            <a:r>
              <a:rPr lang="ko-KR" altLang="en-US" dirty="0"/>
              <a:t>원 부품은 소매가가 약 </a:t>
            </a:r>
            <a:r>
              <a:rPr lang="en-US" altLang="ko-KR" dirty="0"/>
              <a:t>11,000 </a:t>
            </a:r>
            <a:r>
              <a:rPr lang="ko-KR" altLang="en-US" dirty="0"/>
              <a:t>달러</a:t>
            </a:r>
            <a:r>
              <a:rPr lang="en-US" altLang="ko-KR" dirty="0"/>
              <a:t>(?)</a:t>
            </a:r>
            <a:r>
              <a:rPr lang="ko-KR" altLang="en-US" dirty="0"/>
              <a:t>인데</a:t>
            </a:r>
            <a:r>
              <a:rPr lang="en-US" altLang="ko-KR" dirty="0"/>
              <a:t>, 3D </a:t>
            </a:r>
            <a:r>
              <a:rPr lang="ko-KR" altLang="en-US" dirty="0"/>
              <a:t>프린트로 제작하는 데에는 </a:t>
            </a:r>
            <a:r>
              <a:rPr lang="en-US" altLang="ko-KR" dirty="0"/>
              <a:t>1</a:t>
            </a:r>
            <a:r>
              <a:rPr lang="ko-KR" altLang="en-US" dirty="0"/>
              <a:t>달러</a:t>
            </a:r>
            <a:endParaRPr lang="en-US" altLang="ko-KR" dirty="0"/>
          </a:p>
          <a:p>
            <a:r>
              <a:rPr lang="en-GB" altLang="ko-KR" dirty="0">
                <a:hlinkClick r:id="rId2"/>
              </a:rPr>
              <a:t>https://www.medicaldevice-network.com/news/3d-printed-valves-covid-19-Italy/</a:t>
            </a:r>
            <a:endParaRPr lang="ko-KR" altLang="en-US" dirty="0"/>
          </a:p>
        </p:txBody>
      </p:sp>
      <p:sp>
        <p:nvSpPr>
          <p:cNvPr id="4" name="슬라이드 번호 개체 틀 3">
            <a:extLst>
              <a:ext uri="{FF2B5EF4-FFF2-40B4-BE49-F238E27FC236}">
                <a16:creationId xmlns:a16="http://schemas.microsoft.com/office/drawing/2014/main" id="{E593258D-813D-476F-8F3E-A81F5CAA793A}"/>
              </a:ext>
            </a:extLst>
          </p:cNvPr>
          <p:cNvSpPr>
            <a:spLocks noGrp="1"/>
          </p:cNvSpPr>
          <p:nvPr>
            <p:ph type="sldNum" sz="quarter" idx="12"/>
          </p:nvPr>
        </p:nvSpPr>
        <p:spPr/>
        <p:txBody>
          <a:bodyPr/>
          <a:lstStyle/>
          <a:p>
            <a:fld id="{0F5E5150-D770-414B-8549-1992D988E152}" type="slidenum">
              <a:rPr kumimoji="1" lang="ko-KR" altLang="en-US" smtClean="0"/>
              <a:t>10</a:t>
            </a:fld>
            <a:endParaRPr kumimoji="1" lang="ko-KR" altLang="en-US"/>
          </a:p>
        </p:txBody>
      </p:sp>
    </p:spTree>
    <p:extLst>
      <p:ext uri="{BB962C8B-B14F-4D97-AF65-F5344CB8AC3E}">
        <p14:creationId xmlns:p14="http://schemas.microsoft.com/office/powerpoint/2010/main" val="27423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709672A-9EF3-4770-A57E-7DD181B804F8}"/>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3C65F0C6-36C5-4C14-A987-33E1C76000EE}"/>
              </a:ext>
            </a:extLst>
          </p:cNvPr>
          <p:cNvSpPr>
            <a:spLocks noGrp="1"/>
          </p:cNvSpPr>
          <p:nvPr>
            <p:ph idx="1"/>
          </p:nvPr>
        </p:nvSpPr>
        <p:spPr>
          <a:xfrm>
            <a:off x="838200" y="1825625"/>
            <a:ext cx="10515600" cy="4667250"/>
          </a:xfrm>
        </p:spPr>
        <p:txBody>
          <a:bodyPr>
            <a:normAutofit/>
          </a:bodyPr>
          <a:lstStyle/>
          <a:p>
            <a:pPr marL="0" indent="0" algn="ctr">
              <a:buNone/>
            </a:pPr>
            <a:r>
              <a:rPr lang="ko-KR" altLang="en-US" b="1" dirty="0">
                <a:solidFill>
                  <a:schemeClr val="accent5">
                    <a:lumMod val="75000"/>
                  </a:schemeClr>
                </a:solidFill>
              </a:rPr>
              <a:t>코로나</a:t>
            </a:r>
            <a:r>
              <a:rPr lang="en-US" altLang="ko-KR" b="1" dirty="0">
                <a:solidFill>
                  <a:schemeClr val="accent5">
                    <a:lumMod val="75000"/>
                  </a:schemeClr>
                </a:solidFill>
              </a:rPr>
              <a:t>19 </a:t>
            </a:r>
            <a:r>
              <a:rPr lang="ko-KR" altLang="en-US" b="1" dirty="0" err="1">
                <a:solidFill>
                  <a:schemeClr val="accent5">
                    <a:lumMod val="75000"/>
                  </a:schemeClr>
                </a:solidFill>
              </a:rPr>
              <a:t>진단기</a:t>
            </a:r>
            <a:r>
              <a:rPr lang="ko-KR" altLang="en-US" b="1" dirty="0">
                <a:solidFill>
                  <a:schemeClr val="accent5">
                    <a:lumMod val="75000"/>
                  </a:schemeClr>
                </a:solidFill>
              </a:rPr>
              <a:t> </a:t>
            </a:r>
            <a:r>
              <a:rPr lang="en-US" altLang="ko-KR" b="1" dirty="0">
                <a:solidFill>
                  <a:schemeClr val="accent5">
                    <a:lumMod val="75000"/>
                  </a:schemeClr>
                </a:solidFill>
              </a:rPr>
              <a:t>– </a:t>
            </a:r>
            <a:r>
              <a:rPr lang="ko-KR" altLang="en-US" b="1" dirty="0">
                <a:solidFill>
                  <a:schemeClr val="accent5">
                    <a:lumMod val="75000"/>
                  </a:schemeClr>
                </a:solidFill>
              </a:rPr>
              <a:t>미국</a:t>
            </a:r>
            <a:endParaRPr lang="en-US" altLang="ko-KR" b="1" dirty="0">
              <a:solidFill>
                <a:schemeClr val="accent5">
                  <a:lumMod val="75000"/>
                </a:schemeClr>
              </a:solidFill>
            </a:endParaRPr>
          </a:p>
          <a:p>
            <a:r>
              <a:rPr lang="en-US" altLang="ko-KR" dirty="0"/>
              <a:t>Labrador Diagnostics</a:t>
            </a:r>
            <a:r>
              <a:rPr lang="ko-KR" altLang="en-US" dirty="0"/>
              <a:t>는 최근</a:t>
            </a:r>
            <a:r>
              <a:rPr lang="en-US" altLang="ko-KR" u="sng" dirty="0">
                <a:hlinkClick r:id="rId2"/>
              </a:rPr>
              <a:t>(3</a:t>
            </a:r>
            <a:r>
              <a:rPr lang="ko-KR" altLang="en-US" u="sng" dirty="0">
                <a:hlinkClick r:id="rId2"/>
              </a:rPr>
              <a:t>월 </a:t>
            </a:r>
            <a:r>
              <a:rPr lang="en-US" altLang="ko-KR" u="sng" dirty="0">
                <a:hlinkClick r:id="rId2"/>
              </a:rPr>
              <a:t>9</a:t>
            </a:r>
            <a:r>
              <a:rPr lang="ko-KR" altLang="en-US" u="sng" dirty="0">
                <a:hlinkClick r:id="rId2"/>
              </a:rPr>
              <a:t>일</a:t>
            </a:r>
            <a:r>
              <a:rPr lang="en-US" altLang="ko-KR" u="sng" dirty="0">
                <a:hlinkClick r:id="rId2"/>
              </a:rPr>
              <a:t>)</a:t>
            </a:r>
            <a:r>
              <a:rPr lang="ko-KR" altLang="en-US" dirty="0"/>
              <a:t> 코로나</a:t>
            </a:r>
            <a:r>
              <a:rPr lang="en-US" altLang="ko-KR" dirty="0"/>
              <a:t>19 </a:t>
            </a:r>
            <a:r>
              <a:rPr lang="ko-KR" altLang="en-US" dirty="0" err="1"/>
              <a:t>진단기</a:t>
            </a:r>
            <a:r>
              <a:rPr lang="ko-KR" altLang="en-US" dirty="0"/>
              <a:t> 생산업체</a:t>
            </a:r>
            <a:r>
              <a:rPr lang="en-US" altLang="ko-KR" dirty="0"/>
              <a:t>(</a:t>
            </a:r>
            <a:r>
              <a:rPr lang="en-US" altLang="ko-KR" dirty="0" err="1"/>
              <a:t>BioFire</a:t>
            </a:r>
            <a:r>
              <a:rPr lang="en-US" altLang="ko-KR" dirty="0"/>
              <a:t>)</a:t>
            </a:r>
            <a:r>
              <a:rPr lang="ko-KR" altLang="en-US" dirty="0"/>
              <a:t>를 특허권 침해 소송 제기</a:t>
            </a:r>
            <a:r>
              <a:rPr lang="en-US" altLang="ko-KR" dirty="0"/>
              <a:t>. </a:t>
            </a:r>
          </a:p>
          <a:p>
            <a:r>
              <a:rPr lang="ko-KR" altLang="en-US" dirty="0"/>
              <a:t>이 특허는 </a:t>
            </a:r>
            <a:r>
              <a:rPr lang="en-US" altLang="ko-KR" dirty="0"/>
              <a:t>2018</a:t>
            </a:r>
            <a:r>
              <a:rPr lang="ko-KR" altLang="en-US" dirty="0"/>
              <a:t>년 문을 닫은 혈액 검사장비 제조사</a:t>
            </a:r>
            <a:r>
              <a:rPr lang="en-US" altLang="ko-KR" dirty="0"/>
              <a:t>(</a:t>
            </a:r>
            <a:r>
              <a:rPr lang="en-US" altLang="ko-KR" dirty="0" err="1"/>
              <a:t>Theranos</a:t>
            </a:r>
            <a:r>
              <a:rPr lang="en-US" altLang="ko-KR" dirty="0"/>
              <a:t>)</a:t>
            </a:r>
            <a:r>
              <a:rPr lang="ko-KR" altLang="en-US" dirty="0"/>
              <a:t>가 가지고 있었음</a:t>
            </a:r>
            <a:r>
              <a:rPr lang="en-US" altLang="ko-KR" dirty="0"/>
              <a:t>. </a:t>
            </a:r>
            <a:r>
              <a:rPr lang="ko-KR" altLang="en-US" dirty="0"/>
              <a:t>이 회사는 검사장비를 잔뜩 판매했는데</a:t>
            </a:r>
            <a:r>
              <a:rPr lang="en-US" altLang="ko-KR" dirty="0"/>
              <a:t>, </a:t>
            </a:r>
            <a:r>
              <a:rPr lang="ko-KR" altLang="en-US" dirty="0"/>
              <a:t>제대로 작동하지 않아 </a:t>
            </a:r>
            <a:r>
              <a:rPr lang="en-US" altLang="ko-KR" dirty="0"/>
              <a:t>2018</a:t>
            </a:r>
            <a:r>
              <a:rPr lang="ko-KR" altLang="en-US" dirty="0"/>
              <a:t>년에 문을 닫음</a:t>
            </a:r>
            <a:r>
              <a:rPr lang="en-US" altLang="ko-KR" dirty="0"/>
              <a:t>. </a:t>
            </a:r>
          </a:p>
          <a:p>
            <a:r>
              <a:rPr lang="ko-KR" altLang="en-US" dirty="0"/>
              <a:t>이들이 갖고 있던 미국 특허 제</a:t>
            </a:r>
            <a:r>
              <a:rPr lang="en-US" altLang="ko-KR" dirty="0"/>
              <a:t>8,283,155</a:t>
            </a:r>
            <a:r>
              <a:rPr lang="ko-KR" altLang="en-US" dirty="0"/>
              <a:t>호 및 </a:t>
            </a:r>
            <a:r>
              <a:rPr lang="en-US" altLang="ko-KR" dirty="0"/>
              <a:t>10,533,994</a:t>
            </a:r>
            <a:r>
              <a:rPr lang="ko-KR" altLang="en-US" dirty="0"/>
              <a:t>호를 소프트뱅크 소유의 특허괴물 </a:t>
            </a:r>
            <a:r>
              <a:rPr lang="en-US" altLang="ko-KR" dirty="0"/>
              <a:t>Fortress</a:t>
            </a:r>
            <a:r>
              <a:rPr lang="ko-KR" altLang="en-US" dirty="0"/>
              <a:t>가 매입했고</a:t>
            </a:r>
            <a:r>
              <a:rPr lang="en-US" altLang="ko-KR" dirty="0"/>
              <a:t>,</a:t>
            </a:r>
            <a:r>
              <a:rPr lang="ko-KR" altLang="en-US" dirty="0"/>
              <a:t> 페이퍼컴퍼니 </a:t>
            </a:r>
            <a:r>
              <a:rPr lang="en-US" altLang="ko-KR" dirty="0"/>
              <a:t>Labrador Diagnostics</a:t>
            </a:r>
            <a:r>
              <a:rPr lang="ko-KR" altLang="en-US" dirty="0"/>
              <a:t>를 만듦</a:t>
            </a:r>
            <a:r>
              <a:rPr lang="en-US" altLang="ko-KR" dirty="0"/>
              <a:t>. </a:t>
            </a:r>
          </a:p>
          <a:p>
            <a:r>
              <a:rPr lang="ko-KR" altLang="en-US" dirty="0"/>
              <a:t>소송은 원숭이 셀카 저작권 소송을 대리했던 그 로펌이 대리</a:t>
            </a:r>
            <a:r>
              <a:rPr lang="en-US" altLang="ko-KR" dirty="0"/>
              <a:t>.</a:t>
            </a:r>
            <a:endParaRPr lang="ko-KR" altLang="en-US" dirty="0"/>
          </a:p>
        </p:txBody>
      </p:sp>
      <p:sp>
        <p:nvSpPr>
          <p:cNvPr id="4" name="슬라이드 번호 개체 틀 3">
            <a:extLst>
              <a:ext uri="{FF2B5EF4-FFF2-40B4-BE49-F238E27FC236}">
                <a16:creationId xmlns:a16="http://schemas.microsoft.com/office/drawing/2014/main" id="{D4AD796C-669C-41EB-BD15-C42448651560}"/>
              </a:ext>
            </a:extLst>
          </p:cNvPr>
          <p:cNvSpPr>
            <a:spLocks noGrp="1"/>
          </p:cNvSpPr>
          <p:nvPr>
            <p:ph type="sldNum" sz="quarter" idx="12"/>
          </p:nvPr>
        </p:nvSpPr>
        <p:spPr/>
        <p:txBody>
          <a:bodyPr/>
          <a:lstStyle/>
          <a:p>
            <a:fld id="{0F5E5150-D770-414B-8549-1992D988E152}" type="slidenum">
              <a:rPr kumimoji="1" lang="ko-KR" altLang="en-US" smtClean="0"/>
              <a:t>11</a:t>
            </a:fld>
            <a:endParaRPr kumimoji="1" lang="ko-KR" altLang="en-US"/>
          </a:p>
        </p:txBody>
      </p:sp>
    </p:spTree>
    <p:extLst>
      <p:ext uri="{BB962C8B-B14F-4D97-AF65-F5344CB8AC3E}">
        <p14:creationId xmlns:p14="http://schemas.microsoft.com/office/powerpoint/2010/main" val="395265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B954078-7008-4058-B00B-985A455ABFB6}"/>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6CAC244C-B794-4597-A5A0-921636DB8C95}"/>
              </a:ext>
            </a:extLst>
          </p:cNvPr>
          <p:cNvSpPr>
            <a:spLocks noGrp="1"/>
          </p:cNvSpPr>
          <p:nvPr>
            <p:ph idx="1"/>
          </p:nvPr>
        </p:nvSpPr>
        <p:spPr>
          <a:xfrm>
            <a:off x="838200" y="1407382"/>
            <a:ext cx="10515600" cy="5450618"/>
          </a:xfrm>
        </p:spPr>
        <p:txBody>
          <a:bodyPr>
            <a:normAutofit fontScale="92500"/>
          </a:bodyPr>
          <a:lstStyle/>
          <a:p>
            <a:pPr marL="0" indent="0" algn="ctr">
              <a:buNone/>
            </a:pPr>
            <a:r>
              <a:rPr lang="ko-KR" altLang="en-US" b="1" dirty="0">
                <a:solidFill>
                  <a:schemeClr val="accent5">
                    <a:lumMod val="75000"/>
                  </a:schemeClr>
                </a:solidFill>
              </a:rPr>
              <a:t>이스라엘 </a:t>
            </a:r>
            <a:r>
              <a:rPr lang="en-US" altLang="ko-KR" b="1" dirty="0">
                <a:solidFill>
                  <a:schemeClr val="accent5">
                    <a:lumMod val="75000"/>
                  </a:schemeClr>
                </a:solidFill>
              </a:rPr>
              <a:t>– ‘</a:t>
            </a:r>
            <a:r>
              <a:rPr lang="ko-KR" altLang="en-US" b="1" dirty="0" err="1">
                <a:solidFill>
                  <a:schemeClr val="accent5">
                    <a:lumMod val="75000"/>
                  </a:schemeClr>
                </a:solidFill>
              </a:rPr>
              <a:t>칼레트라</a:t>
            </a:r>
            <a:r>
              <a:rPr lang="en-US" altLang="ko-KR" b="1" dirty="0">
                <a:solidFill>
                  <a:schemeClr val="accent5">
                    <a:lumMod val="75000"/>
                  </a:schemeClr>
                </a:solidFill>
              </a:rPr>
              <a:t>’ </a:t>
            </a:r>
            <a:r>
              <a:rPr lang="ko-KR" altLang="en-US" b="1" dirty="0">
                <a:solidFill>
                  <a:schemeClr val="accent5">
                    <a:lumMod val="75000"/>
                  </a:schemeClr>
                </a:solidFill>
              </a:rPr>
              <a:t>강제실시 </a:t>
            </a:r>
            <a:r>
              <a:rPr lang="en-US" altLang="ko-KR" b="1" dirty="0">
                <a:solidFill>
                  <a:schemeClr val="accent5">
                    <a:lumMod val="75000"/>
                  </a:schemeClr>
                </a:solidFill>
              </a:rPr>
              <a:t>(</a:t>
            </a:r>
            <a:r>
              <a:rPr lang="ko-KR" altLang="en-US" b="1" dirty="0">
                <a:solidFill>
                  <a:schemeClr val="accent5">
                    <a:lumMod val="75000"/>
                  </a:schemeClr>
                </a:solidFill>
              </a:rPr>
              <a:t>정부사용을 위한 </a:t>
            </a:r>
            <a:br>
              <a:rPr lang="en-US" altLang="ko-KR" b="1" dirty="0">
                <a:solidFill>
                  <a:schemeClr val="accent5">
                    <a:lumMod val="75000"/>
                  </a:schemeClr>
                </a:solidFill>
              </a:rPr>
            </a:br>
            <a:r>
              <a:rPr lang="ko-KR" altLang="en-US" b="1" dirty="0">
                <a:solidFill>
                  <a:schemeClr val="accent5">
                    <a:lumMod val="75000"/>
                  </a:schemeClr>
                </a:solidFill>
              </a:rPr>
              <a:t>특허발명의 강제실시</a:t>
            </a:r>
            <a:r>
              <a:rPr lang="en-US" altLang="ko-KR" b="1" dirty="0">
                <a:solidFill>
                  <a:schemeClr val="accent5">
                    <a:lumMod val="75000"/>
                  </a:schemeClr>
                </a:solidFill>
              </a:rPr>
              <a:t>) </a:t>
            </a:r>
            <a:r>
              <a:rPr lang="ko-KR" altLang="en-US" b="1" dirty="0">
                <a:solidFill>
                  <a:schemeClr val="accent5">
                    <a:lumMod val="75000"/>
                  </a:schemeClr>
                </a:solidFill>
              </a:rPr>
              <a:t>발동</a:t>
            </a:r>
            <a:endParaRPr lang="en-US" altLang="ko-KR" b="1" dirty="0">
              <a:solidFill>
                <a:schemeClr val="accent5">
                  <a:lumMod val="75000"/>
                </a:schemeClr>
              </a:solidFill>
            </a:endParaRPr>
          </a:p>
          <a:p>
            <a:r>
              <a:rPr lang="en-US" altLang="ko-KR" dirty="0"/>
              <a:t>2020. 3. 18. </a:t>
            </a:r>
            <a:r>
              <a:rPr lang="ko-KR" altLang="en-US" dirty="0"/>
              <a:t>이스라엘 보건부 장관의 결정</a:t>
            </a:r>
            <a:r>
              <a:rPr lang="en-US" altLang="ko-KR" dirty="0"/>
              <a:t>: </a:t>
            </a:r>
            <a:r>
              <a:rPr lang="ko-KR" altLang="en-US" dirty="0" err="1"/>
              <a:t>칼레트라</a:t>
            </a:r>
            <a:r>
              <a:rPr lang="en-US" altLang="ko-KR" dirty="0"/>
              <a:t>(</a:t>
            </a:r>
            <a:r>
              <a:rPr lang="en-US" altLang="ko-KR" dirty="0" err="1"/>
              <a:t>Kaletra</a:t>
            </a:r>
            <a:r>
              <a:rPr lang="en-US" altLang="ko-KR" dirty="0"/>
              <a:t> (lopinavir 200mg/ritonavir 50mg)</a:t>
            </a:r>
            <a:r>
              <a:rPr lang="ko-KR" altLang="en-US" dirty="0"/>
              <a:t>를 코로나</a:t>
            </a:r>
            <a:r>
              <a:rPr lang="en-US" altLang="ko-KR" dirty="0"/>
              <a:t>19 </a:t>
            </a:r>
            <a:r>
              <a:rPr lang="ko-KR" altLang="en-US" dirty="0"/>
              <a:t>치료 목적으로 수입하는 행위를 특허법 제</a:t>
            </a:r>
            <a:r>
              <a:rPr lang="en-US" altLang="ko-KR" dirty="0"/>
              <a:t>104, 105</a:t>
            </a:r>
            <a:r>
              <a:rPr lang="ko-KR" altLang="en-US" dirty="0"/>
              <a:t>조에 따라 </a:t>
            </a:r>
            <a:r>
              <a:rPr lang="ko-KR" altLang="en-US" u="sng" dirty="0">
                <a:hlinkClick r:id="rId2"/>
              </a:rPr>
              <a:t>허용</a:t>
            </a:r>
            <a:endParaRPr lang="en-US" altLang="ko-KR" u="sng" dirty="0"/>
          </a:p>
          <a:p>
            <a:pPr fontAlgn="base"/>
            <a:r>
              <a:rPr lang="ko-KR" altLang="en-US" dirty="0"/>
              <a:t>국가 안보 또는 필수적 공급이나 서비스를 유지하기 위해 필요한 경우 정부부처나 국영기업은 특허발명을 이용할 수 있고</a:t>
            </a:r>
            <a:r>
              <a:rPr lang="en-US" altLang="ko-KR" dirty="0"/>
              <a:t>(</a:t>
            </a:r>
            <a:r>
              <a:rPr lang="ko-KR" altLang="en-US" dirty="0"/>
              <a:t>제</a:t>
            </a:r>
            <a:r>
              <a:rPr lang="en-US" altLang="ko-KR" dirty="0"/>
              <a:t>104</a:t>
            </a:r>
            <a:r>
              <a:rPr lang="ko-KR" altLang="en-US" dirty="0"/>
              <a:t>조</a:t>
            </a:r>
            <a:r>
              <a:rPr lang="en-US" altLang="ko-KR" dirty="0"/>
              <a:t>), </a:t>
            </a:r>
            <a:r>
              <a:rPr lang="ko-KR" altLang="en-US" dirty="0"/>
              <a:t>민간에게도 이용을 허락할 수 있음</a:t>
            </a:r>
            <a:r>
              <a:rPr lang="en-US" altLang="ko-KR" dirty="0"/>
              <a:t>(</a:t>
            </a:r>
            <a:r>
              <a:rPr lang="ko-KR" altLang="en-US" dirty="0"/>
              <a:t>제</a:t>
            </a:r>
            <a:r>
              <a:rPr lang="en-US" altLang="ko-KR" dirty="0"/>
              <a:t>105</a:t>
            </a:r>
            <a:r>
              <a:rPr lang="ko-KR" altLang="en-US" dirty="0"/>
              <a:t>조</a:t>
            </a:r>
            <a:r>
              <a:rPr lang="en-US" altLang="ko-KR" dirty="0"/>
              <a:t>).</a:t>
            </a:r>
          </a:p>
          <a:p>
            <a:pPr fontAlgn="base"/>
            <a:r>
              <a:rPr lang="ko-KR" altLang="en-US" dirty="0"/>
              <a:t>인도 제약사 </a:t>
            </a:r>
            <a:r>
              <a:rPr lang="ko-KR" altLang="en-US" dirty="0" err="1"/>
              <a:t>헤테로</a:t>
            </a:r>
            <a:r>
              <a:rPr lang="en-US" altLang="ko-KR" dirty="0"/>
              <a:t>(Hetero)</a:t>
            </a:r>
            <a:r>
              <a:rPr lang="ko-KR" altLang="en-US" dirty="0"/>
              <a:t>로부터 </a:t>
            </a:r>
            <a:r>
              <a:rPr lang="ko-KR" altLang="en-US" dirty="0" err="1"/>
              <a:t>칼레트라를</a:t>
            </a:r>
            <a:r>
              <a:rPr lang="ko-KR" altLang="en-US" dirty="0"/>
              <a:t> 수입할 권한을 </a:t>
            </a:r>
            <a:r>
              <a:rPr lang="en-US" altLang="ko-KR" dirty="0"/>
              <a:t>K.S. Kim International Ltd.</a:t>
            </a:r>
            <a:r>
              <a:rPr lang="ko-KR" altLang="en-US" dirty="0"/>
              <a:t>에게만 부여</a:t>
            </a:r>
            <a:endParaRPr lang="en-US" altLang="ko-KR" dirty="0"/>
          </a:p>
          <a:p>
            <a:pPr fontAlgn="base"/>
            <a:r>
              <a:rPr lang="ko-KR" altLang="en-US" dirty="0"/>
              <a:t>강제실시 발동 전 이스라엘 보건부의 요청에 제약사인 </a:t>
            </a:r>
            <a:r>
              <a:rPr lang="ko-KR" altLang="en-US" dirty="0" err="1"/>
              <a:t>아비브</a:t>
            </a:r>
            <a:r>
              <a:rPr lang="en-US" altLang="ko-KR" dirty="0"/>
              <a:t>(</a:t>
            </a:r>
            <a:r>
              <a:rPr lang="en-US" altLang="ko-KR" dirty="0" err="1"/>
              <a:t>Abbvie</a:t>
            </a:r>
            <a:r>
              <a:rPr lang="en-US" altLang="ko-KR" dirty="0"/>
              <a:t>)</a:t>
            </a:r>
            <a:r>
              <a:rPr lang="ko-KR" altLang="en-US" dirty="0"/>
              <a:t>와 수입업자는 요청한 수량의 의약품을 공급할 수 없다고 답변</a:t>
            </a:r>
            <a:r>
              <a:rPr lang="en-US" altLang="ko-KR" dirty="0"/>
              <a:t>.</a:t>
            </a:r>
          </a:p>
          <a:p>
            <a:r>
              <a:rPr lang="ko-KR" altLang="en-US" dirty="0"/>
              <a:t> </a:t>
            </a:r>
            <a:r>
              <a:rPr lang="ko-KR" altLang="en-US" dirty="0" err="1"/>
              <a:t>아비브는</a:t>
            </a:r>
            <a:r>
              <a:rPr lang="ko-KR" altLang="en-US" dirty="0"/>
              <a:t> 특허권 행사 포기</a:t>
            </a:r>
            <a:r>
              <a:rPr lang="en-US" altLang="ko-KR" dirty="0"/>
              <a:t> (HIV </a:t>
            </a:r>
            <a:r>
              <a:rPr lang="ko-KR" altLang="en-US" dirty="0"/>
              <a:t>포함</a:t>
            </a:r>
            <a:r>
              <a:rPr lang="en-US" altLang="ko-KR" dirty="0"/>
              <a:t>), MPP</a:t>
            </a:r>
            <a:r>
              <a:rPr lang="ko-KR" altLang="en-US" dirty="0"/>
              <a:t>에 무조건 라이선스 허용</a:t>
            </a:r>
          </a:p>
        </p:txBody>
      </p:sp>
      <p:sp>
        <p:nvSpPr>
          <p:cNvPr id="4" name="슬라이드 번호 개체 틀 3">
            <a:extLst>
              <a:ext uri="{FF2B5EF4-FFF2-40B4-BE49-F238E27FC236}">
                <a16:creationId xmlns:a16="http://schemas.microsoft.com/office/drawing/2014/main" id="{61914D53-37CA-40F3-BA9A-4BACE0F19882}"/>
              </a:ext>
            </a:extLst>
          </p:cNvPr>
          <p:cNvSpPr>
            <a:spLocks noGrp="1"/>
          </p:cNvSpPr>
          <p:nvPr>
            <p:ph type="sldNum" sz="quarter" idx="12"/>
          </p:nvPr>
        </p:nvSpPr>
        <p:spPr/>
        <p:txBody>
          <a:bodyPr/>
          <a:lstStyle/>
          <a:p>
            <a:fld id="{0F5E5150-D770-414B-8549-1992D988E152}" type="slidenum">
              <a:rPr kumimoji="1" lang="ko-KR" altLang="en-US" smtClean="0"/>
              <a:t>12</a:t>
            </a:fld>
            <a:endParaRPr kumimoji="1" lang="ko-KR" altLang="en-US"/>
          </a:p>
        </p:txBody>
      </p:sp>
    </p:spTree>
    <p:extLst>
      <p:ext uri="{BB962C8B-B14F-4D97-AF65-F5344CB8AC3E}">
        <p14:creationId xmlns:p14="http://schemas.microsoft.com/office/powerpoint/2010/main" val="2931040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B954078-7008-4058-B00B-985A455ABFB6}"/>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6CAC244C-B794-4597-A5A0-921636DB8C95}"/>
              </a:ext>
            </a:extLst>
          </p:cNvPr>
          <p:cNvSpPr>
            <a:spLocks noGrp="1"/>
          </p:cNvSpPr>
          <p:nvPr>
            <p:ph idx="1"/>
          </p:nvPr>
        </p:nvSpPr>
        <p:spPr/>
        <p:txBody>
          <a:bodyPr>
            <a:normAutofit lnSpcReduction="10000"/>
          </a:bodyPr>
          <a:lstStyle/>
          <a:p>
            <a:pPr marL="0" indent="0" algn="ctr">
              <a:buNone/>
            </a:pPr>
            <a:r>
              <a:rPr lang="ko-KR" altLang="en-US" b="1" dirty="0">
                <a:solidFill>
                  <a:schemeClr val="accent5">
                    <a:lumMod val="75000"/>
                  </a:schemeClr>
                </a:solidFill>
              </a:rPr>
              <a:t>브라질 </a:t>
            </a:r>
            <a:r>
              <a:rPr lang="en-US" altLang="ko-KR" b="1" dirty="0">
                <a:solidFill>
                  <a:schemeClr val="accent5">
                    <a:lumMod val="75000"/>
                  </a:schemeClr>
                </a:solidFill>
              </a:rPr>
              <a:t>– </a:t>
            </a:r>
            <a:r>
              <a:rPr lang="ko-KR" altLang="en-US" b="1" dirty="0">
                <a:solidFill>
                  <a:schemeClr val="accent5">
                    <a:lumMod val="75000"/>
                  </a:schemeClr>
                </a:solidFill>
              </a:rPr>
              <a:t>소위 </a:t>
            </a:r>
            <a:r>
              <a:rPr lang="en-US" altLang="ko-KR" b="1" dirty="0">
                <a:solidFill>
                  <a:schemeClr val="accent5">
                    <a:lumMod val="75000"/>
                  </a:schemeClr>
                </a:solidFill>
              </a:rPr>
              <a:t>‘</a:t>
            </a:r>
            <a:r>
              <a:rPr lang="ko-KR" altLang="en-US" b="1" dirty="0">
                <a:solidFill>
                  <a:schemeClr val="accent5">
                    <a:lumMod val="75000"/>
                  </a:schemeClr>
                </a:solidFill>
              </a:rPr>
              <a:t>자동</a:t>
            </a:r>
            <a:r>
              <a:rPr lang="en-US" altLang="ko-KR" b="1" dirty="0">
                <a:solidFill>
                  <a:schemeClr val="accent5">
                    <a:lumMod val="75000"/>
                  </a:schemeClr>
                </a:solidFill>
              </a:rPr>
              <a:t>’ </a:t>
            </a:r>
            <a:r>
              <a:rPr lang="ko-KR" altLang="en-US" b="1" dirty="0">
                <a:solidFill>
                  <a:schemeClr val="accent5">
                    <a:lumMod val="75000"/>
                  </a:schemeClr>
                </a:solidFill>
              </a:rPr>
              <a:t>강제실시</a:t>
            </a:r>
            <a:endParaRPr lang="en-US" altLang="ko-KR" b="1" dirty="0">
              <a:solidFill>
                <a:schemeClr val="accent5">
                  <a:lumMod val="75000"/>
                </a:schemeClr>
              </a:solidFill>
            </a:endParaRPr>
          </a:p>
          <a:p>
            <a:r>
              <a:rPr lang="ko-KR" altLang="en-US" dirty="0"/>
              <a:t>산업재산권법 제</a:t>
            </a:r>
            <a:r>
              <a:rPr lang="en-US" altLang="ko-KR" dirty="0"/>
              <a:t>71</a:t>
            </a:r>
            <a:r>
              <a:rPr lang="ko-KR" altLang="en-US" dirty="0"/>
              <a:t>조 개정안</a:t>
            </a:r>
            <a:endParaRPr lang="en-US" altLang="ko-KR" dirty="0"/>
          </a:p>
          <a:p>
            <a:r>
              <a:rPr lang="ko-KR" altLang="en-US" dirty="0"/>
              <a:t>공중보건 위기 선언이 있으면</a:t>
            </a:r>
            <a:r>
              <a:rPr lang="en-US" altLang="ko-KR" dirty="0"/>
              <a:t>(WHO </a:t>
            </a:r>
            <a:r>
              <a:rPr lang="ko-KR" altLang="en-US" dirty="0"/>
              <a:t>또는 브라질 정부</a:t>
            </a:r>
            <a:r>
              <a:rPr lang="en-US" altLang="ko-KR" dirty="0"/>
              <a:t>), </a:t>
            </a:r>
            <a:r>
              <a:rPr lang="ko-KR" altLang="en-US" dirty="0"/>
              <a:t>제</a:t>
            </a:r>
            <a:r>
              <a:rPr lang="en-US" altLang="ko-KR" dirty="0"/>
              <a:t>71</a:t>
            </a:r>
            <a:r>
              <a:rPr lang="ko-KR" altLang="en-US" dirty="0"/>
              <a:t>조의 국가비상사태 요건 충족</a:t>
            </a:r>
            <a:endParaRPr lang="en-US" altLang="ko-KR" dirty="0"/>
          </a:p>
          <a:p>
            <a:r>
              <a:rPr lang="ko-KR" altLang="en-US" dirty="0"/>
              <a:t>대상 특허 또는 특허출원은 산업재산권청</a:t>
            </a:r>
            <a:r>
              <a:rPr lang="en-US" altLang="ko-KR" dirty="0"/>
              <a:t>(INPI)</a:t>
            </a:r>
            <a:r>
              <a:rPr lang="ko-KR" altLang="en-US" dirty="0"/>
              <a:t>가 직권으로 또는 신청을 받아 공개</a:t>
            </a:r>
            <a:endParaRPr lang="en-US" altLang="ko-KR" dirty="0"/>
          </a:p>
          <a:p>
            <a:r>
              <a:rPr lang="ko-KR" altLang="en-US" dirty="0"/>
              <a:t>특허권자에 대한 보상</a:t>
            </a:r>
            <a:r>
              <a:rPr lang="en-US" altLang="ko-KR" dirty="0"/>
              <a:t>: </a:t>
            </a:r>
            <a:r>
              <a:rPr lang="ko-KR" altLang="en-US" dirty="0"/>
              <a:t>브라질 정부에 판매하는 가격의 </a:t>
            </a:r>
            <a:r>
              <a:rPr lang="en-US" altLang="ko-KR" dirty="0"/>
              <a:t>1.5%</a:t>
            </a:r>
          </a:p>
          <a:p>
            <a:r>
              <a:rPr lang="ko-KR" altLang="en-US" dirty="0"/>
              <a:t>보상금은 강제실시한 물품의 생산자가 지급</a:t>
            </a:r>
            <a:endParaRPr lang="en-US" altLang="ko-KR" dirty="0"/>
          </a:p>
          <a:p>
            <a:r>
              <a:rPr lang="ko-KR" altLang="en-US" dirty="0"/>
              <a:t>특허권자는 물품 생산에 필요한 충분한 정보를 브라질 정부에 제공해야 하며</a:t>
            </a:r>
            <a:r>
              <a:rPr lang="en-US" altLang="ko-KR" dirty="0"/>
              <a:t>, </a:t>
            </a:r>
            <a:r>
              <a:rPr lang="ko-KR" altLang="en-US" dirty="0"/>
              <a:t>브라질 정부는 부정경쟁 방지 조치 취해야 함</a:t>
            </a:r>
            <a:r>
              <a:rPr lang="en-US" altLang="ko-KR" dirty="0"/>
              <a:t>.</a:t>
            </a:r>
          </a:p>
        </p:txBody>
      </p:sp>
      <p:sp>
        <p:nvSpPr>
          <p:cNvPr id="4" name="슬라이드 번호 개체 틀 3">
            <a:extLst>
              <a:ext uri="{FF2B5EF4-FFF2-40B4-BE49-F238E27FC236}">
                <a16:creationId xmlns:a16="http://schemas.microsoft.com/office/drawing/2014/main" id="{61914D53-37CA-40F3-BA9A-4BACE0F19882}"/>
              </a:ext>
            </a:extLst>
          </p:cNvPr>
          <p:cNvSpPr>
            <a:spLocks noGrp="1"/>
          </p:cNvSpPr>
          <p:nvPr>
            <p:ph type="sldNum" sz="quarter" idx="12"/>
          </p:nvPr>
        </p:nvSpPr>
        <p:spPr/>
        <p:txBody>
          <a:bodyPr/>
          <a:lstStyle/>
          <a:p>
            <a:fld id="{0F5E5150-D770-414B-8549-1992D988E152}" type="slidenum">
              <a:rPr kumimoji="1" lang="ko-KR" altLang="en-US" smtClean="0"/>
              <a:t>13</a:t>
            </a:fld>
            <a:endParaRPr kumimoji="1" lang="ko-KR" altLang="en-US"/>
          </a:p>
        </p:txBody>
      </p:sp>
    </p:spTree>
    <p:extLst>
      <p:ext uri="{BB962C8B-B14F-4D97-AF65-F5344CB8AC3E}">
        <p14:creationId xmlns:p14="http://schemas.microsoft.com/office/powerpoint/2010/main" val="662851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B954078-7008-4058-B00B-985A455ABFB6}"/>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6CAC244C-B794-4597-A5A0-921636DB8C95}"/>
              </a:ext>
            </a:extLst>
          </p:cNvPr>
          <p:cNvSpPr>
            <a:spLocks noGrp="1"/>
          </p:cNvSpPr>
          <p:nvPr>
            <p:ph idx="1"/>
          </p:nvPr>
        </p:nvSpPr>
        <p:spPr/>
        <p:txBody>
          <a:bodyPr/>
          <a:lstStyle/>
          <a:p>
            <a:pPr marL="0" indent="0" algn="ctr">
              <a:buNone/>
            </a:pPr>
            <a:r>
              <a:rPr lang="ko-KR" altLang="en-US" b="1" dirty="0">
                <a:solidFill>
                  <a:schemeClr val="accent5">
                    <a:lumMod val="75000"/>
                  </a:schemeClr>
                </a:solidFill>
              </a:rPr>
              <a:t>캐나다 </a:t>
            </a:r>
            <a:r>
              <a:rPr lang="en-US" altLang="ko-KR" b="1" dirty="0">
                <a:solidFill>
                  <a:schemeClr val="accent5">
                    <a:lumMod val="75000"/>
                  </a:schemeClr>
                </a:solidFill>
              </a:rPr>
              <a:t>– </a:t>
            </a:r>
            <a:r>
              <a:rPr lang="ko-KR" altLang="en-US" b="1" dirty="0">
                <a:solidFill>
                  <a:schemeClr val="accent5">
                    <a:lumMod val="75000"/>
                  </a:schemeClr>
                </a:solidFill>
              </a:rPr>
              <a:t>정부사용을 위한 특허발명의 강제실시</a:t>
            </a:r>
            <a:endParaRPr lang="en-US" altLang="ko-KR" b="1" dirty="0">
              <a:solidFill>
                <a:schemeClr val="accent5">
                  <a:lumMod val="75000"/>
                </a:schemeClr>
              </a:solidFill>
            </a:endParaRPr>
          </a:p>
          <a:p>
            <a:r>
              <a:rPr lang="ko-KR" altLang="en-US" dirty="0"/>
              <a:t>코로나</a:t>
            </a:r>
            <a:r>
              <a:rPr lang="en-US" altLang="ko-KR" dirty="0"/>
              <a:t>19 </a:t>
            </a:r>
            <a:r>
              <a:rPr lang="ko-KR" altLang="en-US" dirty="0"/>
              <a:t>대응 특별법</a:t>
            </a:r>
            <a:r>
              <a:rPr lang="en-US" altLang="ko-KR" dirty="0"/>
              <a:t>(3. 25. </a:t>
            </a:r>
            <a:r>
              <a:rPr lang="ko-KR" altLang="en-US" dirty="0"/>
              <a:t>발효</a:t>
            </a:r>
            <a:r>
              <a:rPr lang="en-US" altLang="ko-KR" dirty="0"/>
              <a:t>)</a:t>
            </a:r>
          </a:p>
          <a:p>
            <a:r>
              <a:rPr lang="ko-KR" altLang="en-US" dirty="0"/>
              <a:t>현행 특허법 제</a:t>
            </a:r>
            <a:r>
              <a:rPr lang="en-US" altLang="ko-KR" dirty="0"/>
              <a:t>19.3</a:t>
            </a:r>
            <a:r>
              <a:rPr lang="ko-KR" altLang="en-US" dirty="0"/>
              <a:t>조 다음에 제</a:t>
            </a:r>
            <a:r>
              <a:rPr lang="en-US" altLang="ko-KR" dirty="0"/>
              <a:t>19.4</a:t>
            </a:r>
            <a:r>
              <a:rPr lang="ko-KR" altLang="en-US" dirty="0"/>
              <a:t>조를 추가하여 공중보건 위기 대응에 필요한 범위 내에서 캐나다 정부 또는 캐나다 정부가 지정한 제</a:t>
            </a:r>
            <a:r>
              <a:rPr lang="en-US" altLang="ko-KR" dirty="0"/>
              <a:t>3</a:t>
            </a:r>
            <a:r>
              <a:rPr lang="ko-KR" altLang="en-US" dirty="0"/>
              <a:t>자가 특허 발명을 생산</a:t>
            </a:r>
            <a:r>
              <a:rPr lang="en-US" altLang="ko-KR" dirty="0"/>
              <a:t>, </a:t>
            </a:r>
            <a:r>
              <a:rPr lang="ko-KR" altLang="en-US" dirty="0"/>
              <a:t>제조</a:t>
            </a:r>
            <a:r>
              <a:rPr lang="en-US" altLang="ko-KR" dirty="0"/>
              <a:t>, </a:t>
            </a:r>
            <a:r>
              <a:rPr lang="ko-KR" altLang="en-US" dirty="0"/>
              <a:t>사용</a:t>
            </a:r>
            <a:r>
              <a:rPr lang="en-US" altLang="ko-KR" dirty="0"/>
              <a:t>, </a:t>
            </a:r>
            <a:r>
              <a:rPr lang="ko-KR" altLang="en-US" dirty="0"/>
              <a:t>판매할 수 있도록</a:t>
            </a:r>
            <a:endParaRPr lang="en-US" altLang="ko-KR" dirty="0"/>
          </a:p>
          <a:p>
            <a:r>
              <a:rPr lang="ko-KR" altLang="en-US" dirty="0"/>
              <a:t>특허청장의 재량 없앰</a:t>
            </a:r>
            <a:r>
              <a:rPr lang="en-US" altLang="ko-KR" dirty="0"/>
              <a:t>: (1) </a:t>
            </a:r>
            <a:r>
              <a:rPr lang="ko-KR" altLang="en-US" dirty="0"/>
              <a:t>신청에 대한 허락 여부</a:t>
            </a:r>
            <a:r>
              <a:rPr lang="en-US" altLang="ko-KR" dirty="0"/>
              <a:t>, (2) </a:t>
            </a:r>
            <a:r>
              <a:rPr lang="ko-KR" altLang="en-US" dirty="0"/>
              <a:t>사용 기간 법정화</a:t>
            </a:r>
            <a:r>
              <a:rPr lang="en-US" altLang="ko-KR" dirty="0"/>
              <a:t>, (3) </a:t>
            </a:r>
            <a:r>
              <a:rPr lang="ko-KR" altLang="en-US" dirty="0"/>
              <a:t>사용 조건</a:t>
            </a:r>
            <a:r>
              <a:rPr lang="en-US" altLang="ko-KR" dirty="0"/>
              <a:t>: </a:t>
            </a:r>
            <a:r>
              <a:rPr lang="ko-KR" altLang="en-US" dirty="0"/>
              <a:t>공중보건 위기 대응에 필요한 범위</a:t>
            </a:r>
            <a:endParaRPr lang="en-US" altLang="ko-KR" dirty="0"/>
          </a:p>
          <a:p>
            <a:r>
              <a:rPr lang="ko-KR" altLang="en-US" dirty="0"/>
              <a:t>보상금은 기존과 동일</a:t>
            </a:r>
            <a:r>
              <a:rPr lang="en-US" altLang="ko-KR" dirty="0"/>
              <a:t>, </a:t>
            </a:r>
            <a:r>
              <a:rPr lang="ko-KR" altLang="en-US" dirty="0"/>
              <a:t>특허권자와 사전 협의는 면제</a:t>
            </a:r>
            <a:endParaRPr lang="en-US" altLang="ko-KR" dirty="0"/>
          </a:p>
          <a:p>
            <a:r>
              <a:rPr lang="ko-KR" altLang="en-US" dirty="0"/>
              <a:t>한시법</a:t>
            </a:r>
            <a:r>
              <a:rPr lang="en-US" altLang="ko-KR" dirty="0"/>
              <a:t>: </a:t>
            </a:r>
            <a:r>
              <a:rPr lang="ko-KR" altLang="en-US" dirty="0"/>
              <a:t>최장 </a:t>
            </a:r>
            <a:r>
              <a:rPr lang="en-US" altLang="ko-KR" dirty="0"/>
              <a:t>2021. 9. 30.</a:t>
            </a:r>
            <a:r>
              <a:rPr lang="ko-KR" altLang="en-US" dirty="0"/>
              <a:t>까지만 정부사용 가능</a:t>
            </a:r>
          </a:p>
        </p:txBody>
      </p:sp>
      <p:sp>
        <p:nvSpPr>
          <p:cNvPr id="4" name="슬라이드 번호 개체 틀 3">
            <a:extLst>
              <a:ext uri="{FF2B5EF4-FFF2-40B4-BE49-F238E27FC236}">
                <a16:creationId xmlns:a16="http://schemas.microsoft.com/office/drawing/2014/main" id="{61914D53-37CA-40F3-BA9A-4BACE0F19882}"/>
              </a:ext>
            </a:extLst>
          </p:cNvPr>
          <p:cNvSpPr>
            <a:spLocks noGrp="1"/>
          </p:cNvSpPr>
          <p:nvPr>
            <p:ph type="sldNum" sz="quarter" idx="12"/>
          </p:nvPr>
        </p:nvSpPr>
        <p:spPr/>
        <p:txBody>
          <a:bodyPr/>
          <a:lstStyle/>
          <a:p>
            <a:fld id="{0F5E5150-D770-414B-8549-1992D988E152}" type="slidenum">
              <a:rPr kumimoji="1" lang="ko-KR" altLang="en-US" smtClean="0"/>
              <a:t>14</a:t>
            </a:fld>
            <a:endParaRPr kumimoji="1" lang="ko-KR" altLang="en-US"/>
          </a:p>
        </p:txBody>
      </p:sp>
    </p:spTree>
    <p:extLst>
      <p:ext uri="{BB962C8B-B14F-4D97-AF65-F5344CB8AC3E}">
        <p14:creationId xmlns:p14="http://schemas.microsoft.com/office/powerpoint/2010/main" val="201090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B954078-7008-4058-B00B-985A455ABFB6}"/>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6CAC244C-B794-4597-A5A0-921636DB8C95}"/>
              </a:ext>
            </a:extLst>
          </p:cNvPr>
          <p:cNvSpPr>
            <a:spLocks noGrp="1"/>
          </p:cNvSpPr>
          <p:nvPr>
            <p:ph idx="1"/>
          </p:nvPr>
        </p:nvSpPr>
        <p:spPr>
          <a:xfrm>
            <a:off x="838200" y="1838325"/>
            <a:ext cx="10515600" cy="4351338"/>
          </a:xfrm>
        </p:spPr>
        <p:txBody>
          <a:bodyPr/>
          <a:lstStyle/>
          <a:p>
            <a:pPr marL="0" indent="0" algn="ctr">
              <a:buNone/>
            </a:pPr>
            <a:r>
              <a:rPr lang="ko-KR" altLang="en-US" b="1" dirty="0">
                <a:solidFill>
                  <a:schemeClr val="accent5">
                    <a:lumMod val="75000"/>
                  </a:schemeClr>
                </a:solidFill>
              </a:rPr>
              <a:t>독일 </a:t>
            </a:r>
            <a:r>
              <a:rPr lang="en-US" altLang="ko-KR" b="1" dirty="0">
                <a:solidFill>
                  <a:schemeClr val="accent5">
                    <a:lumMod val="75000"/>
                  </a:schemeClr>
                </a:solidFill>
              </a:rPr>
              <a:t>– </a:t>
            </a:r>
            <a:r>
              <a:rPr lang="ko-KR" altLang="en-US" b="1" dirty="0">
                <a:solidFill>
                  <a:schemeClr val="accent5">
                    <a:lumMod val="75000"/>
                  </a:schemeClr>
                </a:solidFill>
              </a:rPr>
              <a:t>정부사용을 위한 강제실시 제도 개선 </a:t>
            </a:r>
            <a:r>
              <a:rPr lang="en-US" altLang="ko-KR" b="1" dirty="0">
                <a:solidFill>
                  <a:schemeClr val="accent5">
                    <a:lumMod val="75000"/>
                  </a:schemeClr>
                </a:solidFill>
              </a:rPr>
              <a:t>(1)</a:t>
            </a:r>
          </a:p>
          <a:p>
            <a:r>
              <a:rPr lang="en-US" altLang="ko-KR" dirty="0"/>
              <a:t>‘</a:t>
            </a:r>
            <a:r>
              <a:rPr lang="ko-KR" altLang="en-US" dirty="0"/>
              <a:t>인간 감염병의 예방 및 퇴치를 위한 법률</a:t>
            </a:r>
            <a:r>
              <a:rPr lang="en-US" altLang="ko-KR" dirty="0"/>
              <a:t>’</a:t>
            </a:r>
            <a:r>
              <a:rPr lang="ko-KR" altLang="en-US" dirty="0"/>
              <a:t> 개정</a:t>
            </a:r>
            <a:r>
              <a:rPr lang="en-US" altLang="ko-KR" dirty="0"/>
              <a:t>(3. 28. </a:t>
            </a:r>
            <a:r>
              <a:rPr lang="ko-KR" altLang="en-US" dirty="0"/>
              <a:t>발효</a:t>
            </a:r>
            <a:r>
              <a:rPr lang="en-US" altLang="ko-KR" dirty="0"/>
              <a:t>)</a:t>
            </a:r>
          </a:p>
          <a:p>
            <a:r>
              <a:rPr lang="ko-KR" altLang="en-US" dirty="0"/>
              <a:t>의약품과 의료장비의 기초적 공급을 위한 권한 강화와 의료 분야의 인력 강화</a:t>
            </a:r>
            <a:endParaRPr lang="en-US" altLang="ko-KR" dirty="0"/>
          </a:p>
          <a:p>
            <a:r>
              <a:rPr lang="ko-KR" altLang="en-US" dirty="0"/>
              <a:t>학교나 </a:t>
            </a:r>
            <a:r>
              <a:rPr lang="ko-KR" altLang="en-US" dirty="0" err="1"/>
              <a:t>돌봄센터가</a:t>
            </a:r>
            <a:r>
              <a:rPr lang="ko-KR" altLang="en-US" dirty="0"/>
              <a:t> 문을 닫아 수입이 줄어든 부모들에게 보상금을 주거나</a:t>
            </a:r>
            <a:r>
              <a:rPr lang="en-US" altLang="ko-KR" dirty="0"/>
              <a:t>, </a:t>
            </a:r>
            <a:r>
              <a:rPr lang="ko-KR" altLang="en-US" dirty="0"/>
              <a:t>의료 시설을 신속하게 짓기 위한 건축법의 예외 조항</a:t>
            </a:r>
            <a:endParaRPr lang="en-US" altLang="ko-KR" dirty="0"/>
          </a:p>
          <a:p>
            <a:r>
              <a:rPr lang="ko-KR" altLang="en-US" dirty="0"/>
              <a:t>보건부 장관이 특허법 제</a:t>
            </a:r>
            <a:r>
              <a:rPr lang="en-US" altLang="ko-KR" dirty="0"/>
              <a:t>13</a:t>
            </a:r>
            <a:r>
              <a:rPr lang="ko-KR" altLang="en-US" dirty="0"/>
              <a:t>조 제</a:t>
            </a:r>
            <a:r>
              <a:rPr lang="en-US" altLang="ko-KR" dirty="0"/>
              <a:t>1</a:t>
            </a:r>
            <a:r>
              <a:rPr lang="ko-KR" altLang="en-US" dirty="0"/>
              <a:t>항에 따라 특허권을 제한</a:t>
            </a:r>
            <a:r>
              <a:rPr lang="en-US" altLang="ko-KR" dirty="0"/>
              <a:t>(</a:t>
            </a:r>
            <a:r>
              <a:rPr lang="ko-KR" altLang="en-US" dirty="0"/>
              <a:t>정부사용을 위한 특허발명의 강제실시</a:t>
            </a:r>
            <a:r>
              <a:rPr lang="en-US" altLang="ko-KR" dirty="0"/>
              <a:t>)</a:t>
            </a:r>
            <a:r>
              <a:rPr lang="ko-KR" altLang="en-US" dirty="0"/>
              <a:t>할 수 있도록 함</a:t>
            </a:r>
            <a:r>
              <a:rPr lang="en-US" altLang="ko-KR" dirty="0"/>
              <a:t>.</a:t>
            </a:r>
            <a:endParaRPr lang="ko-KR" altLang="en-US" dirty="0"/>
          </a:p>
        </p:txBody>
      </p:sp>
      <p:sp>
        <p:nvSpPr>
          <p:cNvPr id="4" name="슬라이드 번호 개체 틀 3">
            <a:extLst>
              <a:ext uri="{FF2B5EF4-FFF2-40B4-BE49-F238E27FC236}">
                <a16:creationId xmlns:a16="http://schemas.microsoft.com/office/drawing/2014/main" id="{61914D53-37CA-40F3-BA9A-4BACE0F19882}"/>
              </a:ext>
            </a:extLst>
          </p:cNvPr>
          <p:cNvSpPr>
            <a:spLocks noGrp="1"/>
          </p:cNvSpPr>
          <p:nvPr>
            <p:ph type="sldNum" sz="quarter" idx="12"/>
          </p:nvPr>
        </p:nvSpPr>
        <p:spPr/>
        <p:txBody>
          <a:bodyPr/>
          <a:lstStyle/>
          <a:p>
            <a:fld id="{0F5E5150-D770-414B-8549-1992D988E152}" type="slidenum">
              <a:rPr kumimoji="1" lang="ko-KR" altLang="en-US" smtClean="0"/>
              <a:t>15</a:t>
            </a:fld>
            <a:endParaRPr kumimoji="1" lang="ko-KR" altLang="en-US"/>
          </a:p>
        </p:txBody>
      </p:sp>
    </p:spTree>
    <p:extLst>
      <p:ext uri="{BB962C8B-B14F-4D97-AF65-F5344CB8AC3E}">
        <p14:creationId xmlns:p14="http://schemas.microsoft.com/office/powerpoint/2010/main" val="1053963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E3599C6-38E4-43AE-B04F-2CBA7E029E67}"/>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E3C79B03-BCDB-49A5-A896-7601E749EFB8}"/>
              </a:ext>
            </a:extLst>
          </p:cNvPr>
          <p:cNvSpPr>
            <a:spLocks noGrp="1"/>
          </p:cNvSpPr>
          <p:nvPr>
            <p:ph idx="1"/>
          </p:nvPr>
        </p:nvSpPr>
        <p:spPr>
          <a:xfrm>
            <a:off x="838200" y="1825624"/>
            <a:ext cx="10515600" cy="4895851"/>
          </a:xfrm>
        </p:spPr>
        <p:txBody>
          <a:bodyPr>
            <a:normAutofit fontScale="92500" lnSpcReduction="10000"/>
          </a:bodyPr>
          <a:lstStyle/>
          <a:p>
            <a:pPr marL="0" indent="0" algn="ctr">
              <a:buNone/>
            </a:pPr>
            <a:r>
              <a:rPr lang="ko-KR" altLang="en-US" b="1" dirty="0">
                <a:solidFill>
                  <a:srgbClr val="5B9BD5">
                    <a:lumMod val="75000"/>
                  </a:srgbClr>
                </a:solidFill>
              </a:rPr>
              <a:t>독일 </a:t>
            </a:r>
            <a:r>
              <a:rPr lang="en-US" altLang="ko-KR" b="1" dirty="0">
                <a:solidFill>
                  <a:srgbClr val="5B9BD5">
                    <a:lumMod val="75000"/>
                  </a:srgbClr>
                </a:solidFill>
              </a:rPr>
              <a:t>– </a:t>
            </a:r>
            <a:r>
              <a:rPr lang="ko-KR" altLang="en-US" b="1" dirty="0">
                <a:solidFill>
                  <a:srgbClr val="5B9BD5">
                    <a:lumMod val="75000"/>
                  </a:srgbClr>
                </a:solidFill>
              </a:rPr>
              <a:t>정부사용을 위한 강제실시 제도 개선 </a:t>
            </a:r>
            <a:r>
              <a:rPr lang="en-US" altLang="ko-KR" b="1" dirty="0">
                <a:solidFill>
                  <a:srgbClr val="5B9BD5">
                    <a:lumMod val="75000"/>
                  </a:srgbClr>
                </a:solidFill>
              </a:rPr>
              <a:t>(2)</a:t>
            </a:r>
            <a:endParaRPr lang="en-US" altLang="ko-KR" dirty="0"/>
          </a:p>
          <a:p>
            <a:r>
              <a:rPr lang="ko-KR" altLang="en-US" b="1" dirty="0">
                <a:latin typeface="+mn-lt"/>
              </a:rPr>
              <a:t>독일 특허법 제</a:t>
            </a:r>
            <a:r>
              <a:rPr lang="en-US" altLang="ko-KR" b="1" dirty="0">
                <a:latin typeface="+mn-lt"/>
              </a:rPr>
              <a:t>13</a:t>
            </a:r>
            <a:r>
              <a:rPr lang="ko-KR" altLang="en-US" b="1" dirty="0">
                <a:latin typeface="+mn-lt"/>
              </a:rPr>
              <a:t>조</a:t>
            </a:r>
            <a:br>
              <a:rPr lang="ko-KR" altLang="en-US" dirty="0">
                <a:latin typeface="+mn-lt"/>
              </a:rPr>
            </a:br>
            <a:r>
              <a:rPr lang="ko-KR" altLang="en-US" sz="2600" b="1" dirty="0">
                <a:latin typeface="+mn-lt"/>
              </a:rPr>
              <a:t>제</a:t>
            </a:r>
            <a:r>
              <a:rPr lang="en-US" altLang="ko-KR" sz="2600" b="1" dirty="0">
                <a:latin typeface="+mn-lt"/>
              </a:rPr>
              <a:t>1</a:t>
            </a:r>
            <a:r>
              <a:rPr lang="ko-KR" altLang="en-US" sz="2600" b="1" dirty="0">
                <a:latin typeface="+mn-lt"/>
              </a:rPr>
              <a:t>항</a:t>
            </a:r>
            <a:r>
              <a:rPr lang="en-US" altLang="ko-KR" sz="2600" dirty="0">
                <a:latin typeface="+mn-lt"/>
              </a:rPr>
              <a:t>: </a:t>
            </a:r>
            <a:r>
              <a:rPr lang="ko-KR" altLang="en-US" sz="2600" dirty="0">
                <a:latin typeface="+mn-lt"/>
              </a:rPr>
              <a:t>연방정부가 </a:t>
            </a:r>
            <a:r>
              <a:rPr lang="ko-KR" altLang="en-US" sz="2600" dirty="0">
                <a:solidFill>
                  <a:schemeClr val="accent2"/>
                </a:solidFill>
                <a:latin typeface="+mn-lt"/>
              </a:rPr>
              <a:t>공공복리를 위하여</a:t>
            </a:r>
            <a:r>
              <a:rPr lang="ko-KR" altLang="en-US" sz="2600" b="1" dirty="0">
                <a:solidFill>
                  <a:schemeClr val="accent2"/>
                </a:solidFill>
                <a:latin typeface="+mn-lt"/>
              </a:rPr>
              <a:t> </a:t>
            </a:r>
            <a:r>
              <a:rPr lang="ko-KR" altLang="en-US" sz="2600" dirty="0">
                <a:latin typeface="+mn-lt"/>
              </a:rPr>
              <a:t>특허발명을 실시한다는 명령을 한 경우에는 특허권은 효력이 없다</a:t>
            </a:r>
            <a:r>
              <a:rPr lang="en-US" altLang="ko-KR" sz="2600" dirty="0">
                <a:latin typeface="+mn-lt"/>
              </a:rPr>
              <a:t>. </a:t>
            </a:r>
            <a:r>
              <a:rPr lang="ko-KR" altLang="en-US" sz="2600" dirty="0">
                <a:latin typeface="+mn-lt"/>
              </a:rPr>
              <a:t>적절한 최고 연방 기관 또는 이 기관으로부터 명령을 받은 하위 기관이 </a:t>
            </a:r>
            <a:r>
              <a:rPr lang="ko-KR" altLang="en-US" sz="2600" dirty="0">
                <a:solidFill>
                  <a:schemeClr val="accent2"/>
                </a:solidFill>
                <a:latin typeface="+mn-lt"/>
              </a:rPr>
              <a:t>독일의 안보를 위해</a:t>
            </a:r>
            <a:r>
              <a:rPr lang="ko-KR" altLang="en-US" sz="2600" b="1" dirty="0">
                <a:solidFill>
                  <a:schemeClr val="accent2"/>
                </a:solidFill>
                <a:latin typeface="+mn-lt"/>
              </a:rPr>
              <a:t> </a:t>
            </a:r>
            <a:r>
              <a:rPr lang="ko-KR" altLang="en-US" sz="2600" dirty="0">
                <a:latin typeface="+mn-lt"/>
              </a:rPr>
              <a:t>특허발명을 실시한다는 명령을 한 경우 이 실시행위에는 특허권의 효력이 미치지 않는다</a:t>
            </a:r>
            <a:r>
              <a:rPr lang="en-US" altLang="ko-KR" sz="2600" dirty="0">
                <a:latin typeface="+mn-lt"/>
              </a:rPr>
              <a:t>.</a:t>
            </a:r>
            <a:br>
              <a:rPr lang="ko-KR" altLang="en-US" sz="2600" dirty="0">
                <a:latin typeface="+mn-lt"/>
              </a:rPr>
            </a:br>
            <a:r>
              <a:rPr lang="ko-KR" altLang="en-US" sz="2600" b="1" dirty="0">
                <a:latin typeface="+mn-lt"/>
              </a:rPr>
              <a:t>제</a:t>
            </a:r>
            <a:r>
              <a:rPr lang="en-US" altLang="ko-KR" sz="2600" b="1" dirty="0">
                <a:latin typeface="+mn-lt"/>
              </a:rPr>
              <a:t>2</a:t>
            </a:r>
            <a:r>
              <a:rPr lang="ko-KR" altLang="en-US" sz="2600" b="1" dirty="0">
                <a:latin typeface="+mn-lt"/>
              </a:rPr>
              <a:t>항</a:t>
            </a:r>
            <a:r>
              <a:rPr lang="en-US" altLang="ko-KR" sz="2600" dirty="0">
                <a:latin typeface="+mn-lt"/>
              </a:rPr>
              <a:t>: </a:t>
            </a:r>
            <a:r>
              <a:rPr lang="ko-KR" altLang="en-US" sz="2600" dirty="0">
                <a:latin typeface="+mn-lt"/>
              </a:rPr>
              <a:t>연방 정부 또는 최고 연방 기관의 제</a:t>
            </a:r>
            <a:r>
              <a:rPr lang="en-US" altLang="ko-KR" sz="2600" dirty="0">
                <a:latin typeface="+mn-lt"/>
              </a:rPr>
              <a:t>1</a:t>
            </a:r>
            <a:r>
              <a:rPr lang="ko-KR" altLang="en-US" sz="2600" dirty="0">
                <a:latin typeface="+mn-lt"/>
              </a:rPr>
              <a:t>항에 따른 명령에 대한 불복소송은 연방행정법원이 관할한다</a:t>
            </a:r>
            <a:r>
              <a:rPr lang="en-US" altLang="ko-KR" sz="2600" dirty="0">
                <a:latin typeface="+mn-lt"/>
              </a:rPr>
              <a:t>.</a:t>
            </a:r>
            <a:br>
              <a:rPr lang="ko-KR" altLang="en-US" sz="2600" dirty="0">
                <a:latin typeface="+mn-lt"/>
              </a:rPr>
            </a:br>
            <a:r>
              <a:rPr lang="ko-KR" altLang="en-US" sz="2600" b="1" dirty="0">
                <a:latin typeface="+mn-lt"/>
              </a:rPr>
              <a:t>제</a:t>
            </a:r>
            <a:r>
              <a:rPr lang="en-US" altLang="ko-KR" sz="2600" b="1" dirty="0">
                <a:latin typeface="+mn-lt"/>
              </a:rPr>
              <a:t>3</a:t>
            </a:r>
            <a:r>
              <a:rPr lang="ko-KR" altLang="en-US" sz="2600" b="1" dirty="0">
                <a:latin typeface="+mn-lt"/>
              </a:rPr>
              <a:t>항</a:t>
            </a:r>
            <a:r>
              <a:rPr lang="en-US" altLang="ko-KR" sz="2600" dirty="0">
                <a:latin typeface="+mn-lt"/>
              </a:rPr>
              <a:t>: </a:t>
            </a:r>
            <a:r>
              <a:rPr lang="ko-KR" altLang="en-US" sz="2600" dirty="0">
                <a:latin typeface="+mn-lt"/>
              </a:rPr>
              <a:t>제</a:t>
            </a:r>
            <a:r>
              <a:rPr lang="en-US" altLang="ko-KR" sz="2600" dirty="0">
                <a:latin typeface="+mn-lt"/>
              </a:rPr>
              <a:t>1</a:t>
            </a:r>
            <a:r>
              <a:rPr lang="ko-KR" altLang="en-US" sz="2600" dirty="0">
                <a:latin typeface="+mn-lt"/>
              </a:rPr>
              <a:t>항의 경우 특허권자는 연방 정부를 상대로 합리적인 보상금을 청구할 권리를 가진다</a:t>
            </a:r>
            <a:r>
              <a:rPr lang="en-US" altLang="ko-KR" sz="2600" dirty="0">
                <a:latin typeface="+mn-lt"/>
              </a:rPr>
              <a:t>. </a:t>
            </a:r>
            <a:r>
              <a:rPr lang="ko-KR" altLang="en-US" sz="2600" dirty="0">
                <a:latin typeface="+mn-lt"/>
              </a:rPr>
              <a:t>보상금의 금액에 관한 분쟁은 민사법원에 제기할 수 있다</a:t>
            </a:r>
            <a:r>
              <a:rPr lang="en-US" altLang="ko-KR" sz="2600" dirty="0">
                <a:latin typeface="+mn-lt"/>
              </a:rPr>
              <a:t>. </a:t>
            </a:r>
            <a:r>
              <a:rPr lang="ko-KR" altLang="en-US" sz="2600" dirty="0">
                <a:solidFill>
                  <a:schemeClr val="accent2"/>
                </a:solidFill>
                <a:latin typeface="+mn-lt"/>
              </a:rPr>
              <a:t>제</a:t>
            </a:r>
            <a:r>
              <a:rPr lang="en-US" altLang="ko-KR" sz="2600" dirty="0">
                <a:solidFill>
                  <a:schemeClr val="accent2"/>
                </a:solidFill>
                <a:latin typeface="+mn-lt"/>
              </a:rPr>
              <a:t>1</a:t>
            </a:r>
            <a:r>
              <a:rPr lang="ko-KR" altLang="en-US" sz="2600" dirty="0">
                <a:solidFill>
                  <a:schemeClr val="accent2"/>
                </a:solidFill>
                <a:latin typeface="+mn-lt"/>
              </a:rPr>
              <a:t>항 제</a:t>
            </a:r>
            <a:r>
              <a:rPr lang="en-US" altLang="ko-KR" sz="2600" dirty="0">
                <a:solidFill>
                  <a:schemeClr val="accent2"/>
                </a:solidFill>
                <a:latin typeface="+mn-lt"/>
              </a:rPr>
              <a:t>1</a:t>
            </a:r>
            <a:r>
              <a:rPr lang="ko-KR" altLang="en-US" sz="2600" dirty="0">
                <a:solidFill>
                  <a:schemeClr val="accent2"/>
                </a:solidFill>
                <a:latin typeface="+mn-lt"/>
              </a:rPr>
              <a:t>문에 따른 </a:t>
            </a:r>
            <a:r>
              <a:rPr lang="ko-KR" altLang="en-US" sz="2600" dirty="0">
                <a:latin typeface="+mn-lt"/>
              </a:rPr>
              <a:t>연방 정부의 명령은 특허발명의 실시 전에 특허등록원부</a:t>
            </a:r>
            <a:r>
              <a:rPr lang="en-US" altLang="ko-KR" sz="2600" dirty="0">
                <a:latin typeface="+mn-lt"/>
              </a:rPr>
              <a:t>(</a:t>
            </a:r>
            <a:r>
              <a:rPr lang="ko-KR" altLang="en-US" sz="2600" dirty="0">
                <a:latin typeface="+mn-lt"/>
              </a:rPr>
              <a:t>특허법 제</a:t>
            </a:r>
            <a:r>
              <a:rPr lang="en-US" altLang="ko-KR" sz="2600" dirty="0">
                <a:latin typeface="+mn-lt"/>
              </a:rPr>
              <a:t>30</a:t>
            </a:r>
            <a:r>
              <a:rPr lang="ko-KR" altLang="en-US" sz="2600" dirty="0">
                <a:latin typeface="+mn-lt"/>
              </a:rPr>
              <a:t>조 제</a:t>
            </a:r>
            <a:r>
              <a:rPr lang="en-US" altLang="ko-KR" sz="2600" dirty="0">
                <a:latin typeface="+mn-lt"/>
              </a:rPr>
              <a:t>1</a:t>
            </a:r>
            <a:r>
              <a:rPr lang="ko-KR" altLang="en-US" sz="2600" dirty="0">
                <a:latin typeface="+mn-lt"/>
              </a:rPr>
              <a:t>항</a:t>
            </a:r>
            <a:r>
              <a:rPr lang="en-US" altLang="ko-KR" sz="2600" dirty="0">
                <a:latin typeface="+mn-lt"/>
              </a:rPr>
              <a:t>)</a:t>
            </a:r>
            <a:r>
              <a:rPr lang="ko-KR" altLang="en-US" sz="2600" dirty="0">
                <a:latin typeface="+mn-lt"/>
              </a:rPr>
              <a:t>에 등록된 </a:t>
            </a:r>
            <a:r>
              <a:rPr lang="ko-KR" altLang="en-US" sz="2600" dirty="0">
                <a:solidFill>
                  <a:schemeClr val="accent2"/>
                </a:solidFill>
                <a:latin typeface="+mn-lt"/>
              </a:rPr>
              <a:t>특허권자와 미리 소통</a:t>
            </a:r>
            <a:r>
              <a:rPr lang="ko-KR" altLang="en-US" sz="2600" dirty="0">
                <a:latin typeface="+mn-lt"/>
              </a:rPr>
              <a:t>하여야 한다</a:t>
            </a:r>
            <a:r>
              <a:rPr lang="en-US" altLang="ko-KR" sz="2600" dirty="0">
                <a:latin typeface="+mn-lt"/>
              </a:rPr>
              <a:t>. </a:t>
            </a:r>
            <a:r>
              <a:rPr lang="ko-KR" altLang="en-US" sz="2600" dirty="0">
                <a:latin typeface="+mn-lt"/>
              </a:rPr>
              <a:t>제</a:t>
            </a:r>
            <a:r>
              <a:rPr lang="en-US" altLang="ko-KR" sz="2600" dirty="0">
                <a:latin typeface="+mn-lt"/>
              </a:rPr>
              <a:t>1</a:t>
            </a:r>
            <a:r>
              <a:rPr lang="ko-KR" altLang="en-US" sz="2600" dirty="0">
                <a:latin typeface="+mn-lt"/>
              </a:rPr>
              <a:t>항 제</a:t>
            </a:r>
            <a:r>
              <a:rPr lang="en-US" altLang="ko-KR" sz="2600" dirty="0">
                <a:latin typeface="+mn-lt"/>
              </a:rPr>
              <a:t>2</a:t>
            </a:r>
            <a:r>
              <a:rPr lang="ko-KR" altLang="en-US" sz="2600" dirty="0">
                <a:latin typeface="+mn-lt"/>
              </a:rPr>
              <a:t>문에 따른 명령을 내린 최고 연방 기관이 제</a:t>
            </a:r>
            <a:r>
              <a:rPr lang="en-US" altLang="ko-KR" sz="2600" dirty="0">
                <a:latin typeface="+mn-lt"/>
              </a:rPr>
              <a:t>1</a:t>
            </a:r>
            <a:r>
              <a:rPr lang="ko-KR" altLang="en-US" sz="2600" dirty="0">
                <a:latin typeface="+mn-lt"/>
              </a:rPr>
              <a:t>문에 따른 보상금 청구가 있다는 사실을 안 경우에는 등록 특허권자에게 이를 통지하여야 한다</a:t>
            </a:r>
            <a:r>
              <a:rPr lang="en-US" altLang="ko-KR" sz="2600" dirty="0">
                <a:latin typeface="+mn-lt"/>
              </a:rPr>
              <a:t>.</a:t>
            </a:r>
            <a:endParaRPr lang="ko-KR" altLang="en-US" dirty="0">
              <a:latin typeface="+mn-lt"/>
            </a:endParaRPr>
          </a:p>
        </p:txBody>
      </p:sp>
      <p:sp>
        <p:nvSpPr>
          <p:cNvPr id="4" name="슬라이드 번호 개체 틀 3">
            <a:extLst>
              <a:ext uri="{FF2B5EF4-FFF2-40B4-BE49-F238E27FC236}">
                <a16:creationId xmlns:a16="http://schemas.microsoft.com/office/drawing/2014/main" id="{517A0594-6A7E-4A4B-8E8E-0E8B2AC162C5}"/>
              </a:ext>
            </a:extLst>
          </p:cNvPr>
          <p:cNvSpPr>
            <a:spLocks noGrp="1"/>
          </p:cNvSpPr>
          <p:nvPr>
            <p:ph type="sldNum" sz="quarter" idx="12"/>
          </p:nvPr>
        </p:nvSpPr>
        <p:spPr/>
        <p:txBody>
          <a:bodyPr/>
          <a:lstStyle/>
          <a:p>
            <a:fld id="{0F5E5150-D770-414B-8549-1992D988E152}" type="slidenum">
              <a:rPr kumimoji="1" lang="ko-KR" altLang="en-US" smtClean="0"/>
              <a:t>16</a:t>
            </a:fld>
            <a:endParaRPr kumimoji="1" lang="ko-KR" altLang="en-US"/>
          </a:p>
        </p:txBody>
      </p:sp>
    </p:spTree>
    <p:extLst>
      <p:ext uri="{BB962C8B-B14F-4D97-AF65-F5344CB8AC3E}">
        <p14:creationId xmlns:p14="http://schemas.microsoft.com/office/powerpoint/2010/main" val="2584716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54196C6-0CE3-4ADC-90CC-D56C38A1BFC2}"/>
              </a:ext>
            </a:extLst>
          </p:cNvPr>
          <p:cNvSpPr>
            <a:spLocks noGrp="1"/>
          </p:cNvSpPr>
          <p:nvPr>
            <p:ph type="title"/>
          </p:nvPr>
        </p:nvSpPr>
        <p:spPr/>
        <p:txBody>
          <a:bodyPr/>
          <a:lstStyle/>
          <a:p>
            <a:pPr algn="ctr"/>
            <a:r>
              <a:rPr lang="en-US" altLang="ko-KR" dirty="0"/>
              <a:t>[3] </a:t>
            </a:r>
            <a:r>
              <a:rPr lang="ko-KR" altLang="en-US" dirty="0"/>
              <a:t>코로나</a:t>
            </a:r>
            <a:r>
              <a:rPr lang="en-US" altLang="ko-KR" dirty="0"/>
              <a:t>19</a:t>
            </a:r>
            <a:r>
              <a:rPr lang="ko-KR" altLang="en-US" dirty="0"/>
              <a:t>와 지식 </a:t>
            </a:r>
            <a:r>
              <a:rPr lang="ko-KR" altLang="en-US" dirty="0" err="1"/>
              <a:t>커먼즈</a:t>
            </a:r>
            <a:endParaRPr lang="ko-KR" altLang="en-US" dirty="0"/>
          </a:p>
        </p:txBody>
      </p:sp>
      <p:sp>
        <p:nvSpPr>
          <p:cNvPr id="3" name="내용 개체 틀 2">
            <a:extLst>
              <a:ext uri="{FF2B5EF4-FFF2-40B4-BE49-F238E27FC236}">
                <a16:creationId xmlns:a16="http://schemas.microsoft.com/office/drawing/2014/main" id="{DA2C2C4D-874D-4D2D-8118-95D389AEBB42}"/>
              </a:ext>
            </a:extLst>
          </p:cNvPr>
          <p:cNvSpPr>
            <a:spLocks noGrp="1"/>
          </p:cNvSpPr>
          <p:nvPr>
            <p:ph idx="1"/>
          </p:nvPr>
        </p:nvSpPr>
        <p:spPr/>
        <p:txBody>
          <a:bodyPr>
            <a:normAutofit fontScale="92500" lnSpcReduction="10000"/>
          </a:bodyPr>
          <a:lstStyle/>
          <a:p>
            <a:r>
              <a:rPr lang="en-US" altLang="ko-KR" dirty="0"/>
              <a:t>WHO “Solidarity” clinical trial for COVID-19 treatments</a:t>
            </a:r>
          </a:p>
          <a:p>
            <a:pPr lvl="1"/>
            <a:r>
              <a:rPr lang="ko-KR" altLang="en-US" dirty="0"/>
              <a:t>새로운 방식의 </a:t>
            </a:r>
            <a:r>
              <a:rPr lang="ko-KR" altLang="en-US" dirty="0" err="1"/>
              <a:t>국제임상시험</a:t>
            </a:r>
            <a:r>
              <a:rPr lang="ko-KR" altLang="en-US" dirty="0"/>
              <a:t> 프로그램</a:t>
            </a:r>
            <a:endParaRPr lang="en-US" altLang="ko-KR" dirty="0"/>
          </a:p>
          <a:p>
            <a:pPr lvl="1"/>
            <a:r>
              <a:rPr lang="en-US" altLang="ko-KR" dirty="0"/>
              <a:t>3</a:t>
            </a:r>
            <a:r>
              <a:rPr lang="ko-KR" altLang="en-US" dirty="0"/>
              <a:t>월 </a:t>
            </a:r>
            <a:r>
              <a:rPr lang="en-US" altLang="ko-KR" dirty="0"/>
              <a:t>18</a:t>
            </a:r>
            <a:r>
              <a:rPr lang="ko-KR" altLang="en-US" dirty="0"/>
              <a:t>일 개시</a:t>
            </a:r>
            <a:r>
              <a:rPr lang="en-US" altLang="ko-KR" dirty="0"/>
              <a:t>, 522</a:t>
            </a:r>
            <a:r>
              <a:rPr lang="ko-KR" altLang="en-US" dirty="0"/>
              <a:t>개 임상시험 등록</a:t>
            </a:r>
            <a:endParaRPr lang="en-US" altLang="ko-KR" dirty="0"/>
          </a:p>
          <a:p>
            <a:r>
              <a:rPr lang="en-US" altLang="ko-KR" dirty="0">
                <a:solidFill>
                  <a:srgbClr val="0070C0"/>
                </a:solidFill>
              </a:rPr>
              <a:t>WHO Knowledge Pool</a:t>
            </a:r>
          </a:p>
          <a:p>
            <a:r>
              <a:rPr lang="en-US" altLang="ko-KR" dirty="0">
                <a:hlinkClick r:id="rId2">
                  <a:extLst>
                    <a:ext uri="{A12FA001-AC4F-418D-AE19-62706E023703}">
                      <ahyp:hlinkClr xmlns:ahyp="http://schemas.microsoft.com/office/drawing/2018/hyperlinkcolor" val="tx"/>
                    </a:ext>
                  </a:extLst>
                </a:hlinkClick>
              </a:rPr>
              <a:t>Access to COVID-19 Tools (act) Accelerator</a:t>
            </a:r>
            <a:r>
              <a:rPr lang="en-US" altLang="ko-KR" dirty="0"/>
              <a:t> (24 April 2020)</a:t>
            </a:r>
          </a:p>
          <a:p>
            <a:pPr lvl="1"/>
            <a:r>
              <a:rPr lang="ko-KR" altLang="en-US" dirty="0"/>
              <a:t>가난하든 부유하든 모두에게 평등한 치료 기회 보장이 목적</a:t>
            </a:r>
            <a:r>
              <a:rPr lang="en-US" altLang="ko-KR" dirty="0"/>
              <a:t>.</a:t>
            </a:r>
          </a:p>
          <a:p>
            <a:pPr lvl="1"/>
            <a:r>
              <a:rPr lang="en-US" altLang="ko-KR" dirty="0"/>
              <a:t>WHO </a:t>
            </a:r>
            <a:r>
              <a:rPr lang="ko-KR" altLang="en-US" dirty="0"/>
              <a:t>사무총장</a:t>
            </a:r>
            <a:r>
              <a:rPr lang="en-US" altLang="ko-KR" dirty="0"/>
              <a:t> “</a:t>
            </a:r>
            <a:r>
              <a:rPr lang="ko-KR" altLang="en-US" dirty="0"/>
              <a:t>코로나</a:t>
            </a:r>
            <a:r>
              <a:rPr lang="en-US" altLang="ko-KR" dirty="0"/>
              <a:t>19</a:t>
            </a:r>
            <a:r>
              <a:rPr lang="ko-KR" altLang="en-US" dirty="0"/>
              <a:t>는 연대를 통해서만 종식시킬 수 있다</a:t>
            </a:r>
            <a:r>
              <a:rPr lang="en-US" altLang="ko-KR" dirty="0"/>
              <a:t>. </a:t>
            </a:r>
            <a:r>
              <a:rPr lang="ko-KR" altLang="en-US" dirty="0"/>
              <a:t>국가와 민간이 협력하고 과학과 연구 성과의 혜택이 모두에게 돌아가야 한다</a:t>
            </a:r>
            <a:r>
              <a:rPr lang="en-US" altLang="ko-KR" dirty="0"/>
              <a:t>”</a:t>
            </a:r>
          </a:p>
          <a:p>
            <a:r>
              <a:rPr lang="en-US" altLang="ko-KR" dirty="0"/>
              <a:t>EU Pledging Initiative (4 May 2020)</a:t>
            </a:r>
          </a:p>
          <a:p>
            <a:pPr lvl="1"/>
            <a:r>
              <a:rPr lang="en-US" altLang="ko-KR" dirty="0"/>
              <a:t>3</a:t>
            </a:r>
            <a:r>
              <a:rPr lang="ko-KR" altLang="en-US" dirty="0"/>
              <a:t>월 </a:t>
            </a:r>
            <a:r>
              <a:rPr lang="en-US" altLang="ko-KR" dirty="0"/>
              <a:t>26</a:t>
            </a:r>
            <a:r>
              <a:rPr lang="ko-KR" altLang="en-US" dirty="0"/>
              <a:t>일 </a:t>
            </a:r>
            <a:r>
              <a:rPr lang="en-US" altLang="ko-KR" dirty="0"/>
              <a:t>G20 </a:t>
            </a:r>
            <a:r>
              <a:rPr lang="ko-KR" altLang="en-US" dirty="0"/>
              <a:t>합의 후속조치</a:t>
            </a:r>
            <a:endParaRPr lang="en-US" altLang="ko-KR" dirty="0"/>
          </a:p>
          <a:p>
            <a:pPr lvl="1"/>
            <a:r>
              <a:rPr lang="ko-KR" altLang="en-US" dirty="0"/>
              <a:t>초기 자금 </a:t>
            </a:r>
            <a:r>
              <a:rPr lang="en-US" altLang="ko-KR" dirty="0"/>
              <a:t>75</a:t>
            </a:r>
            <a:r>
              <a:rPr lang="ko-KR" altLang="en-US" dirty="0"/>
              <a:t>억 유로 목표</a:t>
            </a:r>
          </a:p>
          <a:p>
            <a:endParaRPr lang="ko-KR" altLang="en-US" dirty="0"/>
          </a:p>
          <a:p>
            <a:endParaRPr lang="ko-KR" altLang="en-US" dirty="0"/>
          </a:p>
        </p:txBody>
      </p:sp>
      <p:sp>
        <p:nvSpPr>
          <p:cNvPr id="4" name="슬라이드 번호 개체 틀 3">
            <a:extLst>
              <a:ext uri="{FF2B5EF4-FFF2-40B4-BE49-F238E27FC236}">
                <a16:creationId xmlns:a16="http://schemas.microsoft.com/office/drawing/2014/main" id="{25726416-F913-41F4-9A73-9A65B3527CE9}"/>
              </a:ext>
            </a:extLst>
          </p:cNvPr>
          <p:cNvSpPr>
            <a:spLocks noGrp="1"/>
          </p:cNvSpPr>
          <p:nvPr>
            <p:ph type="sldNum" sz="quarter" idx="12"/>
          </p:nvPr>
        </p:nvSpPr>
        <p:spPr/>
        <p:txBody>
          <a:bodyPr/>
          <a:lstStyle/>
          <a:p>
            <a:fld id="{0F5E5150-D770-414B-8549-1992D988E152}" type="slidenum">
              <a:rPr kumimoji="1" lang="ko-KR" altLang="en-US" smtClean="0"/>
              <a:t>17</a:t>
            </a:fld>
            <a:endParaRPr kumimoji="1" lang="ko-KR" altLang="en-US"/>
          </a:p>
        </p:txBody>
      </p:sp>
    </p:spTree>
    <p:extLst>
      <p:ext uri="{BB962C8B-B14F-4D97-AF65-F5344CB8AC3E}">
        <p14:creationId xmlns:p14="http://schemas.microsoft.com/office/powerpoint/2010/main" val="4013030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772E358-E6C7-4AC8-8D20-DB1FF2DE9955}"/>
              </a:ext>
            </a:extLst>
          </p:cNvPr>
          <p:cNvSpPr>
            <a:spLocks noGrp="1"/>
          </p:cNvSpPr>
          <p:nvPr>
            <p:ph type="title"/>
          </p:nvPr>
        </p:nvSpPr>
        <p:spPr/>
        <p:txBody>
          <a:bodyPr/>
          <a:lstStyle/>
          <a:p>
            <a:r>
              <a:rPr lang="en-US" altLang="ko-KR" dirty="0"/>
              <a:t>[3] </a:t>
            </a:r>
            <a:r>
              <a:rPr lang="ko-KR" altLang="en-US" dirty="0"/>
              <a:t>코로나</a:t>
            </a:r>
            <a:r>
              <a:rPr lang="en-US" altLang="ko-KR" dirty="0"/>
              <a:t>19</a:t>
            </a:r>
            <a:r>
              <a:rPr lang="ko-KR" altLang="en-US" dirty="0"/>
              <a:t>와 지식 </a:t>
            </a:r>
            <a:r>
              <a:rPr lang="ko-KR" altLang="en-US" dirty="0" err="1"/>
              <a:t>커먼즈</a:t>
            </a:r>
            <a:endParaRPr lang="ko-KR" altLang="en-US" dirty="0"/>
          </a:p>
        </p:txBody>
      </p:sp>
      <p:sp>
        <p:nvSpPr>
          <p:cNvPr id="3" name="내용 개체 틀 2">
            <a:extLst>
              <a:ext uri="{FF2B5EF4-FFF2-40B4-BE49-F238E27FC236}">
                <a16:creationId xmlns:a16="http://schemas.microsoft.com/office/drawing/2014/main" id="{BDA77B88-64E4-45AF-A19D-4B99D3080C96}"/>
              </a:ext>
            </a:extLst>
          </p:cNvPr>
          <p:cNvSpPr>
            <a:spLocks noGrp="1"/>
          </p:cNvSpPr>
          <p:nvPr>
            <p:ph idx="1"/>
          </p:nvPr>
        </p:nvSpPr>
        <p:spPr/>
        <p:txBody>
          <a:bodyPr>
            <a:normAutofit lnSpcReduction="10000"/>
          </a:bodyPr>
          <a:lstStyle/>
          <a:p>
            <a:pPr marL="0" indent="0" algn="ctr">
              <a:buNone/>
            </a:pPr>
            <a:r>
              <a:rPr lang="en-US" altLang="ko-KR" b="1" dirty="0">
                <a:solidFill>
                  <a:srgbClr val="0070C0"/>
                </a:solidFill>
              </a:rPr>
              <a:t>WHO Knowledge Pool</a:t>
            </a:r>
          </a:p>
          <a:p>
            <a:r>
              <a:rPr lang="ko-KR" altLang="en-US" dirty="0"/>
              <a:t>코스타리카 정부 공식 제안 </a:t>
            </a:r>
            <a:r>
              <a:rPr lang="en-US" altLang="ko-KR" dirty="0"/>
              <a:t>(3. 23.)</a:t>
            </a:r>
          </a:p>
          <a:p>
            <a:pPr lvl="1"/>
            <a:r>
              <a:rPr lang="ko-KR" altLang="en-US" dirty="0"/>
              <a:t>코로나</a:t>
            </a:r>
            <a:r>
              <a:rPr lang="en-US" altLang="ko-KR" dirty="0"/>
              <a:t>19 </a:t>
            </a:r>
            <a:r>
              <a:rPr lang="ko-KR" altLang="en-US" dirty="0"/>
              <a:t>진단</a:t>
            </a:r>
            <a:r>
              <a:rPr lang="en-US" altLang="ko-KR" dirty="0"/>
              <a:t>, </a:t>
            </a:r>
            <a:r>
              <a:rPr lang="ko-KR" altLang="en-US" dirty="0"/>
              <a:t>예방</a:t>
            </a:r>
            <a:r>
              <a:rPr lang="en-US" altLang="ko-KR" dirty="0"/>
              <a:t>, </a:t>
            </a:r>
            <a:r>
              <a:rPr lang="ko-KR" altLang="en-US" dirty="0"/>
              <a:t>통제 및 치료에 사용될 수 있는 기술에 관한 현재 및 미래의 권리를 공동으로 관리하는 풀을 </a:t>
            </a:r>
            <a:r>
              <a:rPr lang="en-US" altLang="ko-KR" dirty="0"/>
              <a:t>WHO</a:t>
            </a:r>
            <a:r>
              <a:rPr lang="ko-KR" altLang="en-US" dirty="0"/>
              <a:t>에 두자</a:t>
            </a:r>
            <a:r>
              <a:rPr lang="en-US" altLang="ko-KR" dirty="0"/>
              <a:t>.</a:t>
            </a:r>
          </a:p>
          <a:p>
            <a:pPr lvl="1"/>
            <a:r>
              <a:rPr lang="ko-KR" altLang="en-US" dirty="0"/>
              <a:t>우선 </a:t>
            </a:r>
            <a:r>
              <a:rPr lang="en-US" altLang="ko-KR" dirty="0"/>
              <a:t>MOU</a:t>
            </a:r>
            <a:r>
              <a:rPr lang="ko-KR" altLang="en-US" dirty="0"/>
              <a:t>를 맺고 구체적인 조건은 추후 결정</a:t>
            </a:r>
            <a:endParaRPr lang="en-US" altLang="ko-KR" dirty="0"/>
          </a:p>
          <a:p>
            <a:r>
              <a:rPr lang="en-US" altLang="ko-KR" dirty="0"/>
              <a:t>WHO</a:t>
            </a:r>
            <a:r>
              <a:rPr lang="ko-KR" altLang="en-US" dirty="0"/>
              <a:t> 사무총장 언론 브리핑 </a:t>
            </a:r>
            <a:r>
              <a:rPr lang="en-US" altLang="ko-KR" dirty="0"/>
              <a:t>(4. 6.)</a:t>
            </a:r>
          </a:p>
          <a:p>
            <a:r>
              <a:rPr lang="en-US" altLang="ko-KR" dirty="0"/>
              <a:t>EU, </a:t>
            </a:r>
            <a:r>
              <a:rPr lang="ko-KR" altLang="en-US" dirty="0"/>
              <a:t>네덜란드</a:t>
            </a:r>
            <a:r>
              <a:rPr lang="en-US" altLang="ko-KR" dirty="0"/>
              <a:t>, </a:t>
            </a:r>
            <a:r>
              <a:rPr lang="ko-KR" altLang="en-US" dirty="0"/>
              <a:t>영국 지지</a:t>
            </a:r>
            <a:endParaRPr lang="en-US" altLang="ko-KR" dirty="0"/>
          </a:p>
          <a:p>
            <a:r>
              <a:rPr lang="en-US" altLang="ko-KR" dirty="0"/>
              <a:t>EU</a:t>
            </a:r>
            <a:r>
              <a:rPr lang="ko-KR" altLang="en-US" dirty="0"/>
              <a:t>의 </a:t>
            </a:r>
            <a:r>
              <a:rPr lang="en-US" altLang="ko-KR" dirty="0"/>
              <a:t>WHA 73 </a:t>
            </a:r>
            <a:r>
              <a:rPr lang="ko-KR" altLang="en-US" dirty="0"/>
              <a:t>코로나</a:t>
            </a:r>
            <a:r>
              <a:rPr lang="en-US" altLang="ko-KR" dirty="0"/>
              <a:t>19 </a:t>
            </a:r>
            <a:r>
              <a:rPr lang="ko-KR" altLang="en-US" dirty="0"/>
              <a:t>대응 결의안 </a:t>
            </a:r>
            <a:r>
              <a:rPr lang="ko-KR" altLang="en-US" dirty="0" err="1"/>
              <a:t>초초안</a:t>
            </a:r>
            <a:r>
              <a:rPr lang="en-US" altLang="ko-KR" dirty="0"/>
              <a:t>(zero draft) (4. 15.)</a:t>
            </a:r>
          </a:p>
          <a:p>
            <a:r>
              <a:rPr lang="en-US" altLang="ko-KR" dirty="0"/>
              <a:t>WHO</a:t>
            </a:r>
            <a:r>
              <a:rPr lang="ko-KR" altLang="en-US" dirty="0"/>
              <a:t> 사무총장</a:t>
            </a:r>
            <a:r>
              <a:rPr lang="en-US" altLang="ko-KR" dirty="0"/>
              <a:t>, </a:t>
            </a:r>
            <a:r>
              <a:rPr lang="ko-KR" altLang="en-US" dirty="0"/>
              <a:t>코스타리카</a:t>
            </a:r>
            <a:r>
              <a:rPr lang="en-US" altLang="ko-KR" dirty="0"/>
              <a:t>, </a:t>
            </a:r>
            <a:r>
              <a:rPr lang="ko-KR" altLang="en-US" dirty="0"/>
              <a:t>칠레 대통령 언론 브리핑 </a:t>
            </a:r>
            <a:r>
              <a:rPr lang="en-US" altLang="ko-KR" dirty="0"/>
              <a:t>(5. 15.)</a:t>
            </a:r>
          </a:p>
          <a:p>
            <a:r>
              <a:rPr lang="en-US" altLang="ko-KR" dirty="0"/>
              <a:t>WHA 73 </a:t>
            </a:r>
            <a:r>
              <a:rPr lang="ko-KR" altLang="en-US" dirty="0"/>
              <a:t>결의 </a:t>
            </a:r>
            <a:r>
              <a:rPr lang="en-US" altLang="ko-KR" dirty="0"/>
              <a:t>(5. 19.(?))</a:t>
            </a:r>
            <a:endParaRPr lang="ko-KR" altLang="en-US" dirty="0"/>
          </a:p>
        </p:txBody>
      </p:sp>
      <p:sp>
        <p:nvSpPr>
          <p:cNvPr id="4" name="슬라이드 번호 개체 틀 3">
            <a:extLst>
              <a:ext uri="{FF2B5EF4-FFF2-40B4-BE49-F238E27FC236}">
                <a16:creationId xmlns:a16="http://schemas.microsoft.com/office/drawing/2014/main" id="{0D4034C2-C63E-42DC-8C4B-2192070C4B3D}"/>
              </a:ext>
            </a:extLst>
          </p:cNvPr>
          <p:cNvSpPr>
            <a:spLocks noGrp="1"/>
          </p:cNvSpPr>
          <p:nvPr>
            <p:ph type="sldNum" sz="quarter" idx="12"/>
          </p:nvPr>
        </p:nvSpPr>
        <p:spPr/>
        <p:txBody>
          <a:bodyPr/>
          <a:lstStyle/>
          <a:p>
            <a:fld id="{0F5E5150-D770-414B-8549-1992D988E152}" type="slidenum">
              <a:rPr kumimoji="1" lang="ko-KR" altLang="en-US" smtClean="0"/>
              <a:t>18</a:t>
            </a:fld>
            <a:endParaRPr kumimoji="1" lang="ko-KR" altLang="en-US"/>
          </a:p>
        </p:txBody>
      </p:sp>
    </p:spTree>
    <p:extLst>
      <p:ext uri="{BB962C8B-B14F-4D97-AF65-F5344CB8AC3E}">
        <p14:creationId xmlns:p14="http://schemas.microsoft.com/office/powerpoint/2010/main" val="2978053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B8F99E0-FE38-44D4-942F-25EAC03F9DC4}"/>
              </a:ext>
            </a:extLst>
          </p:cNvPr>
          <p:cNvSpPr>
            <a:spLocks noGrp="1"/>
          </p:cNvSpPr>
          <p:nvPr>
            <p:ph type="title"/>
          </p:nvPr>
        </p:nvSpPr>
        <p:spPr/>
        <p:txBody>
          <a:bodyPr/>
          <a:lstStyle/>
          <a:p>
            <a:r>
              <a:rPr lang="en-US" altLang="ko-KR" dirty="0"/>
              <a:t>[3] </a:t>
            </a:r>
            <a:r>
              <a:rPr lang="ko-KR" altLang="en-US" dirty="0"/>
              <a:t>코로나</a:t>
            </a:r>
            <a:r>
              <a:rPr lang="en-US" altLang="ko-KR" dirty="0"/>
              <a:t>19</a:t>
            </a:r>
            <a:r>
              <a:rPr lang="ko-KR" altLang="en-US" dirty="0"/>
              <a:t>와 지식 </a:t>
            </a:r>
            <a:r>
              <a:rPr lang="ko-KR" altLang="en-US" dirty="0" err="1"/>
              <a:t>커먼즈</a:t>
            </a:r>
            <a:endParaRPr lang="ko-KR" altLang="en-US" dirty="0"/>
          </a:p>
        </p:txBody>
      </p:sp>
      <p:sp>
        <p:nvSpPr>
          <p:cNvPr id="3" name="내용 개체 틀 2">
            <a:extLst>
              <a:ext uri="{FF2B5EF4-FFF2-40B4-BE49-F238E27FC236}">
                <a16:creationId xmlns:a16="http://schemas.microsoft.com/office/drawing/2014/main" id="{090307B4-3A96-430E-93A4-35E30E205041}"/>
              </a:ext>
            </a:extLst>
          </p:cNvPr>
          <p:cNvSpPr>
            <a:spLocks noGrp="1"/>
          </p:cNvSpPr>
          <p:nvPr>
            <p:ph idx="1"/>
          </p:nvPr>
        </p:nvSpPr>
        <p:spPr/>
        <p:txBody>
          <a:bodyPr>
            <a:normAutofit lnSpcReduction="10000"/>
          </a:bodyPr>
          <a:lstStyle/>
          <a:p>
            <a:r>
              <a:rPr lang="en-US" altLang="ko-KR" dirty="0"/>
              <a:t>WHA 73 </a:t>
            </a:r>
            <a:r>
              <a:rPr lang="ko-KR" altLang="en-US" dirty="0"/>
              <a:t>문재인 대통령 기조연설</a:t>
            </a:r>
            <a:endParaRPr lang="en-US" altLang="ko-KR" dirty="0"/>
          </a:p>
          <a:p>
            <a:pPr lvl="1"/>
            <a:r>
              <a:rPr lang="en-US" altLang="ko-KR" dirty="0">
                <a:latin typeface="+mn-lt"/>
              </a:rPr>
              <a:t>“</a:t>
            </a:r>
            <a:r>
              <a:rPr lang="ko-KR" altLang="en-US" dirty="0">
                <a:latin typeface="+mn-lt"/>
              </a:rPr>
              <a:t>둘째</a:t>
            </a:r>
            <a:r>
              <a:rPr lang="en-US" altLang="ko-KR" dirty="0">
                <a:latin typeface="+mn-lt"/>
              </a:rPr>
              <a:t>, </a:t>
            </a:r>
            <a:r>
              <a:rPr lang="ko-KR" altLang="en-US" dirty="0">
                <a:latin typeface="+mn-lt"/>
              </a:rPr>
              <a:t>백신과 치료제 개발을 위해 국경을 넘어 협력해야 합니다</a:t>
            </a:r>
            <a:r>
              <a:rPr lang="en-US" altLang="ko-KR" dirty="0">
                <a:latin typeface="+mn-lt"/>
              </a:rPr>
              <a:t>. </a:t>
            </a:r>
            <a:r>
              <a:rPr lang="ko-KR" altLang="en-US" dirty="0">
                <a:latin typeface="+mn-lt"/>
              </a:rPr>
              <a:t>개발된 백신과 치료제는 인류를 위한 공공재로서 전 세계에 공평하게 보급되어야 할 것입니다</a:t>
            </a:r>
            <a:r>
              <a:rPr lang="en-US" altLang="ko-KR" dirty="0">
                <a:latin typeface="+mn-lt"/>
              </a:rPr>
              <a:t>. </a:t>
            </a:r>
            <a:r>
              <a:rPr lang="ko-KR" altLang="en-US" dirty="0">
                <a:latin typeface="+mn-lt"/>
              </a:rPr>
              <a:t>한국은 백신과 치료제 개발을 위한 </a:t>
            </a:r>
            <a:r>
              <a:rPr lang="en-US" altLang="ko-KR" dirty="0">
                <a:latin typeface="+mn-lt"/>
              </a:rPr>
              <a:t>WHO</a:t>
            </a:r>
            <a:r>
              <a:rPr lang="ko-KR" altLang="en-US" dirty="0">
                <a:latin typeface="+mn-lt"/>
              </a:rPr>
              <a:t>의 노력을 전적으로 지지합니다</a:t>
            </a:r>
            <a:r>
              <a:rPr lang="en-US" altLang="ko-KR" dirty="0">
                <a:latin typeface="+mn-lt"/>
              </a:rPr>
              <a:t>. </a:t>
            </a:r>
            <a:r>
              <a:rPr lang="ko-KR" altLang="en-US" dirty="0">
                <a:latin typeface="+mn-lt"/>
              </a:rPr>
              <a:t>한국은 세계 백신 면역 연합</a:t>
            </a:r>
            <a:r>
              <a:rPr lang="en-US" altLang="ko-KR" dirty="0">
                <a:latin typeface="+mn-lt"/>
              </a:rPr>
              <a:t>, </a:t>
            </a:r>
            <a:r>
              <a:rPr lang="ko-KR" altLang="en-US" dirty="0">
                <a:latin typeface="+mn-lt"/>
              </a:rPr>
              <a:t>글로벌 펀드</a:t>
            </a:r>
            <a:r>
              <a:rPr lang="en-US" altLang="ko-KR" dirty="0">
                <a:latin typeface="+mn-lt"/>
              </a:rPr>
              <a:t>, </a:t>
            </a:r>
            <a:r>
              <a:rPr lang="ko-KR" altLang="en-US" dirty="0">
                <a:latin typeface="+mn-lt"/>
              </a:rPr>
              <a:t>국제 의약품 구매기구</a:t>
            </a:r>
            <a:r>
              <a:rPr lang="en-US" altLang="ko-KR" dirty="0">
                <a:latin typeface="+mn-lt"/>
              </a:rPr>
              <a:t>, </a:t>
            </a:r>
            <a:r>
              <a:rPr lang="ko-KR" altLang="en-US" dirty="0">
                <a:latin typeface="+mn-lt"/>
              </a:rPr>
              <a:t>국제 백신 연구소에 공여국으로 참여하고 있으며</a:t>
            </a:r>
            <a:r>
              <a:rPr lang="en-US" altLang="ko-KR" dirty="0">
                <a:latin typeface="+mn-lt"/>
              </a:rPr>
              <a:t>, </a:t>
            </a:r>
            <a:r>
              <a:rPr lang="ko-KR" altLang="en-US" dirty="0">
                <a:latin typeface="+mn-lt"/>
              </a:rPr>
              <a:t>올해부터 </a:t>
            </a:r>
            <a:r>
              <a:rPr lang="ko-KR" altLang="en-US" dirty="0" err="1">
                <a:latin typeface="+mn-lt"/>
              </a:rPr>
              <a:t>감염병</a:t>
            </a:r>
            <a:r>
              <a:rPr lang="ko-KR" altLang="en-US" dirty="0">
                <a:latin typeface="+mn-lt"/>
              </a:rPr>
              <a:t> 혁신 연합에도 기여할 예정입니다</a:t>
            </a:r>
            <a:r>
              <a:rPr lang="en-US" altLang="ko-KR" dirty="0">
                <a:latin typeface="+mn-lt"/>
              </a:rPr>
              <a:t>.”</a:t>
            </a:r>
          </a:p>
          <a:p>
            <a:r>
              <a:rPr lang="ko-KR" altLang="en-US" dirty="0">
                <a:latin typeface="+mn-lt"/>
              </a:rPr>
              <a:t>시진핑 중국 국가주석</a:t>
            </a:r>
            <a:endParaRPr lang="en-US" altLang="ko-KR" dirty="0">
              <a:latin typeface="+mn-lt"/>
            </a:endParaRPr>
          </a:p>
          <a:p>
            <a:pPr lvl="1"/>
            <a:r>
              <a:rPr lang="en-US" altLang="ko-KR" dirty="0"/>
              <a:t>“Covid-19 vaccine development and deployment in China, when available, will be made a global public good, which will be China’s contribution to ensuring vaccine accessibility and affordability in developing countries,”</a:t>
            </a:r>
            <a:endParaRPr lang="ko-KR" altLang="en-US" dirty="0">
              <a:latin typeface="+mn-lt"/>
            </a:endParaRPr>
          </a:p>
        </p:txBody>
      </p:sp>
      <p:sp>
        <p:nvSpPr>
          <p:cNvPr id="4" name="슬라이드 번호 개체 틀 3">
            <a:extLst>
              <a:ext uri="{FF2B5EF4-FFF2-40B4-BE49-F238E27FC236}">
                <a16:creationId xmlns:a16="http://schemas.microsoft.com/office/drawing/2014/main" id="{1E6E85E7-1F34-4B51-A8BD-3F98EE8D6800}"/>
              </a:ext>
            </a:extLst>
          </p:cNvPr>
          <p:cNvSpPr>
            <a:spLocks noGrp="1"/>
          </p:cNvSpPr>
          <p:nvPr>
            <p:ph type="sldNum" sz="quarter" idx="12"/>
          </p:nvPr>
        </p:nvSpPr>
        <p:spPr/>
        <p:txBody>
          <a:bodyPr/>
          <a:lstStyle/>
          <a:p>
            <a:fld id="{0F5E5150-D770-414B-8549-1992D988E152}" type="slidenum">
              <a:rPr kumimoji="1" lang="ko-KR" altLang="en-US" smtClean="0"/>
              <a:t>19</a:t>
            </a:fld>
            <a:endParaRPr kumimoji="1" lang="ko-KR" altLang="en-US"/>
          </a:p>
        </p:txBody>
      </p:sp>
    </p:spTree>
    <p:extLst>
      <p:ext uri="{BB962C8B-B14F-4D97-AF65-F5344CB8AC3E}">
        <p14:creationId xmlns:p14="http://schemas.microsoft.com/office/powerpoint/2010/main" val="2715604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EF070F7-F288-4928-8974-2A6ADE06E873}"/>
              </a:ext>
            </a:extLst>
          </p:cNvPr>
          <p:cNvSpPr>
            <a:spLocks noGrp="1"/>
          </p:cNvSpPr>
          <p:nvPr>
            <p:ph type="title"/>
          </p:nvPr>
        </p:nvSpPr>
        <p:spPr/>
        <p:txBody>
          <a:bodyPr/>
          <a:lstStyle/>
          <a:p>
            <a:pPr algn="ctr"/>
            <a:r>
              <a:rPr lang="ko-KR" altLang="en-US" dirty="0"/>
              <a:t>목차</a:t>
            </a:r>
          </a:p>
        </p:txBody>
      </p:sp>
      <p:sp>
        <p:nvSpPr>
          <p:cNvPr id="3" name="내용 개체 틀 2">
            <a:extLst>
              <a:ext uri="{FF2B5EF4-FFF2-40B4-BE49-F238E27FC236}">
                <a16:creationId xmlns:a16="http://schemas.microsoft.com/office/drawing/2014/main" id="{5982ED3A-139B-4ABE-95DF-F25AB20B60C3}"/>
              </a:ext>
            </a:extLst>
          </p:cNvPr>
          <p:cNvSpPr>
            <a:spLocks noGrp="1"/>
          </p:cNvSpPr>
          <p:nvPr>
            <p:ph idx="1"/>
          </p:nvPr>
        </p:nvSpPr>
        <p:spPr/>
        <p:txBody>
          <a:bodyPr/>
          <a:lstStyle/>
          <a:p>
            <a:pPr marL="0" indent="0">
              <a:buNone/>
            </a:pPr>
            <a:r>
              <a:rPr lang="en-US" altLang="ko-KR" dirty="0"/>
              <a:t>	[1] </a:t>
            </a:r>
            <a:r>
              <a:rPr lang="ko-KR" altLang="en-US" dirty="0"/>
              <a:t>코로나</a:t>
            </a:r>
            <a:r>
              <a:rPr lang="en-US" altLang="ko-KR" dirty="0"/>
              <a:t>19</a:t>
            </a:r>
            <a:r>
              <a:rPr lang="ko-KR" altLang="en-US" dirty="0"/>
              <a:t>와 저작권</a:t>
            </a:r>
            <a:endParaRPr lang="en-US" altLang="ko-KR" dirty="0"/>
          </a:p>
          <a:p>
            <a:pPr marL="0" indent="0">
              <a:buNone/>
            </a:pPr>
            <a:r>
              <a:rPr lang="en-US" altLang="ko-KR" dirty="0"/>
              <a:t>	[2] </a:t>
            </a:r>
            <a:r>
              <a:rPr lang="ko-KR" altLang="en-US" dirty="0"/>
              <a:t>코로나</a:t>
            </a:r>
            <a:r>
              <a:rPr lang="en-US" altLang="ko-KR" dirty="0"/>
              <a:t>19</a:t>
            </a:r>
            <a:r>
              <a:rPr lang="ko-KR" altLang="en-US" dirty="0"/>
              <a:t>와 특허</a:t>
            </a:r>
            <a:endParaRPr lang="en-US" altLang="ko-KR" dirty="0"/>
          </a:p>
          <a:p>
            <a:pPr marL="0" indent="0">
              <a:buNone/>
            </a:pPr>
            <a:r>
              <a:rPr lang="en-US" altLang="ko-KR" dirty="0"/>
              <a:t>	[3] </a:t>
            </a:r>
            <a:r>
              <a:rPr lang="ko-KR" altLang="en-US" dirty="0"/>
              <a:t>코로나</a:t>
            </a:r>
            <a:r>
              <a:rPr lang="en-US" altLang="ko-KR" dirty="0"/>
              <a:t>19</a:t>
            </a:r>
            <a:r>
              <a:rPr lang="ko-KR" altLang="en-US" dirty="0"/>
              <a:t>와 지식 </a:t>
            </a:r>
            <a:r>
              <a:rPr lang="ko-KR" altLang="en-US" dirty="0" err="1"/>
              <a:t>커먼즈</a:t>
            </a:r>
            <a:endParaRPr lang="en-US" altLang="ko-KR" dirty="0"/>
          </a:p>
          <a:p>
            <a:pPr marL="0" indent="0">
              <a:buNone/>
            </a:pPr>
            <a:r>
              <a:rPr lang="en-US" altLang="ko-KR" dirty="0"/>
              <a:t>	[4] </a:t>
            </a:r>
            <a:r>
              <a:rPr lang="ko-KR" altLang="en-US" dirty="0"/>
              <a:t>지식 생산 방식의 전환</a:t>
            </a:r>
          </a:p>
        </p:txBody>
      </p:sp>
      <p:sp>
        <p:nvSpPr>
          <p:cNvPr id="4" name="슬라이드 번호 개체 틀 3">
            <a:extLst>
              <a:ext uri="{FF2B5EF4-FFF2-40B4-BE49-F238E27FC236}">
                <a16:creationId xmlns:a16="http://schemas.microsoft.com/office/drawing/2014/main" id="{923F88A3-89BB-4BC2-82B6-B1BB78D2484E}"/>
              </a:ext>
            </a:extLst>
          </p:cNvPr>
          <p:cNvSpPr>
            <a:spLocks noGrp="1"/>
          </p:cNvSpPr>
          <p:nvPr>
            <p:ph type="sldNum" sz="quarter" idx="12"/>
          </p:nvPr>
        </p:nvSpPr>
        <p:spPr/>
        <p:txBody>
          <a:bodyPr/>
          <a:lstStyle/>
          <a:p>
            <a:fld id="{0F5E5150-D770-414B-8549-1992D988E152}" type="slidenum">
              <a:rPr kumimoji="1" lang="ko-KR" altLang="en-US" smtClean="0"/>
              <a:t>2</a:t>
            </a:fld>
            <a:endParaRPr kumimoji="1" lang="ko-KR" altLang="en-US"/>
          </a:p>
        </p:txBody>
      </p:sp>
    </p:spTree>
    <p:extLst>
      <p:ext uri="{BB962C8B-B14F-4D97-AF65-F5344CB8AC3E}">
        <p14:creationId xmlns:p14="http://schemas.microsoft.com/office/powerpoint/2010/main" val="2027537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22CDB13-13D4-4E6A-8D44-BF55E98E1958}"/>
              </a:ext>
            </a:extLst>
          </p:cNvPr>
          <p:cNvSpPr>
            <a:spLocks noGrp="1"/>
          </p:cNvSpPr>
          <p:nvPr>
            <p:ph type="title"/>
          </p:nvPr>
        </p:nvSpPr>
        <p:spPr/>
        <p:txBody>
          <a:bodyPr/>
          <a:lstStyle/>
          <a:p>
            <a:r>
              <a:rPr lang="en-US" altLang="ko-KR" dirty="0"/>
              <a:t>[3] </a:t>
            </a:r>
            <a:r>
              <a:rPr lang="ko-KR" altLang="en-US" dirty="0"/>
              <a:t>코로나</a:t>
            </a:r>
            <a:r>
              <a:rPr lang="en-US" altLang="ko-KR" dirty="0"/>
              <a:t>19</a:t>
            </a:r>
            <a:r>
              <a:rPr lang="ko-KR" altLang="en-US" dirty="0"/>
              <a:t>와 지식 </a:t>
            </a:r>
            <a:r>
              <a:rPr lang="ko-KR" altLang="en-US" dirty="0" err="1"/>
              <a:t>커먼즈</a:t>
            </a:r>
            <a:br>
              <a:rPr lang="en-US" altLang="ko-KR" dirty="0"/>
            </a:br>
            <a:r>
              <a:rPr lang="en-US" altLang="ko-KR" dirty="0"/>
              <a:t>WHO</a:t>
            </a:r>
            <a:r>
              <a:rPr lang="ko-KR" altLang="en-US" dirty="0"/>
              <a:t> </a:t>
            </a:r>
            <a:r>
              <a:rPr lang="en-US" altLang="ko-KR" dirty="0"/>
              <a:t>Knowledge</a:t>
            </a:r>
            <a:r>
              <a:rPr lang="ko-KR" altLang="en-US" dirty="0"/>
              <a:t> </a:t>
            </a:r>
            <a:r>
              <a:rPr lang="en-US" altLang="ko-KR" dirty="0"/>
              <a:t>Pool</a:t>
            </a:r>
            <a:endParaRPr lang="ko-KR" altLang="en-US" dirty="0"/>
          </a:p>
        </p:txBody>
      </p:sp>
      <p:sp>
        <p:nvSpPr>
          <p:cNvPr id="3" name="내용 개체 틀 2">
            <a:extLst>
              <a:ext uri="{FF2B5EF4-FFF2-40B4-BE49-F238E27FC236}">
                <a16:creationId xmlns:a16="http://schemas.microsoft.com/office/drawing/2014/main" id="{3292EE87-F016-45A9-B320-26154499F6AA}"/>
              </a:ext>
            </a:extLst>
          </p:cNvPr>
          <p:cNvSpPr>
            <a:spLocks noGrp="1"/>
          </p:cNvSpPr>
          <p:nvPr>
            <p:ph idx="1"/>
          </p:nvPr>
        </p:nvSpPr>
        <p:spPr>
          <a:xfrm>
            <a:off x="838200" y="1690688"/>
            <a:ext cx="11036300" cy="5167312"/>
          </a:xfrm>
        </p:spPr>
        <p:txBody>
          <a:bodyPr>
            <a:normAutofit fontScale="70000" lnSpcReduction="20000"/>
          </a:bodyPr>
          <a:lstStyle/>
          <a:p>
            <a:r>
              <a:rPr lang="ko-KR" altLang="en-US" dirty="0"/>
              <a:t>코로나</a:t>
            </a:r>
            <a:r>
              <a:rPr lang="en-US" altLang="ko-KR" dirty="0"/>
              <a:t>19 </a:t>
            </a:r>
            <a:r>
              <a:rPr lang="ko-KR" altLang="en-US" dirty="0"/>
              <a:t>대응 결의문</a:t>
            </a:r>
            <a:r>
              <a:rPr lang="en-US" altLang="ko-KR" dirty="0"/>
              <a:t>(</a:t>
            </a:r>
            <a:r>
              <a:rPr lang="ko-KR" altLang="en-US" dirty="0"/>
              <a:t>실행방안</a:t>
            </a:r>
            <a:r>
              <a:rPr lang="en-US" altLang="ko-KR" dirty="0"/>
              <a:t>(OP) 1~6: </a:t>
            </a:r>
            <a:r>
              <a:rPr lang="ko-KR" altLang="en-US" dirty="0"/>
              <a:t>대상 제한 없음</a:t>
            </a:r>
            <a:r>
              <a:rPr lang="en-US" altLang="ko-KR" dirty="0"/>
              <a:t>. 7: </a:t>
            </a:r>
            <a:r>
              <a:rPr lang="ko-KR" altLang="en-US" dirty="0"/>
              <a:t>회원국</a:t>
            </a:r>
            <a:r>
              <a:rPr lang="en-US" altLang="ko-KR" dirty="0"/>
              <a:t>, 8: </a:t>
            </a:r>
            <a:r>
              <a:rPr lang="ko-KR" altLang="en-US" dirty="0"/>
              <a:t>국제기구 및 관련 당사자</a:t>
            </a:r>
            <a:r>
              <a:rPr lang="en-US" altLang="ko-KR" dirty="0"/>
              <a:t>, 9: </a:t>
            </a:r>
            <a:r>
              <a:rPr lang="ko-KR" altLang="en-US" dirty="0"/>
              <a:t>사무총장</a:t>
            </a:r>
            <a:r>
              <a:rPr lang="en-US" altLang="ko-KR" dirty="0"/>
              <a:t>)</a:t>
            </a:r>
          </a:p>
          <a:p>
            <a:r>
              <a:rPr lang="en-US" altLang="ko-KR" sz="3600" b="1" dirty="0">
                <a:solidFill>
                  <a:srgbClr val="FF0000"/>
                </a:solidFill>
                <a:latin typeface="Times New Roman" panose="02020603050405020304" pitchFamily="18" charset="0"/>
                <a:cs typeface="Times New Roman" panose="02020603050405020304" pitchFamily="18" charset="0"/>
              </a:rPr>
              <a:t>OP4</a:t>
            </a:r>
            <a:r>
              <a:rPr lang="en-US" altLang="ko-KR" sz="3600" b="1" dirty="0">
                <a:latin typeface="Times New Roman" panose="02020603050405020304" pitchFamily="18" charset="0"/>
                <a:cs typeface="Times New Roman" panose="02020603050405020304" pitchFamily="18" charset="0"/>
              </a:rPr>
              <a:t> </a:t>
            </a:r>
            <a:r>
              <a:rPr lang="en-US" altLang="ko-KR" sz="3600" dirty="0">
                <a:latin typeface="Times New Roman" panose="02020603050405020304" pitchFamily="18" charset="0"/>
                <a:cs typeface="Times New Roman" panose="02020603050405020304" pitchFamily="18" charset="0"/>
              </a:rPr>
              <a:t>Calls for the universal, timely and equitable </a:t>
            </a:r>
            <a:r>
              <a:rPr lang="en-US" altLang="ko-KR" sz="3600" b="1" dirty="0">
                <a:solidFill>
                  <a:srgbClr val="0070C0"/>
                </a:solidFill>
                <a:latin typeface="Times New Roman" panose="02020603050405020304" pitchFamily="18" charset="0"/>
                <a:cs typeface="Times New Roman" panose="02020603050405020304" pitchFamily="18" charset="0"/>
              </a:rPr>
              <a:t>access to </a:t>
            </a:r>
            <a:r>
              <a:rPr lang="en-US" altLang="ko-KR" sz="3600" dirty="0">
                <a:latin typeface="Times New Roman" panose="02020603050405020304" pitchFamily="18" charset="0"/>
                <a:cs typeface="Times New Roman" panose="02020603050405020304" pitchFamily="18" charset="0"/>
              </a:rPr>
              <a:t>and fair </a:t>
            </a:r>
            <a:r>
              <a:rPr lang="en-US" altLang="ko-KR" sz="3600" b="1" dirty="0">
                <a:solidFill>
                  <a:srgbClr val="0070C0"/>
                </a:solidFill>
                <a:latin typeface="Times New Roman" panose="02020603050405020304" pitchFamily="18" charset="0"/>
                <a:cs typeface="Times New Roman" panose="02020603050405020304" pitchFamily="18" charset="0"/>
              </a:rPr>
              <a:t>distribution of</a:t>
            </a:r>
            <a:r>
              <a:rPr lang="en-US" altLang="ko-KR" sz="3600" b="1" dirty="0">
                <a:latin typeface="Times New Roman" panose="02020603050405020304" pitchFamily="18" charset="0"/>
                <a:cs typeface="Times New Roman" panose="02020603050405020304" pitchFamily="18" charset="0"/>
              </a:rPr>
              <a:t> </a:t>
            </a:r>
            <a:r>
              <a:rPr lang="en-US" altLang="ko-KR" sz="3600" dirty="0">
                <a:latin typeface="Times New Roman" panose="02020603050405020304" pitchFamily="18" charset="0"/>
                <a:cs typeface="Times New Roman" panose="02020603050405020304" pitchFamily="18" charset="0"/>
              </a:rPr>
              <a:t>all quality, safe, efficacious and affordable essential health technologies and products including their components and precursors required in the response to the COVID-19 pandemic as a global priority, and the urgent </a:t>
            </a:r>
            <a:r>
              <a:rPr lang="en-US" altLang="ko-KR" sz="3600" b="1" dirty="0">
                <a:solidFill>
                  <a:srgbClr val="0070C0"/>
                </a:solidFill>
                <a:latin typeface="Times New Roman" panose="02020603050405020304" pitchFamily="18" charset="0"/>
                <a:cs typeface="Times New Roman" panose="02020603050405020304" pitchFamily="18" charset="0"/>
              </a:rPr>
              <a:t>removal of unjustified obstacles</a:t>
            </a:r>
            <a:r>
              <a:rPr lang="en-US" altLang="ko-KR" sz="3600" dirty="0">
                <a:latin typeface="Times New Roman" panose="02020603050405020304" pitchFamily="18" charset="0"/>
                <a:cs typeface="Times New Roman" panose="02020603050405020304" pitchFamily="18" charset="0"/>
              </a:rPr>
              <a:t> thereto; consistent with the provisions of relevant international treaties including the provisions of the TRIPS agreement and the flexibilities as confirmed by the Doha Declaration on the TRIPS Agreement and Public Health; </a:t>
            </a:r>
          </a:p>
          <a:p>
            <a:r>
              <a:rPr lang="en-US" altLang="ko-KR" sz="3600" b="1" dirty="0">
                <a:solidFill>
                  <a:srgbClr val="FF0000"/>
                </a:solidFill>
                <a:latin typeface="Times New Roman" panose="02020603050405020304" pitchFamily="18" charset="0"/>
                <a:cs typeface="Times New Roman" panose="02020603050405020304" pitchFamily="18" charset="0"/>
              </a:rPr>
              <a:t>OP8.2</a:t>
            </a:r>
            <a:r>
              <a:rPr lang="en-US" altLang="ko-KR" sz="3600" b="1" dirty="0">
                <a:latin typeface="Times New Roman" panose="02020603050405020304" pitchFamily="18" charset="0"/>
                <a:cs typeface="Times New Roman" panose="02020603050405020304" pitchFamily="18" charset="0"/>
              </a:rPr>
              <a:t> </a:t>
            </a:r>
            <a:r>
              <a:rPr lang="en-US" altLang="ko-KR" sz="3600" dirty="0">
                <a:latin typeface="Times New Roman" panose="02020603050405020304" pitchFamily="18" charset="0"/>
                <a:cs typeface="Times New Roman" panose="02020603050405020304" pitchFamily="18" charset="0"/>
              </a:rPr>
              <a:t>Work collaboratively at all levels to </a:t>
            </a:r>
            <a:r>
              <a:rPr lang="en-US" altLang="ko-KR" sz="3600" b="1" dirty="0">
                <a:solidFill>
                  <a:srgbClr val="0070C0"/>
                </a:solidFill>
                <a:latin typeface="Times New Roman" panose="02020603050405020304" pitchFamily="18" charset="0"/>
                <a:cs typeface="Times New Roman" panose="02020603050405020304" pitchFamily="18" charset="0"/>
              </a:rPr>
              <a:t>develop, test, and scale-up production</a:t>
            </a:r>
            <a:r>
              <a:rPr lang="en-US" altLang="ko-KR" sz="3600" dirty="0">
                <a:latin typeface="Times New Roman" panose="02020603050405020304" pitchFamily="18" charset="0"/>
                <a:cs typeface="Times New Roman" panose="02020603050405020304" pitchFamily="18" charset="0"/>
              </a:rPr>
              <a:t> of safe, effective, quality, affordable diagnostics, therapeutics, medicines and vaccines for the COVID-19 response, </a:t>
            </a:r>
            <a:r>
              <a:rPr lang="en-US" altLang="ko-KR" sz="3600" dirty="0">
                <a:solidFill>
                  <a:srgbClr val="0070C0"/>
                </a:solidFill>
                <a:latin typeface="Times New Roman" panose="02020603050405020304" pitchFamily="18" charset="0"/>
                <a:cs typeface="Times New Roman" panose="02020603050405020304" pitchFamily="18" charset="0"/>
              </a:rPr>
              <a:t>including, existing mechanisms for voluntary pooling and licensing of patents to facilitate timely, equitable and affordable access to them</a:t>
            </a:r>
            <a:r>
              <a:rPr lang="en-US" altLang="ko-KR" sz="3600" dirty="0">
                <a:latin typeface="Times New Roman" panose="02020603050405020304" pitchFamily="18" charset="0"/>
                <a:cs typeface="Times New Roman" panose="02020603050405020304" pitchFamily="18" charset="0"/>
              </a:rPr>
              <a:t>, consistent with the provisions of relevant international treaties including the provisions of the TRIPS agreement and the flexibilities as confirmed by the Doha Declaration on the TRIPS Agreement and Public Health; </a:t>
            </a:r>
          </a:p>
        </p:txBody>
      </p:sp>
      <p:sp>
        <p:nvSpPr>
          <p:cNvPr id="4" name="슬라이드 번호 개체 틀 3">
            <a:extLst>
              <a:ext uri="{FF2B5EF4-FFF2-40B4-BE49-F238E27FC236}">
                <a16:creationId xmlns:a16="http://schemas.microsoft.com/office/drawing/2014/main" id="{DCF7888C-E2D9-44B1-BB82-6785E428949E}"/>
              </a:ext>
            </a:extLst>
          </p:cNvPr>
          <p:cNvSpPr>
            <a:spLocks noGrp="1"/>
          </p:cNvSpPr>
          <p:nvPr>
            <p:ph type="sldNum" sz="quarter" idx="12"/>
          </p:nvPr>
        </p:nvSpPr>
        <p:spPr/>
        <p:txBody>
          <a:bodyPr/>
          <a:lstStyle/>
          <a:p>
            <a:fld id="{0F5E5150-D770-414B-8549-1992D988E152}" type="slidenum">
              <a:rPr kumimoji="1" lang="ko-KR" altLang="en-US" smtClean="0"/>
              <a:t>20</a:t>
            </a:fld>
            <a:endParaRPr kumimoji="1" lang="ko-KR" altLang="en-US" dirty="0"/>
          </a:p>
        </p:txBody>
      </p:sp>
    </p:spTree>
    <p:extLst>
      <p:ext uri="{BB962C8B-B14F-4D97-AF65-F5344CB8AC3E}">
        <p14:creationId xmlns:p14="http://schemas.microsoft.com/office/powerpoint/2010/main" val="1722107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22CDB13-13D4-4E6A-8D44-BF55E98E1958}"/>
              </a:ext>
            </a:extLst>
          </p:cNvPr>
          <p:cNvSpPr>
            <a:spLocks noGrp="1"/>
          </p:cNvSpPr>
          <p:nvPr>
            <p:ph type="title"/>
          </p:nvPr>
        </p:nvSpPr>
        <p:spPr/>
        <p:txBody>
          <a:bodyPr/>
          <a:lstStyle/>
          <a:p>
            <a:r>
              <a:rPr lang="en-US" altLang="ko-KR" dirty="0"/>
              <a:t>[3] </a:t>
            </a:r>
            <a:r>
              <a:rPr lang="ko-KR" altLang="en-US" dirty="0"/>
              <a:t>코로나</a:t>
            </a:r>
            <a:r>
              <a:rPr lang="en-US" altLang="ko-KR" dirty="0"/>
              <a:t>19</a:t>
            </a:r>
            <a:r>
              <a:rPr lang="ko-KR" altLang="en-US" dirty="0"/>
              <a:t>와 지식 </a:t>
            </a:r>
            <a:r>
              <a:rPr lang="ko-KR" altLang="en-US" dirty="0" err="1"/>
              <a:t>커먼즈</a:t>
            </a:r>
            <a:br>
              <a:rPr lang="en-US" altLang="ko-KR" dirty="0"/>
            </a:br>
            <a:r>
              <a:rPr lang="en-US" altLang="ko-KR" dirty="0"/>
              <a:t>WHO</a:t>
            </a:r>
            <a:r>
              <a:rPr lang="ko-KR" altLang="en-US" dirty="0"/>
              <a:t> </a:t>
            </a:r>
            <a:r>
              <a:rPr lang="en-US" altLang="ko-KR" dirty="0"/>
              <a:t>Knowledge</a:t>
            </a:r>
            <a:r>
              <a:rPr lang="ko-KR" altLang="en-US" dirty="0"/>
              <a:t> </a:t>
            </a:r>
            <a:r>
              <a:rPr lang="en-US" altLang="ko-KR" dirty="0"/>
              <a:t>Pool</a:t>
            </a:r>
            <a:endParaRPr lang="ko-KR" altLang="en-US" dirty="0"/>
          </a:p>
        </p:txBody>
      </p:sp>
      <p:sp>
        <p:nvSpPr>
          <p:cNvPr id="3" name="내용 개체 틀 2">
            <a:extLst>
              <a:ext uri="{FF2B5EF4-FFF2-40B4-BE49-F238E27FC236}">
                <a16:creationId xmlns:a16="http://schemas.microsoft.com/office/drawing/2014/main" id="{3292EE87-F016-45A9-B320-26154499F6AA}"/>
              </a:ext>
            </a:extLst>
          </p:cNvPr>
          <p:cNvSpPr>
            <a:spLocks noGrp="1"/>
          </p:cNvSpPr>
          <p:nvPr>
            <p:ph idx="1"/>
          </p:nvPr>
        </p:nvSpPr>
        <p:spPr>
          <a:xfrm>
            <a:off x="838200" y="1825625"/>
            <a:ext cx="10515600" cy="4895850"/>
          </a:xfrm>
        </p:spPr>
        <p:txBody>
          <a:bodyPr>
            <a:normAutofit lnSpcReduction="10000"/>
          </a:bodyPr>
          <a:lstStyle/>
          <a:p>
            <a:pPr marL="0" indent="0">
              <a:buNone/>
            </a:pPr>
            <a:r>
              <a:rPr lang="en-US" altLang="ko-KR" b="1" dirty="0">
                <a:solidFill>
                  <a:srgbClr val="FF0000"/>
                </a:solidFill>
                <a:latin typeface="Times New Roman" panose="02020603050405020304" pitchFamily="18" charset="0"/>
                <a:cs typeface="Times New Roman" panose="02020603050405020304" pitchFamily="18" charset="0"/>
              </a:rPr>
              <a:t>OP9.8</a:t>
            </a:r>
            <a:r>
              <a:rPr lang="en-US" altLang="ko-KR" b="1" dirty="0">
                <a:latin typeface="Times New Roman" panose="02020603050405020304" pitchFamily="18" charset="0"/>
                <a:cs typeface="Times New Roman" panose="02020603050405020304" pitchFamily="18" charset="0"/>
              </a:rPr>
              <a:t> </a:t>
            </a:r>
            <a:r>
              <a:rPr lang="en-US" altLang="ko-KR" dirty="0">
                <a:latin typeface="Times New Roman" panose="02020603050405020304" pitchFamily="18" charset="0"/>
                <a:cs typeface="Times New Roman" panose="02020603050405020304" pitchFamily="18" charset="0"/>
              </a:rPr>
              <a:t>Rapidly, and noting OP2 of RES/74/274 and in consultation with Member States, and with inputs from relevant international organizations civil society, and the private sector, as appropriate, </a:t>
            </a:r>
            <a:r>
              <a:rPr lang="en-US" altLang="ko-KR" dirty="0">
                <a:solidFill>
                  <a:srgbClr val="0070C0"/>
                </a:solidFill>
                <a:latin typeface="Times New Roman" panose="02020603050405020304" pitchFamily="18" charset="0"/>
                <a:cs typeface="Times New Roman" panose="02020603050405020304" pitchFamily="18" charset="0"/>
              </a:rPr>
              <a:t>identify and provide options </a:t>
            </a:r>
            <a:r>
              <a:rPr lang="en-US" altLang="ko-KR" dirty="0">
                <a:latin typeface="Times New Roman" panose="02020603050405020304" pitchFamily="18" charset="0"/>
                <a:cs typeface="Times New Roman" panose="02020603050405020304" pitchFamily="18" charset="0"/>
              </a:rPr>
              <a:t>that respect the provisions of relevant international treaties, including the provisions of the TRIPS agreement and the flexibilities as confirmed by the Doha Declaration on the TRIPS Agreement and Public Health </a:t>
            </a:r>
            <a:r>
              <a:rPr lang="en-US" altLang="ko-KR" dirty="0">
                <a:solidFill>
                  <a:srgbClr val="0070C0"/>
                </a:solidFill>
                <a:latin typeface="Times New Roman" panose="02020603050405020304" pitchFamily="18" charset="0"/>
                <a:cs typeface="Times New Roman" panose="02020603050405020304" pitchFamily="18" charset="0"/>
              </a:rPr>
              <a:t>to be used in scaling up development, manufacturing and distribution capacities </a:t>
            </a:r>
            <a:r>
              <a:rPr lang="en-US" altLang="ko-KR" dirty="0">
                <a:latin typeface="Times New Roman" panose="02020603050405020304" pitchFamily="18" charset="0"/>
                <a:cs typeface="Times New Roman" panose="02020603050405020304" pitchFamily="18" charset="0"/>
              </a:rPr>
              <a:t>needed for transparent equitable and timely access to quality, safe, affordable and efficacious diagnostics, therapeutics, medicines, and vaccines for the COVID-19 response taking into account existing mechanisms, tools, and initiatives, such as </a:t>
            </a:r>
            <a:r>
              <a:rPr lang="en-US" altLang="ko-KR" dirty="0">
                <a:solidFill>
                  <a:srgbClr val="0070C0"/>
                </a:solidFill>
                <a:latin typeface="Times New Roman" panose="02020603050405020304" pitchFamily="18" charset="0"/>
                <a:cs typeface="Times New Roman" panose="02020603050405020304" pitchFamily="18" charset="0"/>
              </a:rPr>
              <a:t>the Access to COVID-19 Tools (ACT) accelerator</a:t>
            </a:r>
            <a:r>
              <a:rPr lang="en-US" altLang="ko-KR" dirty="0">
                <a:latin typeface="Times New Roman" panose="02020603050405020304" pitchFamily="18" charset="0"/>
                <a:cs typeface="Times New Roman" panose="02020603050405020304" pitchFamily="18" charset="0"/>
              </a:rPr>
              <a:t>, and relevant pledging appeals, such as “The Coronavirus Global Response” </a:t>
            </a:r>
            <a:r>
              <a:rPr lang="en-US" altLang="ko-KR" dirty="0">
                <a:solidFill>
                  <a:srgbClr val="0070C0"/>
                </a:solidFill>
                <a:latin typeface="Times New Roman" panose="02020603050405020304" pitchFamily="18" charset="0"/>
                <a:cs typeface="Times New Roman" panose="02020603050405020304" pitchFamily="18" charset="0"/>
              </a:rPr>
              <a:t>pledging campaign</a:t>
            </a:r>
            <a:r>
              <a:rPr lang="en-US" altLang="ko-KR" dirty="0">
                <a:latin typeface="Times New Roman" panose="02020603050405020304" pitchFamily="18" charset="0"/>
                <a:cs typeface="Times New Roman" panose="02020603050405020304" pitchFamily="18" charset="0"/>
              </a:rPr>
              <a:t>, for the consideration of the Governing Bodies </a:t>
            </a:r>
          </a:p>
        </p:txBody>
      </p:sp>
      <p:sp>
        <p:nvSpPr>
          <p:cNvPr id="4" name="슬라이드 번호 개체 틀 3">
            <a:extLst>
              <a:ext uri="{FF2B5EF4-FFF2-40B4-BE49-F238E27FC236}">
                <a16:creationId xmlns:a16="http://schemas.microsoft.com/office/drawing/2014/main" id="{DCF7888C-E2D9-44B1-BB82-6785E428949E}"/>
              </a:ext>
            </a:extLst>
          </p:cNvPr>
          <p:cNvSpPr>
            <a:spLocks noGrp="1"/>
          </p:cNvSpPr>
          <p:nvPr>
            <p:ph type="sldNum" sz="quarter" idx="12"/>
          </p:nvPr>
        </p:nvSpPr>
        <p:spPr/>
        <p:txBody>
          <a:bodyPr/>
          <a:lstStyle/>
          <a:p>
            <a:fld id="{0F5E5150-D770-414B-8549-1992D988E152}" type="slidenum">
              <a:rPr kumimoji="1" lang="ko-KR" altLang="en-US" smtClean="0"/>
              <a:t>21</a:t>
            </a:fld>
            <a:endParaRPr kumimoji="1" lang="ko-KR" altLang="en-US"/>
          </a:p>
        </p:txBody>
      </p:sp>
    </p:spTree>
    <p:extLst>
      <p:ext uri="{BB962C8B-B14F-4D97-AF65-F5344CB8AC3E}">
        <p14:creationId xmlns:p14="http://schemas.microsoft.com/office/powerpoint/2010/main" val="340498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99A0652-5A46-4E33-91FC-1DDF65942030}"/>
              </a:ext>
            </a:extLst>
          </p:cNvPr>
          <p:cNvSpPr>
            <a:spLocks noGrp="1"/>
          </p:cNvSpPr>
          <p:nvPr>
            <p:ph type="title"/>
          </p:nvPr>
        </p:nvSpPr>
        <p:spPr/>
        <p:txBody>
          <a:bodyPr/>
          <a:lstStyle/>
          <a:p>
            <a:pPr algn="ctr"/>
            <a:r>
              <a:rPr lang="en-US" altLang="ko-KR" dirty="0"/>
              <a:t>[4] </a:t>
            </a:r>
            <a:r>
              <a:rPr lang="ko-KR" altLang="en-US" dirty="0"/>
              <a:t>지식 생산 방식의 전환</a:t>
            </a:r>
          </a:p>
        </p:txBody>
      </p:sp>
      <p:sp>
        <p:nvSpPr>
          <p:cNvPr id="3" name="내용 개체 틀 2">
            <a:extLst>
              <a:ext uri="{FF2B5EF4-FFF2-40B4-BE49-F238E27FC236}">
                <a16:creationId xmlns:a16="http://schemas.microsoft.com/office/drawing/2014/main" id="{3A112520-9BFE-4838-9462-AE64C0DB2D32}"/>
              </a:ext>
            </a:extLst>
          </p:cNvPr>
          <p:cNvSpPr>
            <a:spLocks noGrp="1"/>
          </p:cNvSpPr>
          <p:nvPr>
            <p:ph idx="1"/>
          </p:nvPr>
        </p:nvSpPr>
        <p:spPr/>
        <p:txBody>
          <a:bodyPr/>
          <a:lstStyle/>
          <a:p>
            <a:r>
              <a:rPr lang="ko-KR" altLang="en-US" dirty="0"/>
              <a:t>모든 선행 기술과 지식을 후행 기술</a:t>
            </a:r>
            <a:r>
              <a:rPr lang="en-US" altLang="ko-KR" dirty="0"/>
              <a:t>, </a:t>
            </a:r>
            <a:r>
              <a:rPr lang="ko-KR" altLang="en-US" dirty="0"/>
              <a:t>지식의 개발에 자유롭게 사용할 수 있다면</a:t>
            </a:r>
            <a:r>
              <a:rPr lang="en-US" altLang="ko-KR" dirty="0"/>
              <a:t>, </a:t>
            </a:r>
            <a:r>
              <a:rPr lang="ko-KR" altLang="en-US" dirty="0"/>
              <a:t>이것이 보장된 지식 생산 방식이 최적</a:t>
            </a:r>
            <a:endParaRPr lang="en-US" altLang="ko-KR" dirty="0"/>
          </a:p>
          <a:p>
            <a:r>
              <a:rPr lang="ko-KR" altLang="en-US" dirty="0"/>
              <a:t>지식 풀의 크기가 클 수록 기술혁신에 긍정적</a:t>
            </a:r>
            <a:r>
              <a:rPr lang="en-US" altLang="ko-KR" dirty="0"/>
              <a:t>(Stiglitz, 2014, IPRs,</a:t>
            </a:r>
            <a:r>
              <a:rPr lang="ko-KR" altLang="en-US" dirty="0"/>
              <a:t> </a:t>
            </a:r>
            <a:r>
              <a:rPr lang="en-US" altLang="ko-KR" dirty="0"/>
              <a:t>pool</a:t>
            </a:r>
            <a:r>
              <a:rPr lang="ko-KR" altLang="en-US" dirty="0"/>
              <a:t> </a:t>
            </a:r>
            <a:r>
              <a:rPr lang="en-US" altLang="ko-KR" dirty="0"/>
              <a:t>of</a:t>
            </a:r>
            <a:r>
              <a:rPr lang="ko-KR" altLang="en-US" dirty="0"/>
              <a:t> </a:t>
            </a:r>
            <a:r>
              <a:rPr lang="en-US" altLang="ko-KR" dirty="0"/>
              <a:t>knowledge</a:t>
            </a:r>
            <a:r>
              <a:rPr lang="ko-KR" altLang="en-US" dirty="0"/>
              <a:t> </a:t>
            </a:r>
            <a:r>
              <a:rPr lang="en-US" altLang="ko-KR" dirty="0"/>
              <a:t>and</a:t>
            </a:r>
            <a:r>
              <a:rPr lang="ko-KR" altLang="en-US" dirty="0"/>
              <a:t> </a:t>
            </a:r>
            <a:r>
              <a:rPr lang="en-US" altLang="ko-KR" dirty="0"/>
              <a:t>innovations)</a:t>
            </a:r>
          </a:p>
          <a:p>
            <a:r>
              <a:rPr lang="ko-KR" altLang="en-US" dirty="0"/>
              <a:t>문제는 공유지의 비극</a:t>
            </a:r>
            <a:r>
              <a:rPr lang="en-US" altLang="ko-KR" dirty="0"/>
              <a:t>. </a:t>
            </a:r>
          </a:p>
          <a:p>
            <a:r>
              <a:rPr lang="ko-KR" altLang="en-US" dirty="0"/>
              <a:t>해법</a:t>
            </a:r>
            <a:r>
              <a:rPr lang="en-US" altLang="ko-KR" dirty="0"/>
              <a:t>(</a:t>
            </a:r>
            <a:r>
              <a:rPr lang="ko-KR" altLang="en-US" dirty="0"/>
              <a:t>공유지의</a:t>
            </a:r>
            <a:r>
              <a:rPr lang="en-US" altLang="ko-KR" dirty="0"/>
              <a:t> </a:t>
            </a:r>
            <a:r>
              <a:rPr lang="ko-KR" altLang="en-US" dirty="0"/>
              <a:t>비극 문제의 해법</a:t>
            </a:r>
            <a:r>
              <a:rPr lang="en-US" altLang="ko-KR" dirty="0"/>
              <a:t>): (1) </a:t>
            </a:r>
            <a:r>
              <a:rPr lang="ko-KR" altLang="en-US" dirty="0"/>
              <a:t>시장</a:t>
            </a:r>
            <a:r>
              <a:rPr lang="en-US" altLang="ko-KR" dirty="0"/>
              <a:t>, (2) </a:t>
            </a:r>
            <a:r>
              <a:rPr lang="ko-KR" altLang="en-US" dirty="0"/>
              <a:t>국가</a:t>
            </a:r>
            <a:r>
              <a:rPr lang="en-US" altLang="ko-KR" dirty="0"/>
              <a:t>, (3) </a:t>
            </a:r>
            <a:r>
              <a:rPr lang="ko-KR" altLang="en-US" dirty="0" err="1"/>
              <a:t>커먼즈</a:t>
            </a:r>
            <a:endParaRPr lang="ko-KR" altLang="en-US" dirty="0"/>
          </a:p>
        </p:txBody>
      </p:sp>
      <p:sp>
        <p:nvSpPr>
          <p:cNvPr id="4" name="슬라이드 번호 개체 틀 3">
            <a:extLst>
              <a:ext uri="{FF2B5EF4-FFF2-40B4-BE49-F238E27FC236}">
                <a16:creationId xmlns:a16="http://schemas.microsoft.com/office/drawing/2014/main" id="{A85DE376-6CEC-4858-9EFE-A6528D8DB2D1}"/>
              </a:ext>
            </a:extLst>
          </p:cNvPr>
          <p:cNvSpPr>
            <a:spLocks noGrp="1"/>
          </p:cNvSpPr>
          <p:nvPr>
            <p:ph type="sldNum" sz="quarter" idx="12"/>
          </p:nvPr>
        </p:nvSpPr>
        <p:spPr/>
        <p:txBody>
          <a:bodyPr/>
          <a:lstStyle/>
          <a:p>
            <a:fld id="{0F5E5150-D770-414B-8549-1992D988E152}" type="slidenum">
              <a:rPr kumimoji="1" lang="ko-KR" altLang="en-US" smtClean="0"/>
              <a:t>22</a:t>
            </a:fld>
            <a:endParaRPr kumimoji="1" lang="ko-KR" altLang="en-US"/>
          </a:p>
        </p:txBody>
      </p:sp>
    </p:spTree>
    <p:extLst>
      <p:ext uri="{BB962C8B-B14F-4D97-AF65-F5344CB8AC3E}">
        <p14:creationId xmlns:p14="http://schemas.microsoft.com/office/powerpoint/2010/main" val="3113146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2650903-631B-4C3A-B28B-0291A58C01D9}"/>
              </a:ext>
            </a:extLst>
          </p:cNvPr>
          <p:cNvSpPr>
            <a:spLocks noGrp="1"/>
          </p:cNvSpPr>
          <p:nvPr>
            <p:ph type="title"/>
          </p:nvPr>
        </p:nvSpPr>
        <p:spPr/>
        <p:txBody>
          <a:bodyPr/>
          <a:lstStyle/>
          <a:p>
            <a:r>
              <a:rPr lang="en-US" altLang="ko-KR" dirty="0"/>
              <a:t>[4] </a:t>
            </a:r>
            <a:r>
              <a:rPr lang="ko-KR" altLang="en-US" dirty="0"/>
              <a:t>지식 생산 방식의 전환</a:t>
            </a:r>
          </a:p>
        </p:txBody>
      </p:sp>
      <p:sp>
        <p:nvSpPr>
          <p:cNvPr id="3" name="내용 개체 틀 2">
            <a:extLst>
              <a:ext uri="{FF2B5EF4-FFF2-40B4-BE49-F238E27FC236}">
                <a16:creationId xmlns:a16="http://schemas.microsoft.com/office/drawing/2014/main" id="{3358451E-D573-4E38-9C81-15616C5C8B3E}"/>
              </a:ext>
            </a:extLst>
          </p:cNvPr>
          <p:cNvSpPr>
            <a:spLocks noGrp="1"/>
          </p:cNvSpPr>
          <p:nvPr>
            <p:ph idx="1"/>
          </p:nvPr>
        </p:nvSpPr>
        <p:spPr/>
        <p:txBody>
          <a:bodyPr/>
          <a:lstStyle/>
          <a:p>
            <a:r>
              <a:rPr lang="ko-KR" altLang="en-US" dirty="0"/>
              <a:t>우리는 시장을 통한 해법의 극단적 형태를 취하고 있음</a:t>
            </a:r>
            <a:r>
              <a:rPr lang="en-US" altLang="ko-KR" dirty="0"/>
              <a:t>.</a:t>
            </a:r>
          </a:p>
          <a:p>
            <a:r>
              <a:rPr lang="ko-KR" altLang="en-US" dirty="0"/>
              <a:t>지식재산기본법</a:t>
            </a:r>
            <a:endParaRPr lang="en-US" altLang="ko-KR" dirty="0"/>
          </a:p>
          <a:p>
            <a:pPr lvl="1"/>
            <a:r>
              <a:rPr lang="en-US" altLang="ko-KR" dirty="0"/>
              <a:t>“</a:t>
            </a:r>
            <a:r>
              <a:rPr lang="ko-KR" altLang="en-US" dirty="0"/>
              <a:t>지식재산의 창출</a:t>
            </a:r>
            <a:r>
              <a:rPr lang="en-US" altLang="ko-KR" dirty="0">
                <a:sym typeface="Wingdings" panose="05000000000000000000" pitchFamily="2" charset="2"/>
              </a:rPr>
              <a:t>·</a:t>
            </a:r>
            <a:r>
              <a:rPr lang="ko-KR" altLang="en-US" dirty="0"/>
              <a:t>보호 및 활용을 촉진하고 그 기반을 조성하기 위한 정부의 기본 정책과 추진 체계를 마련</a:t>
            </a:r>
            <a:r>
              <a:rPr lang="en-US" altLang="ko-KR" dirty="0"/>
              <a:t>”(</a:t>
            </a:r>
            <a:r>
              <a:rPr lang="ko-KR" altLang="en-US" dirty="0"/>
              <a:t>제</a:t>
            </a:r>
            <a:r>
              <a:rPr lang="en-US" altLang="ko-KR" dirty="0"/>
              <a:t>1</a:t>
            </a:r>
            <a:r>
              <a:rPr lang="ko-KR" altLang="en-US" dirty="0"/>
              <a:t>조</a:t>
            </a:r>
            <a:r>
              <a:rPr lang="en-US" altLang="ko-KR" dirty="0"/>
              <a:t>)</a:t>
            </a:r>
            <a:r>
              <a:rPr lang="ko-KR" altLang="en-US" dirty="0"/>
              <a:t> </a:t>
            </a:r>
            <a:endParaRPr lang="en-US" altLang="ko-KR" dirty="0"/>
          </a:p>
          <a:p>
            <a:pPr lvl="1"/>
            <a:r>
              <a:rPr lang="ko-KR" altLang="en-US" dirty="0"/>
              <a:t>국가</a:t>
            </a:r>
            <a:r>
              <a:rPr lang="en-US" altLang="ko-KR" dirty="0"/>
              <a:t>, </a:t>
            </a:r>
            <a:r>
              <a:rPr lang="ko-KR" altLang="en-US" dirty="0"/>
              <a:t>지방자치단체</a:t>
            </a:r>
            <a:r>
              <a:rPr lang="en-US" altLang="ko-KR" dirty="0"/>
              <a:t>, </a:t>
            </a:r>
            <a:r>
              <a:rPr lang="ko-KR" altLang="en-US" dirty="0"/>
              <a:t>공공연구기관과 사업자</a:t>
            </a:r>
            <a:r>
              <a:rPr lang="en-US" altLang="ko-KR" dirty="0"/>
              <a:t>: “</a:t>
            </a:r>
            <a:r>
              <a:rPr lang="ko-KR" altLang="en-US" dirty="0"/>
              <a:t>지식재산의 창출</a:t>
            </a:r>
            <a:r>
              <a:rPr lang="en-US" altLang="ko-KR" dirty="0">
                <a:sym typeface="Wingdings" panose="05000000000000000000" pitchFamily="2" charset="2"/>
              </a:rPr>
              <a:t>·</a:t>
            </a:r>
            <a:r>
              <a:rPr lang="ko-KR" altLang="en-US" dirty="0"/>
              <a:t>보호 및 활용을 촉진</a:t>
            </a:r>
            <a:r>
              <a:rPr lang="en-US" altLang="ko-KR" dirty="0"/>
              <a:t>”(</a:t>
            </a:r>
            <a:r>
              <a:rPr lang="ko-KR" altLang="en-US" dirty="0"/>
              <a:t>제</a:t>
            </a:r>
            <a:r>
              <a:rPr lang="en-US" altLang="ko-KR" dirty="0"/>
              <a:t>4</a:t>
            </a:r>
            <a:r>
              <a:rPr lang="ko-KR" altLang="en-US" dirty="0"/>
              <a:t>조</a:t>
            </a:r>
            <a:r>
              <a:rPr lang="en-US" altLang="ko-KR" dirty="0"/>
              <a:t>)</a:t>
            </a:r>
          </a:p>
          <a:p>
            <a:pPr lvl="1"/>
            <a:r>
              <a:rPr lang="ko-KR" altLang="en-US" dirty="0"/>
              <a:t>국가지식재산 기본계획</a:t>
            </a:r>
            <a:endParaRPr lang="en-US" altLang="ko-KR" dirty="0"/>
          </a:p>
          <a:p>
            <a:pPr lvl="1"/>
            <a:r>
              <a:rPr lang="ko-KR" altLang="en-US" dirty="0"/>
              <a:t>법 제</a:t>
            </a:r>
            <a:r>
              <a:rPr lang="en-US" altLang="ko-KR" dirty="0"/>
              <a:t>3</a:t>
            </a:r>
            <a:r>
              <a:rPr lang="ko-KR" altLang="en-US" dirty="0"/>
              <a:t>장 </a:t>
            </a:r>
            <a:r>
              <a:rPr lang="en-US" altLang="ko-KR" dirty="0">
                <a:sym typeface="Wingdings" panose="05000000000000000000" pitchFamily="2" charset="2"/>
              </a:rPr>
              <a:t>” </a:t>
            </a:r>
            <a:r>
              <a:rPr lang="ko-KR" altLang="en-US" dirty="0">
                <a:sym typeface="Wingdings" panose="05000000000000000000" pitchFamily="2" charset="2"/>
              </a:rPr>
              <a:t>지식재산의 창출</a:t>
            </a:r>
            <a:r>
              <a:rPr lang="en-US" altLang="ko-KR" dirty="0">
                <a:sym typeface="Wingdings" panose="05000000000000000000" pitchFamily="2" charset="2"/>
              </a:rPr>
              <a:t>·</a:t>
            </a:r>
            <a:r>
              <a:rPr lang="ko-KR" altLang="en-US" dirty="0">
                <a:sym typeface="Wingdings" panose="05000000000000000000" pitchFamily="2" charset="2"/>
              </a:rPr>
              <a:t>보호 및 활용의 촉진</a:t>
            </a:r>
            <a:r>
              <a:rPr lang="en-US" altLang="ko-KR" dirty="0">
                <a:sym typeface="Wingdings" panose="05000000000000000000" pitchFamily="2" charset="2"/>
              </a:rPr>
              <a:t>”</a:t>
            </a:r>
          </a:p>
          <a:p>
            <a:pPr lvl="1"/>
            <a:r>
              <a:rPr lang="ko-KR" altLang="en-US" dirty="0">
                <a:sym typeface="Wingdings" panose="05000000000000000000" pitchFamily="2" charset="2"/>
              </a:rPr>
              <a:t>지식재산 친화적 사회환경 조성</a:t>
            </a:r>
            <a:r>
              <a:rPr lang="en-US" altLang="ko-KR" dirty="0">
                <a:sym typeface="Wingdings" panose="05000000000000000000" pitchFamily="2" charset="2"/>
              </a:rPr>
              <a:t>(</a:t>
            </a:r>
            <a:r>
              <a:rPr lang="ko-KR" altLang="en-US" dirty="0">
                <a:sym typeface="Wingdings" panose="05000000000000000000" pitchFamily="2" charset="2"/>
              </a:rPr>
              <a:t>제</a:t>
            </a:r>
            <a:r>
              <a:rPr lang="en-US" altLang="ko-KR" dirty="0">
                <a:sym typeface="Wingdings" panose="05000000000000000000" pitchFamily="2" charset="2"/>
              </a:rPr>
              <a:t>29</a:t>
            </a:r>
            <a:r>
              <a:rPr lang="ko-KR" altLang="en-US" dirty="0">
                <a:sym typeface="Wingdings" panose="05000000000000000000" pitchFamily="2" charset="2"/>
              </a:rPr>
              <a:t>조</a:t>
            </a:r>
            <a:r>
              <a:rPr lang="en-US" altLang="ko-KR" dirty="0">
                <a:sym typeface="Wingdings" panose="05000000000000000000" pitchFamily="2" charset="2"/>
              </a:rPr>
              <a:t>)</a:t>
            </a:r>
            <a:r>
              <a:rPr lang="ko-KR" altLang="en-US" dirty="0">
                <a:sym typeface="Wingdings" panose="05000000000000000000" pitchFamily="2" charset="2"/>
              </a:rPr>
              <a:t>지식재산 교육 강화</a:t>
            </a:r>
            <a:r>
              <a:rPr lang="en-US" altLang="ko-KR" dirty="0">
                <a:sym typeface="Wingdings" panose="05000000000000000000" pitchFamily="2" charset="2"/>
              </a:rPr>
              <a:t>(</a:t>
            </a:r>
            <a:r>
              <a:rPr lang="ko-KR" altLang="en-US" dirty="0">
                <a:sym typeface="Wingdings" panose="05000000000000000000" pitchFamily="2" charset="2"/>
              </a:rPr>
              <a:t>제</a:t>
            </a:r>
            <a:r>
              <a:rPr lang="en-US" altLang="ko-KR" dirty="0">
                <a:sym typeface="Wingdings" panose="05000000000000000000" pitchFamily="2" charset="2"/>
              </a:rPr>
              <a:t>33</a:t>
            </a:r>
            <a:r>
              <a:rPr lang="ko-KR" altLang="en-US" dirty="0">
                <a:sym typeface="Wingdings" panose="05000000000000000000" pitchFamily="2" charset="2"/>
              </a:rPr>
              <a:t>조</a:t>
            </a:r>
            <a:r>
              <a:rPr lang="en-US" altLang="ko-KR" dirty="0">
                <a:sym typeface="Wingdings" panose="05000000000000000000" pitchFamily="2" charset="2"/>
              </a:rPr>
              <a:t>)</a:t>
            </a:r>
            <a:endParaRPr lang="ko-KR" altLang="en-US" dirty="0"/>
          </a:p>
        </p:txBody>
      </p:sp>
      <p:sp>
        <p:nvSpPr>
          <p:cNvPr id="4" name="슬라이드 번호 개체 틀 3">
            <a:extLst>
              <a:ext uri="{FF2B5EF4-FFF2-40B4-BE49-F238E27FC236}">
                <a16:creationId xmlns:a16="http://schemas.microsoft.com/office/drawing/2014/main" id="{3AA2D922-782B-4EEE-801C-64ECA2E99681}"/>
              </a:ext>
            </a:extLst>
          </p:cNvPr>
          <p:cNvSpPr>
            <a:spLocks noGrp="1"/>
          </p:cNvSpPr>
          <p:nvPr>
            <p:ph type="sldNum" sz="quarter" idx="12"/>
          </p:nvPr>
        </p:nvSpPr>
        <p:spPr/>
        <p:txBody>
          <a:bodyPr/>
          <a:lstStyle/>
          <a:p>
            <a:fld id="{0F5E5150-D770-414B-8549-1992D988E152}" type="slidenum">
              <a:rPr kumimoji="1" lang="ko-KR" altLang="en-US" smtClean="0"/>
              <a:t>23</a:t>
            </a:fld>
            <a:endParaRPr kumimoji="1" lang="ko-KR" altLang="en-US"/>
          </a:p>
        </p:txBody>
      </p:sp>
    </p:spTree>
    <p:extLst>
      <p:ext uri="{BB962C8B-B14F-4D97-AF65-F5344CB8AC3E}">
        <p14:creationId xmlns:p14="http://schemas.microsoft.com/office/powerpoint/2010/main" val="2722451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01A4363-0FB4-400F-8561-F294A4D7FDDF}"/>
              </a:ext>
            </a:extLst>
          </p:cNvPr>
          <p:cNvSpPr>
            <a:spLocks noGrp="1"/>
          </p:cNvSpPr>
          <p:nvPr>
            <p:ph type="title"/>
          </p:nvPr>
        </p:nvSpPr>
        <p:spPr/>
        <p:txBody>
          <a:bodyPr/>
          <a:lstStyle/>
          <a:p>
            <a:r>
              <a:rPr lang="en-US" altLang="ko-KR" dirty="0"/>
              <a:t>[4] </a:t>
            </a:r>
            <a:r>
              <a:rPr lang="ko-KR" altLang="en-US" dirty="0"/>
              <a:t>지식 생산 방식의 전환</a:t>
            </a:r>
          </a:p>
        </p:txBody>
      </p:sp>
      <p:sp>
        <p:nvSpPr>
          <p:cNvPr id="3" name="내용 개체 틀 2">
            <a:extLst>
              <a:ext uri="{FF2B5EF4-FFF2-40B4-BE49-F238E27FC236}">
                <a16:creationId xmlns:a16="http://schemas.microsoft.com/office/drawing/2014/main" id="{341729F0-49F2-49E5-8988-84BD233E748B}"/>
              </a:ext>
            </a:extLst>
          </p:cNvPr>
          <p:cNvSpPr>
            <a:spLocks noGrp="1"/>
          </p:cNvSpPr>
          <p:nvPr>
            <p:ph idx="1"/>
          </p:nvPr>
        </p:nvSpPr>
        <p:spPr/>
        <p:txBody>
          <a:bodyPr/>
          <a:lstStyle/>
          <a:p>
            <a:endParaRPr lang="en-US" altLang="ko-KR" dirty="0"/>
          </a:p>
          <a:p>
            <a:endParaRPr lang="ko-KR" altLang="en-US" dirty="0"/>
          </a:p>
        </p:txBody>
      </p:sp>
      <p:sp>
        <p:nvSpPr>
          <p:cNvPr id="4" name="슬라이드 번호 개체 틀 3">
            <a:extLst>
              <a:ext uri="{FF2B5EF4-FFF2-40B4-BE49-F238E27FC236}">
                <a16:creationId xmlns:a16="http://schemas.microsoft.com/office/drawing/2014/main" id="{5832068E-D629-487D-99ED-7282DA66BECA}"/>
              </a:ext>
            </a:extLst>
          </p:cNvPr>
          <p:cNvSpPr>
            <a:spLocks noGrp="1"/>
          </p:cNvSpPr>
          <p:nvPr>
            <p:ph type="sldNum" sz="quarter" idx="12"/>
          </p:nvPr>
        </p:nvSpPr>
        <p:spPr/>
        <p:txBody>
          <a:bodyPr/>
          <a:lstStyle/>
          <a:p>
            <a:fld id="{0F5E5150-D770-414B-8549-1992D988E152}" type="slidenum">
              <a:rPr kumimoji="1" lang="ko-KR" altLang="en-US" smtClean="0"/>
              <a:t>24</a:t>
            </a:fld>
            <a:endParaRPr kumimoji="1" lang="ko-KR" altLang="en-US"/>
          </a:p>
        </p:txBody>
      </p:sp>
      <p:graphicFrame>
        <p:nvGraphicFramePr>
          <p:cNvPr id="8" name="표 7">
            <a:extLst>
              <a:ext uri="{FF2B5EF4-FFF2-40B4-BE49-F238E27FC236}">
                <a16:creationId xmlns:a16="http://schemas.microsoft.com/office/drawing/2014/main" id="{95923770-AC05-4B31-89B2-7A8F7555ABEF}"/>
              </a:ext>
            </a:extLst>
          </p:cNvPr>
          <p:cNvGraphicFramePr>
            <a:graphicFrameLocks noGrp="1"/>
          </p:cNvGraphicFramePr>
          <p:nvPr>
            <p:extLst>
              <p:ext uri="{D42A27DB-BD31-4B8C-83A1-F6EECF244321}">
                <p14:modId xmlns:p14="http://schemas.microsoft.com/office/powerpoint/2010/main" val="1639692890"/>
              </p:ext>
            </p:extLst>
          </p:nvPr>
        </p:nvGraphicFramePr>
        <p:xfrm>
          <a:off x="3190875" y="3064828"/>
          <a:ext cx="5605992" cy="2895600"/>
        </p:xfrm>
        <a:graphic>
          <a:graphicData uri="http://schemas.openxmlformats.org/drawingml/2006/table">
            <a:tbl>
              <a:tblPr/>
              <a:tblGrid>
                <a:gridCol w="1863725">
                  <a:extLst>
                    <a:ext uri="{9D8B030D-6E8A-4147-A177-3AD203B41FA5}">
                      <a16:colId xmlns:a16="http://schemas.microsoft.com/office/drawing/2014/main" val="3771861350"/>
                    </a:ext>
                  </a:extLst>
                </a:gridCol>
                <a:gridCol w="2135132">
                  <a:extLst>
                    <a:ext uri="{9D8B030D-6E8A-4147-A177-3AD203B41FA5}">
                      <a16:colId xmlns:a16="http://schemas.microsoft.com/office/drawing/2014/main" val="2988209228"/>
                    </a:ext>
                  </a:extLst>
                </a:gridCol>
                <a:gridCol w="1607135">
                  <a:extLst>
                    <a:ext uri="{9D8B030D-6E8A-4147-A177-3AD203B41FA5}">
                      <a16:colId xmlns:a16="http://schemas.microsoft.com/office/drawing/2014/main" val="3682611969"/>
                    </a:ext>
                  </a:extLst>
                </a:gridCol>
              </a:tblGrid>
              <a:tr h="323850">
                <a:tc rowSpan="4">
                  <a:txBody>
                    <a:bodyPr/>
                    <a:lstStyle/>
                    <a:p>
                      <a:pPr rtl="0" fontAlgn="t">
                        <a:spcBef>
                          <a:spcPts val="0"/>
                        </a:spcBef>
                        <a:spcAft>
                          <a:spcPts val="0"/>
                        </a:spcAft>
                      </a:pPr>
                      <a:br>
                        <a:rPr lang="ko-KR" altLang="en-US" dirty="0">
                          <a:effectLst/>
                        </a:rPr>
                      </a:br>
                      <a:br>
                        <a:rPr lang="ko-KR" altLang="en-US" dirty="0">
                          <a:effectLst/>
                        </a:rPr>
                      </a:br>
                      <a:br>
                        <a:rPr lang="ko-KR" altLang="en-US" dirty="0">
                          <a:effectLst/>
                        </a:rPr>
                      </a:br>
                      <a:r>
                        <a:rPr lang="ko-KR" altLang="en-US" sz="2000" b="0" i="0" u="none" strike="noStrike" dirty="0">
                          <a:solidFill>
                            <a:srgbClr val="000000"/>
                          </a:solidFill>
                          <a:effectLst/>
                          <a:latin typeface="Arial" panose="020B0604020202020204" pitchFamily="34" charset="0"/>
                        </a:rPr>
                        <a:t>대한민국 단독</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ko-KR" altLang="en-US" sz="2000" b="0" i="0" u="none" strike="noStrike">
                          <a:solidFill>
                            <a:srgbClr val="000000"/>
                          </a:solidFill>
                          <a:effectLst/>
                          <a:latin typeface="Arial" panose="020B0604020202020204" pitchFamily="34" charset="0"/>
                        </a:rPr>
                        <a:t>질병관리본부장</a:t>
                      </a:r>
                      <a:endParaRPr lang="ko-KR" altLang="en-US" sz="200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altLang="ko-KR" sz="2000" b="0" i="0" u="none" strike="noStrike" dirty="0">
                          <a:solidFill>
                            <a:srgbClr val="000000"/>
                          </a:solidFill>
                          <a:effectLst/>
                          <a:latin typeface="Arial" panose="020B0604020202020204" pitchFamily="34" charset="0"/>
                        </a:rPr>
                        <a:t>76</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081864"/>
                  </a:ext>
                </a:extLst>
              </a:tr>
              <a:tr h="279400">
                <a:tc vMerge="1">
                  <a:txBody>
                    <a:bodyPr/>
                    <a:lstStyle/>
                    <a:p>
                      <a:pPr latinLnBrk="1"/>
                      <a:endParaRPr lang="ko-KR" altLang="en-US"/>
                    </a:p>
                  </a:txBody>
                  <a:tcPr/>
                </a:tc>
                <a:tc>
                  <a:txBody>
                    <a:bodyPr/>
                    <a:lstStyle/>
                    <a:p>
                      <a:pPr rtl="0" fontAlgn="t">
                        <a:spcBef>
                          <a:spcPts val="0"/>
                        </a:spcBef>
                        <a:spcAft>
                          <a:spcPts val="0"/>
                        </a:spcAft>
                      </a:pPr>
                      <a:r>
                        <a:rPr lang="ko-KR" altLang="en-US" sz="2000" b="0" i="0" u="none" strike="noStrike">
                          <a:solidFill>
                            <a:srgbClr val="000000"/>
                          </a:solidFill>
                          <a:effectLst/>
                          <a:latin typeface="Arial" panose="020B0604020202020204" pitchFamily="34" charset="0"/>
                        </a:rPr>
                        <a:t>국립재활원장</a:t>
                      </a:r>
                      <a:endParaRPr lang="ko-KR" altLang="en-US" sz="200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altLang="ko-KR" sz="2000" b="0" i="0" u="none" strike="noStrike" dirty="0">
                          <a:solidFill>
                            <a:srgbClr val="000000"/>
                          </a:solidFill>
                          <a:effectLst/>
                          <a:latin typeface="Arial" panose="020B0604020202020204" pitchFamily="34" charset="0"/>
                        </a:rPr>
                        <a:t>45</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3915054"/>
                  </a:ext>
                </a:extLst>
              </a:tr>
              <a:tr h="279400">
                <a:tc vMerge="1">
                  <a:txBody>
                    <a:bodyPr/>
                    <a:lstStyle/>
                    <a:p>
                      <a:pPr latinLnBrk="1"/>
                      <a:endParaRPr lang="ko-KR" altLang="en-US"/>
                    </a:p>
                  </a:txBody>
                  <a:tcPr/>
                </a:tc>
                <a:tc>
                  <a:txBody>
                    <a:bodyPr/>
                    <a:lstStyle/>
                    <a:p>
                      <a:pPr rtl="0" fontAlgn="t">
                        <a:spcBef>
                          <a:spcPts val="0"/>
                        </a:spcBef>
                        <a:spcAft>
                          <a:spcPts val="0"/>
                        </a:spcAft>
                      </a:pPr>
                      <a:r>
                        <a:rPr lang="ko-KR" altLang="en-US" sz="2000" b="0" i="0" u="none" strike="noStrike">
                          <a:solidFill>
                            <a:srgbClr val="000000"/>
                          </a:solidFill>
                          <a:effectLst/>
                          <a:latin typeface="Arial" panose="020B0604020202020204" pitchFamily="34" charset="0"/>
                        </a:rPr>
                        <a:t>보건복지부장관</a:t>
                      </a:r>
                      <a:endParaRPr lang="ko-KR" altLang="en-US" sz="200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altLang="ko-KR" sz="2000" b="0" i="0" u="none" strike="noStrike" dirty="0">
                          <a:solidFill>
                            <a:srgbClr val="000000"/>
                          </a:solidFill>
                          <a:effectLst/>
                          <a:latin typeface="Arial" panose="020B0604020202020204" pitchFamily="34" charset="0"/>
                        </a:rPr>
                        <a:t>1</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344753"/>
                  </a:ext>
                </a:extLst>
              </a:tr>
              <a:tr h="279400">
                <a:tc vMerge="1">
                  <a:txBody>
                    <a:bodyPr/>
                    <a:lstStyle/>
                    <a:p>
                      <a:pPr latinLnBrk="1"/>
                      <a:endParaRPr lang="ko-KR" altLang="en-US"/>
                    </a:p>
                  </a:txBody>
                  <a:tcPr/>
                </a:tc>
                <a:tc>
                  <a:txBody>
                    <a:bodyPr/>
                    <a:lstStyle/>
                    <a:p>
                      <a:pPr rtl="0" fontAlgn="t">
                        <a:spcBef>
                          <a:spcPts val="0"/>
                        </a:spcBef>
                        <a:spcAft>
                          <a:spcPts val="0"/>
                        </a:spcAft>
                      </a:pPr>
                      <a:r>
                        <a:rPr lang="ko-KR" altLang="en-US" sz="2000" b="0" i="0" u="none" strike="noStrike" dirty="0">
                          <a:solidFill>
                            <a:srgbClr val="000000"/>
                          </a:solidFill>
                          <a:effectLst/>
                          <a:latin typeface="Arial" panose="020B0604020202020204" pitchFamily="34" charset="0"/>
                        </a:rPr>
                        <a:t>계</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altLang="ko-KR" sz="2000" b="1" i="0" u="none" strike="noStrike" dirty="0">
                          <a:solidFill>
                            <a:srgbClr val="0B5394"/>
                          </a:solidFill>
                          <a:effectLst/>
                          <a:latin typeface="Arial" panose="020B0604020202020204" pitchFamily="34" charset="0"/>
                        </a:rPr>
                        <a:t>122 (2.44%)</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5996527"/>
                  </a:ext>
                </a:extLst>
              </a:tr>
              <a:tr h="279400">
                <a:tc gridSpan="2">
                  <a:txBody>
                    <a:bodyPr/>
                    <a:lstStyle/>
                    <a:p>
                      <a:pPr rtl="0" fontAlgn="t">
                        <a:spcBef>
                          <a:spcPts val="0"/>
                        </a:spcBef>
                        <a:spcAft>
                          <a:spcPts val="0"/>
                        </a:spcAft>
                      </a:pPr>
                      <a:r>
                        <a:rPr lang="ko-KR" altLang="en-US" sz="2000" b="0" i="0" u="none" strike="noStrike" dirty="0">
                          <a:solidFill>
                            <a:srgbClr val="000000"/>
                          </a:solidFill>
                          <a:effectLst/>
                          <a:latin typeface="Arial" panose="020B0604020202020204" pitchFamily="34" charset="0"/>
                        </a:rPr>
                        <a:t>대한민국</a:t>
                      </a:r>
                      <a:r>
                        <a:rPr lang="en-US" altLang="ko-KR" sz="2000" b="0" i="0" u="none" strike="noStrike" dirty="0">
                          <a:solidFill>
                            <a:srgbClr val="000000"/>
                          </a:solidFill>
                          <a:effectLst/>
                          <a:latin typeface="Arial" panose="020B0604020202020204" pitchFamily="34" charset="0"/>
                        </a:rPr>
                        <a:t>, </a:t>
                      </a:r>
                      <a:r>
                        <a:rPr lang="ko-KR" altLang="en-US" sz="2000" b="0" i="0" u="none" strike="noStrike" dirty="0">
                          <a:solidFill>
                            <a:srgbClr val="000000"/>
                          </a:solidFill>
                          <a:effectLst/>
                          <a:latin typeface="Arial" panose="020B0604020202020204" pitchFamily="34" charset="0"/>
                        </a:rPr>
                        <a:t>민간 공동</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rtl="0" fontAlgn="t">
                        <a:spcBef>
                          <a:spcPts val="0"/>
                        </a:spcBef>
                        <a:spcAft>
                          <a:spcPts val="0"/>
                        </a:spcAft>
                      </a:pPr>
                      <a:r>
                        <a:rPr lang="en-US" altLang="ko-KR" sz="2000" b="1" i="0" u="none" strike="noStrike" dirty="0">
                          <a:solidFill>
                            <a:srgbClr val="7F6000"/>
                          </a:solidFill>
                          <a:effectLst/>
                          <a:latin typeface="Arial" panose="020B0604020202020204" pitchFamily="34" charset="0"/>
                        </a:rPr>
                        <a:t>40 (0.80%)</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122642"/>
                  </a:ext>
                </a:extLst>
              </a:tr>
              <a:tr h="279400">
                <a:tc gridSpan="2">
                  <a:txBody>
                    <a:bodyPr/>
                    <a:lstStyle/>
                    <a:p>
                      <a:pPr rtl="0" fontAlgn="t">
                        <a:spcBef>
                          <a:spcPts val="0"/>
                        </a:spcBef>
                        <a:spcAft>
                          <a:spcPts val="0"/>
                        </a:spcAft>
                      </a:pPr>
                      <a:r>
                        <a:rPr lang="ko-KR" altLang="en-US" sz="2000" b="0" i="0" u="none" strike="noStrike" dirty="0">
                          <a:solidFill>
                            <a:srgbClr val="000000"/>
                          </a:solidFill>
                          <a:effectLst/>
                          <a:latin typeface="Arial" panose="020B0604020202020204" pitchFamily="34" charset="0"/>
                        </a:rPr>
                        <a:t>민간 단독</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rtl="0" fontAlgn="t">
                        <a:spcBef>
                          <a:spcPts val="0"/>
                        </a:spcBef>
                        <a:spcAft>
                          <a:spcPts val="0"/>
                        </a:spcAft>
                      </a:pPr>
                      <a:r>
                        <a:rPr lang="en-US" altLang="ko-KR" sz="2000" b="1" i="0" u="none" strike="noStrike" dirty="0">
                          <a:solidFill>
                            <a:srgbClr val="980000"/>
                          </a:solidFill>
                          <a:effectLst/>
                          <a:latin typeface="Arial" panose="020B0604020202020204" pitchFamily="34" charset="0"/>
                        </a:rPr>
                        <a:t>4,833 (96.76%)</a:t>
                      </a:r>
                      <a:endParaRPr lang="ko-KR" altLang="en-US" sz="2000"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978685"/>
                  </a:ext>
                </a:extLst>
              </a:tr>
            </a:tbl>
          </a:graphicData>
        </a:graphic>
      </p:graphicFrame>
      <p:sp>
        <p:nvSpPr>
          <p:cNvPr id="9" name="Rectangle 2">
            <a:extLst>
              <a:ext uri="{FF2B5EF4-FFF2-40B4-BE49-F238E27FC236}">
                <a16:creationId xmlns:a16="http://schemas.microsoft.com/office/drawing/2014/main" id="{EDDD861B-3CA4-4806-B3D1-0AA5E6180F55}"/>
              </a:ext>
            </a:extLst>
          </p:cNvPr>
          <p:cNvSpPr>
            <a:spLocks noChangeArrowheads="1"/>
          </p:cNvSpPr>
          <p:nvPr/>
        </p:nvSpPr>
        <p:spPr bwMode="auto">
          <a:xfrm>
            <a:off x="4689475" y="2289473"/>
            <a:ext cx="1762865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ko-KR" altLang="ko-KR" sz="1800" b="0" i="0" u="none" strike="noStrike" cap="none" normalizeH="0" baseline="0">
                <a:ln>
                  <a:noFill/>
                </a:ln>
                <a:solidFill>
                  <a:schemeClr val="tx1"/>
                </a:solidFill>
                <a:effectLst/>
                <a:latin typeface="Arial" panose="020B0604020202020204" pitchFamily="34" charset="0"/>
              </a:rPr>
            </a:br>
            <a:endParaRPr kumimoji="0" lang="ko-KR" altLang="ko-K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a:ln>
                <a:noFill/>
              </a:ln>
              <a:solidFill>
                <a:schemeClr val="tx1"/>
              </a:solidFill>
              <a:effectLst/>
              <a:latin typeface="Arial" panose="020B0604020202020204" pitchFamily="34" charset="0"/>
            </a:endParaRPr>
          </a:p>
        </p:txBody>
      </p:sp>
      <p:sp>
        <p:nvSpPr>
          <p:cNvPr id="10" name="직사각형 9">
            <a:extLst>
              <a:ext uri="{FF2B5EF4-FFF2-40B4-BE49-F238E27FC236}">
                <a16:creationId xmlns:a16="http://schemas.microsoft.com/office/drawing/2014/main" id="{324D9F5E-7C68-43CD-8F62-57A1A523A466}"/>
              </a:ext>
            </a:extLst>
          </p:cNvPr>
          <p:cNvSpPr/>
          <p:nvPr/>
        </p:nvSpPr>
        <p:spPr>
          <a:xfrm>
            <a:off x="1993900" y="1838325"/>
            <a:ext cx="7658100" cy="830997"/>
          </a:xfrm>
          <a:prstGeom prst="rect">
            <a:avLst/>
          </a:prstGeom>
        </p:spPr>
        <p:txBody>
          <a:bodyPr wrap="square">
            <a:spAutoFit/>
          </a:bodyPr>
          <a:lstStyle/>
          <a:p>
            <a:pPr algn="ctr"/>
            <a:r>
              <a:rPr lang="ko-KR" altLang="en-US" sz="2400" dirty="0">
                <a:solidFill>
                  <a:srgbClr val="000000"/>
                </a:solidFill>
                <a:latin typeface="Arial" panose="020B0604020202020204" pitchFamily="34" charset="0"/>
              </a:rPr>
              <a:t>국가연구개발사업의 연구부처가 ‘</a:t>
            </a:r>
            <a:r>
              <a:rPr lang="ko-KR" altLang="en-US" sz="2400" dirty="0" err="1">
                <a:solidFill>
                  <a:srgbClr val="000000"/>
                </a:solidFill>
                <a:latin typeface="Arial" panose="020B0604020202020204" pitchFamily="34" charset="0"/>
              </a:rPr>
              <a:t>보건복지부’인</a:t>
            </a:r>
            <a:r>
              <a:rPr lang="ko-KR" altLang="en-US" sz="2400" dirty="0">
                <a:solidFill>
                  <a:srgbClr val="000000"/>
                </a:solidFill>
                <a:latin typeface="Arial" panose="020B0604020202020204" pitchFamily="34" charset="0"/>
              </a:rPr>
              <a:t> </a:t>
            </a:r>
            <a:endParaRPr lang="en-US" altLang="ko-KR" sz="2400" dirty="0">
              <a:solidFill>
                <a:srgbClr val="000000"/>
              </a:solidFill>
              <a:latin typeface="Arial" panose="020B0604020202020204" pitchFamily="34" charset="0"/>
            </a:endParaRPr>
          </a:p>
          <a:p>
            <a:pPr algn="ctr"/>
            <a:r>
              <a:rPr lang="ko-KR" altLang="en-US" sz="2400" dirty="0">
                <a:solidFill>
                  <a:srgbClr val="000000"/>
                </a:solidFill>
                <a:latin typeface="Arial" panose="020B0604020202020204" pitchFamily="34" charset="0"/>
              </a:rPr>
              <a:t>특허출원 전체 </a:t>
            </a:r>
            <a:r>
              <a:rPr lang="en-US" altLang="ko-KR" sz="2400" dirty="0">
                <a:solidFill>
                  <a:srgbClr val="000000"/>
                </a:solidFill>
                <a:latin typeface="Arial" panose="020B0604020202020204" pitchFamily="34" charset="0"/>
              </a:rPr>
              <a:t>4,995</a:t>
            </a:r>
            <a:r>
              <a:rPr lang="ko-KR" altLang="en-US" sz="2400" dirty="0">
                <a:solidFill>
                  <a:srgbClr val="000000"/>
                </a:solidFill>
                <a:latin typeface="Arial" panose="020B0604020202020204" pitchFamily="34" charset="0"/>
              </a:rPr>
              <a:t>건</a:t>
            </a:r>
            <a:r>
              <a:rPr lang="en-US" altLang="ko-KR" sz="2400" dirty="0">
                <a:solidFill>
                  <a:srgbClr val="000000"/>
                </a:solidFill>
                <a:latin typeface="Arial" panose="020B0604020202020204" pitchFamily="34" charset="0"/>
              </a:rPr>
              <a:t>(</a:t>
            </a:r>
            <a:r>
              <a:rPr lang="ko-KR" altLang="en-US" sz="2400" dirty="0">
                <a:solidFill>
                  <a:srgbClr val="000000"/>
                </a:solidFill>
                <a:latin typeface="Arial" panose="020B0604020202020204" pitchFamily="34" charset="0"/>
              </a:rPr>
              <a:t>출원일</a:t>
            </a:r>
            <a:r>
              <a:rPr lang="en-US" altLang="ko-KR" sz="2400" dirty="0">
                <a:solidFill>
                  <a:srgbClr val="000000"/>
                </a:solidFill>
                <a:latin typeface="Arial" panose="020B0604020202020204" pitchFamily="34" charset="0"/>
              </a:rPr>
              <a:t>: 2010. 1. 4.~2020. 4. 9.)</a:t>
            </a:r>
            <a:endParaRPr lang="ko-KR" altLang="en-US" sz="2400" dirty="0"/>
          </a:p>
        </p:txBody>
      </p:sp>
    </p:spTree>
    <p:extLst>
      <p:ext uri="{BB962C8B-B14F-4D97-AF65-F5344CB8AC3E}">
        <p14:creationId xmlns:p14="http://schemas.microsoft.com/office/powerpoint/2010/main" val="1902163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a:extLst>
              <a:ext uri="{FF2B5EF4-FFF2-40B4-BE49-F238E27FC236}">
                <a16:creationId xmlns:a16="http://schemas.microsoft.com/office/drawing/2014/main" id="{DD3F93A4-6B1D-4DDA-A6A9-DBBED47C1181}"/>
              </a:ext>
            </a:extLst>
          </p:cNvPr>
          <p:cNvSpPr>
            <a:spLocks noGrp="1"/>
          </p:cNvSpPr>
          <p:nvPr>
            <p:ph type="sldNum" sz="quarter" idx="12"/>
          </p:nvPr>
        </p:nvSpPr>
        <p:spPr/>
        <p:txBody>
          <a:bodyPr/>
          <a:lstStyle/>
          <a:p>
            <a:fld id="{0F5E5150-D770-414B-8549-1992D988E152}" type="slidenum">
              <a:rPr kumimoji="1" lang="ko-KR" altLang="en-US" smtClean="0"/>
              <a:t>25</a:t>
            </a:fld>
            <a:endParaRPr kumimoji="1" lang="ko-KR" altLang="en-US"/>
          </a:p>
        </p:txBody>
      </p:sp>
      <p:pic>
        <p:nvPicPr>
          <p:cNvPr id="3" name="그림 2" descr="스크린샷이(가) 표시된 사진&#10;&#10;자동 생성된 설명">
            <a:extLst>
              <a:ext uri="{FF2B5EF4-FFF2-40B4-BE49-F238E27FC236}">
                <a16:creationId xmlns:a16="http://schemas.microsoft.com/office/drawing/2014/main" id="{C071F41E-873F-45C8-A0DD-B8B2C9591F5A}"/>
              </a:ext>
            </a:extLst>
          </p:cNvPr>
          <p:cNvPicPr>
            <a:picLocks noChangeAspect="1"/>
          </p:cNvPicPr>
          <p:nvPr/>
        </p:nvPicPr>
        <p:blipFill rotWithShape="1">
          <a:blip r:embed="rId2">
            <a:alphaModFix amt="50000"/>
          </a:blip>
          <a:srcRect l="5778"/>
          <a:stretch/>
        </p:blipFill>
        <p:spPr>
          <a:xfrm>
            <a:off x="20" y="1"/>
            <a:ext cx="12191980" cy="6857999"/>
          </a:xfrm>
          <a:prstGeom prst="rect">
            <a:avLst/>
          </a:prstGeom>
        </p:spPr>
      </p:pic>
    </p:spTree>
    <p:extLst>
      <p:ext uri="{BB962C8B-B14F-4D97-AF65-F5344CB8AC3E}">
        <p14:creationId xmlns:p14="http://schemas.microsoft.com/office/powerpoint/2010/main" val="2802689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a:extLst>
              <a:ext uri="{FF2B5EF4-FFF2-40B4-BE49-F238E27FC236}">
                <a16:creationId xmlns:a16="http://schemas.microsoft.com/office/drawing/2014/main" id="{9B3DC676-9904-446B-9E68-7937A0DC57C5}"/>
              </a:ext>
            </a:extLst>
          </p:cNvPr>
          <p:cNvSpPr>
            <a:spLocks noGrp="1"/>
          </p:cNvSpPr>
          <p:nvPr>
            <p:ph type="sldNum" sz="quarter" idx="12"/>
          </p:nvPr>
        </p:nvSpPr>
        <p:spPr/>
        <p:txBody>
          <a:bodyPr/>
          <a:lstStyle/>
          <a:p>
            <a:fld id="{0F5E5150-D770-414B-8549-1992D988E152}" type="slidenum">
              <a:rPr kumimoji="1" lang="ko-KR" altLang="en-US" smtClean="0"/>
              <a:t>26</a:t>
            </a:fld>
            <a:endParaRPr kumimoji="1" lang="ko-KR" altLang="en-US"/>
          </a:p>
        </p:txBody>
      </p:sp>
      <p:sp>
        <p:nvSpPr>
          <p:cNvPr id="3" name="Rectangle 2">
            <a:extLst>
              <a:ext uri="{FF2B5EF4-FFF2-40B4-BE49-F238E27FC236}">
                <a16:creationId xmlns:a16="http://schemas.microsoft.com/office/drawing/2014/main" id="{04A56182-EE8C-4656-A6ED-9EA38EBA0018}"/>
              </a:ext>
            </a:extLst>
          </p:cNvPr>
          <p:cNvSpPr>
            <a:spLocks noChangeArrowheads="1"/>
          </p:cNvSpPr>
          <p:nvPr/>
        </p:nvSpPr>
        <p:spPr bwMode="auto">
          <a:xfrm>
            <a:off x="1663699" y="-241252"/>
            <a:ext cx="18765195" cy="64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ko-KR" altLang="en-US"/>
          </a:p>
        </p:txBody>
      </p:sp>
      <p:pic>
        <p:nvPicPr>
          <p:cNvPr id="2049" name="_x672155240">
            <a:extLst>
              <a:ext uri="{FF2B5EF4-FFF2-40B4-BE49-F238E27FC236}">
                <a16:creationId xmlns:a16="http://schemas.microsoft.com/office/drawing/2014/main" id="{AA9D0741-A49A-43ED-99B8-5A79ED0D4F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3700" y="215949"/>
            <a:ext cx="8864600" cy="6426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463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a:extLst>
              <a:ext uri="{FF2B5EF4-FFF2-40B4-BE49-F238E27FC236}">
                <a16:creationId xmlns:a16="http://schemas.microsoft.com/office/drawing/2014/main" id="{B1A7FFB7-FDF5-4ADB-B6C0-53C6482412A6}"/>
              </a:ext>
            </a:extLst>
          </p:cNvPr>
          <p:cNvSpPr>
            <a:spLocks noGrp="1"/>
          </p:cNvSpPr>
          <p:nvPr>
            <p:ph type="sldNum" sz="quarter" idx="12"/>
          </p:nvPr>
        </p:nvSpPr>
        <p:spPr/>
        <p:txBody>
          <a:bodyPr/>
          <a:lstStyle/>
          <a:p>
            <a:fld id="{0F5E5150-D770-414B-8549-1992D988E152}" type="slidenum">
              <a:rPr kumimoji="1" lang="ko-KR" altLang="en-US" smtClean="0"/>
              <a:t>27</a:t>
            </a:fld>
            <a:endParaRPr kumimoji="1" lang="ko-KR" altLang="en-US"/>
          </a:p>
        </p:txBody>
      </p:sp>
      <p:sp>
        <p:nvSpPr>
          <p:cNvPr id="3" name="Rectangle 2">
            <a:extLst>
              <a:ext uri="{FF2B5EF4-FFF2-40B4-BE49-F238E27FC236}">
                <a16:creationId xmlns:a16="http://schemas.microsoft.com/office/drawing/2014/main" id="{F15F92A1-BE14-4D60-8A00-BFEA4F9DEFF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3073" name="_x672154448">
            <a:extLst>
              <a:ext uri="{FF2B5EF4-FFF2-40B4-BE49-F238E27FC236}">
                <a16:creationId xmlns:a16="http://schemas.microsoft.com/office/drawing/2014/main" id="{64F17B56-B2C8-432F-BBE0-6F8A36E681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004" y="479425"/>
            <a:ext cx="10123991" cy="589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139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01A4363-0FB4-400F-8561-F294A4D7FDDF}"/>
              </a:ext>
            </a:extLst>
          </p:cNvPr>
          <p:cNvSpPr>
            <a:spLocks noGrp="1"/>
          </p:cNvSpPr>
          <p:nvPr>
            <p:ph type="title"/>
          </p:nvPr>
        </p:nvSpPr>
        <p:spPr/>
        <p:txBody>
          <a:bodyPr/>
          <a:lstStyle/>
          <a:p>
            <a:r>
              <a:rPr lang="en-US" altLang="ko-KR" dirty="0"/>
              <a:t>[4] </a:t>
            </a:r>
            <a:r>
              <a:rPr lang="ko-KR" altLang="en-US" dirty="0"/>
              <a:t>지식 생산 방식의 전환</a:t>
            </a:r>
          </a:p>
        </p:txBody>
      </p:sp>
      <p:sp>
        <p:nvSpPr>
          <p:cNvPr id="3" name="내용 개체 틀 2">
            <a:extLst>
              <a:ext uri="{FF2B5EF4-FFF2-40B4-BE49-F238E27FC236}">
                <a16:creationId xmlns:a16="http://schemas.microsoft.com/office/drawing/2014/main" id="{341729F0-49F2-49E5-8988-84BD233E748B}"/>
              </a:ext>
            </a:extLst>
          </p:cNvPr>
          <p:cNvSpPr>
            <a:spLocks noGrp="1"/>
          </p:cNvSpPr>
          <p:nvPr>
            <p:ph idx="1"/>
          </p:nvPr>
        </p:nvSpPr>
        <p:spPr/>
        <p:txBody>
          <a:bodyPr>
            <a:normAutofit lnSpcReduction="10000"/>
          </a:bodyPr>
          <a:lstStyle/>
          <a:p>
            <a:pPr marL="0" indent="0" algn="ctr">
              <a:buNone/>
            </a:pPr>
            <a:r>
              <a:rPr lang="ko-KR" altLang="en-US" b="1" dirty="0">
                <a:solidFill>
                  <a:srgbClr val="0070C0"/>
                </a:solidFill>
              </a:rPr>
              <a:t>인권 </a:t>
            </a:r>
            <a:r>
              <a:rPr lang="en-US" altLang="ko-KR" b="1" dirty="0">
                <a:solidFill>
                  <a:srgbClr val="0070C0"/>
                </a:solidFill>
              </a:rPr>
              <a:t>– </a:t>
            </a:r>
            <a:r>
              <a:rPr lang="ko-KR" altLang="en-US" b="1" dirty="0">
                <a:solidFill>
                  <a:srgbClr val="0070C0"/>
                </a:solidFill>
              </a:rPr>
              <a:t>과학문화권</a:t>
            </a:r>
            <a:r>
              <a:rPr lang="en-US" altLang="ko-KR" b="1" dirty="0">
                <a:solidFill>
                  <a:srgbClr val="0070C0"/>
                </a:solidFill>
              </a:rPr>
              <a:t>(Right to science and culture)</a:t>
            </a:r>
          </a:p>
          <a:p>
            <a:r>
              <a:rPr lang="ko-KR" altLang="en-US" dirty="0"/>
              <a:t>세계인권선언 제</a:t>
            </a:r>
            <a:r>
              <a:rPr lang="en-US" altLang="ko-KR" dirty="0"/>
              <a:t>27</a:t>
            </a:r>
            <a:r>
              <a:rPr lang="ko-KR" altLang="en-US" dirty="0"/>
              <a:t>조</a:t>
            </a:r>
            <a:r>
              <a:rPr lang="en-US" altLang="ko-KR" dirty="0"/>
              <a:t>, </a:t>
            </a:r>
            <a:r>
              <a:rPr lang="ko-KR" altLang="en-US" dirty="0"/>
              <a:t>사회권 규약 제</a:t>
            </a:r>
            <a:r>
              <a:rPr lang="en-US" altLang="ko-KR" dirty="0"/>
              <a:t>15</a:t>
            </a:r>
            <a:r>
              <a:rPr lang="ko-KR" altLang="en-US" dirty="0"/>
              <a:t>조</a:t>
            </a:r>
            <a:endParaRPr lang="en-US" altLang="ko-KR" dirty="0"/>
          </a:p>
          <a:p>
            <a:r>
              <a:rPr lang="ko-KR" altLang="en-US" dirty="0"/>
              <a:t>저자의 권리 </a:t>
            </a:r>
            <a:r>
              <a:rPr lang="en-US" altLang="ko-KR" dirty="0"/>
              <a:t>+ </a:t>
            </a:r>
            <a:r>
              <a:rPr lang="ko-KR" altLang="en-US" dirty="0"/>
              <a:t>문화생활에 참여할 권리 </a:t>
            </a:r>
            <a:r>
              <a:rPr lang="en-US" altLang="ko-KR" dirty="0"/>
              <a:t>+ </a:t>
            </a:r>
            <a:r>
              <a:rPr lang="ko-KR" altLang="en-US" dirty="0"/>
              <a:t>과학의 진보 및 </a:t>
            </a:r>
            <a:r>
              <a:rPr lang="ko-KR" altLang="en-US" dirty="0" err="1"/>
              <a:t>응용으로부터</a:t>
            </a:r>
            <a:r>
              <a:rPr lang="ko-KR" altLang="en-US" dirty="0"/>
              <a:t> 이익을 향유할 권리</a:t>
            </a:r>
            <a:endParaRPr lang="en-US" altLang="ko-KR" dirty="0"/>
          </a:p>
          <a:p>
            <a:r>
              <a:rPr lang="ko-KR" altLang="en-US" dirty="0" err="1"/>
              <a:t>과학권</a:t>
            </a:r>
            <a:r>
              <a:rPr lang="en-US" altLang="ko-KR" dirty="0"/>
              <a:t>: </a:t>
            </a:r>
            <a:r>
              <a:rPr lang="ko-KR" altLang="en-US" dirty="0"/>
              <a:t>낙수 효과</a:t>
            </a:r>
            <a:r>
              <a:rPr lang="en-US" altLang="ko-KR" dirty="0"/>
              <a:t>(trickle-down)</a:t>
            </a:r>
            <a:r>
              <a:rPr lang="ko-KR" altLang="en-US" dirty="0"/>
              <a:t>에 의해 과학적 진보의 혜택이 자신에게 돌아올 때까지 기다리는 수동적 권리가 아니라 과학적 진보에 적극적으로 참여할 권리</a:t>
            </a:r>
            <a:r>
              <a:rPr lang="en-US" altLang="ko-KR" dirty="0"/>
              <a:t>, </a:t>
            </a:r>
            <a:r>
              <a:rPr lang="ko-KR" altLang="en-US" dirty="0"/>
              <a:t>과학과 그것의 활용에 관한 정책결정 과정에 적극적으로 참여할 권리까지 포함</a:t>
            </a:r>
            <a:r>
              <a:rPr lang="en-US" altLang="ko-KR" dirty="0"/>
              <a:t>.</a:t>
            </a:r>
            <a:r>
              <a:rPr lang="ko-KR" altLang="en-US" dirty="0"/>
              <a:t> </a:t>
            </a:r>
            <a:endParaRPr lang="en-US" altLang="ko-KR" dirty="0"/>
          </a:p>
          <a:p>
            <a:r>
              <a:rPr lang="ko-KR" altLang="en-US" dirty="0"/>
              <a:t>과학권과 지재권의 관계</a:t>
            </a:r>
            <a:r>
              <a:rPr lang="en-US" altLang="ko-KR" dirty="0"/>
              <a:t>(</a:t>
            </a:r>
            <a:r>
              <a:rPr lang="ko-KR" altLang="en-US" dirty="0"/>
              <a:t>일반논평 </a:t>
            </a:r>
            <a:r>
              <a:rPr lang="en-US" altLang="ko-KR" dirty="0"/>
              <a:t>25</a:t>
            </a:r>
            <a:r>
              <a:rPr lang="ko-KR" altLang="en-US" dirty="0"/>
              <a:t>호</a:t>
            </a:r>
            <a:r>
              <a:rPr lang="en-US" altLang="ko-KR" dirty="0"/>
              <a:t>): </a:t>
            </a:r>
            <a:r>
              <a:rPr lang="ko-KR" altLang="en-US" dirty="0"/>
              <a:t>연구개발 자금지원의 왜곡</a:t>
            </a:r>
            <a:r>
              <a:rPr lang="en-US" altLang="ko-KR" dirty="0"/>
              <a:t>, </a:t>
            </a:r>
            <a:r>
              <a:rPr lang="ko-KR" altLang="en-US" dirty="0"/>
              <a:t>과학적 정보의 억제</a:t>
            </a:r>
            <a:r>
              <a:rPr lang="en-US" altLang="ko-KR" dirty="0"/>
              <a:t>, </a:t>
            </a:r>
            <a:r>
              <a:rPr lang="ko-KR" altLang="en-US" dirty="0"/>
              <a:t>혜택을 누리지 못하게 가로막는 장벽</a:t>
            </a:r>
            <a:r>
              <a:rPr lang="en-US" altLang="ko-KR" dirty="0"/>
              <a:t>.</a:t>
            </a:r>
          </a:p>
          <a:p>
            <a:endParaRPr lang="ko-KR" altLang="en-US" dirty="0"/>
          </a:p>
        </p:txBody>
      </p:sp>
      <p:sp>
        <p:nvSpPr>
          <p:cNvPr id="4" name="슬라이드 번호 개체 틀 3">
            <a:extLst>
              <a:ext uri="{FF2B5EF4-FFF2-40B4-BE49-F238E27FC236}">
                <a16:creationId xmlns:a16="http://schemas.microsoft.com/office/drawing/2014/main" id="{5832068E-D629-487D-99ED-7282DA66BECA}"/>
              </a:ext>
            </a:extLst>
          </p:cNvPr>
          <p:cNvSpPr>
            <a:spLocks noGrp="1"/>
          </p:cNvSpPr>
          <p:nvPr>
            <p:ph type="sldNum" sz="quarter" idx="12"/>
          </p:nvPr>
        </p:nvSpPr>
        <p:spPr/>
        <p:txBody>
          <a:bodyPr/>
          <a:lstStyle/>
          <a:p>
            <a:fld id="{0F5E5150-D770-414B-8549-1992D988E152}" type="slidenum">
              <a:rPr kumimoji="1" lang="ko-KR" altLang="en-US" smtClean="0"/>
              <a:t>28</a:t>
            </a:fld>
            <a:endParaRPr kumimoji="1" lang="ko-KR" altLang="en-US"/>
          </a:p>
        </p:txBody>
      </p:sp>
    </p:spTree>
    <p:extLst>
      <p:ext uri="{BB962C8B-B14F-4D97-AF65-F5344CB8AC3E}">
        <p14:creationId xmlns:p14="http://schemas.microsoft.com/office/powerpoint/2010/main" val="1162731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500" b="1" cap="small" dirty="0">
                <a:solidFill>
                  <a:schemeClr val="tx1">
                    <a:lumMod val="95000"/>
                    <a:lumOff val="5000"/>
                  </a:schemeClr>
                </a:solidFill>
                <a:latin typeface="Times New Roman" panose="02020603050405020304" pitchFamily="18" charset="0"/>
                <a:cs typeface="Times New Roman" panose="02020603050405020304" pitchFamily="18" charset="0"/>
              </a:rPr>
              <a:t>Discussion</a:t>
            </a:r>
            <a:endParaRPr lang="ko-KR" altLang="en-US" sz="11500" b="1" cap="small"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 name="슬라이드 번호 개체 틀 2"/>
          <p:cNvSpPr>
            <a:spLocks noGrp="1"/>
          </p:cNvSpPr>
          <p:nvPr>
            <p:ph type="sldNum" sz="quarter" idx="12"/>
          </p:nvPr>
        </p:nvSpPr>
        <p:spPr/>
        <p:txBody>
          <a:bodyPr/>
          <a:lstStyle/>
          <a:p>
            <a:fld id="{4FAB73BC-B049-4115-A692-8D63A059BFB8}" type="slidenum">
              <a:rPr lang="en-US" smtClean="0"/>
              <a:t>29</a:t>
            </a:fld>
            <a:endParaRPr lang="en-US" dirty="0"/>
          </a:p>
        </p:txBody>
      </p:sp>
    </p:spTree>
    <p:extLst>
      <p:ext uri="{BB962C8B-B14F-4D97-AF65-F5344CB8AC3E}">
        <p14:creationId xmlns:p14="http://schemas.microsoft.com/office/powerpoint/2010/main" val="351383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CE058C3-442D-4F09-9C06-994C8E0E68C4}"/>
              </a:ext>
            </a:extLst>
          </p:cNvPr>
          <p:cNvSpPr>
            <a:spLocks noGrp="1"/>
          </p:cNvSpPr>
          <p:nvPr>
            <p:ph type="title"/>
          </p:nvPr>
        </p:nvSpPr>
        <p:spPr/>
        <p:txBody>
          <a:bodyPr/>
          <a:lstStyle/>
          <a:p>
            <a:pPr algn="ctr"/>
            <a:r>
              <a:rPr lang="en-US" altLang="ko-KR" dirty="0">
                <a:latin typeface="+mj-ea"/>
              </a:rPr>
              <a:t>[1] </a:t>
            </a:r>
            <a:r>
              <a:rPr lang="ko-KR" altLang="en-US" dirty="0">
                <a:latin typeface="+mj-ea"/>
              </a:rPr>
              <a:t>코로나</a:t>
            </a:r>
            <a:r>
              <a:rPr lang="en-US" altLang="ko-KR" dirty="0">
                <a:latin typeface="+mj-ea"/>
              </a:rPr>
              <a:t>19</a:t>
            </a:r>
            <a:r>
              <a:rPr lang="ko-KR" altLang="en-US" dirty="0">
                <a:latin typeface="+mj-ea"/>
              </a:rPr>
              <a:t>와 저작권</a:t>
            </a:r>
          </a:p>
        </p:txBody>
      </p:sp>
      <p:sp>
        <p:nvSpPr>
          <p:cNvPr id="3" name="내용 개체 틀 2">
            <a:extLst>
              <a:ext uri="{FF2B5EF4-FFF2-40B4-BE49-F238E27FC236}">
                <a16:creationId xmlns:a16="http://schemas.microsoft.com/office/drawing/2014/main" id="{265F4E73-597A-42F8-AFF5-2066DC55EC9B}"/>
              </a:ext>
            </a:extLst>
          </p:cNvPr>
          <p:cNvSpPr>
            <a:spLocks noGrp="1"/>
          </p:cNvSpPr>
          <p:nvPr>
            <p:ph idx="1"/>
          </p:nvPr>
        </p:nvSpPr>
        <p:spPr/>
        <p:txBody>
          <a:bodyPr/>
          <a:lstStyle/>
          <a:p>
            <a:r>
              <a:rPr lang="ko-KR" altLang="en-US" dirty="0"/>
              <a:t>코로나</a:t>
            </a:r>
            <a:r>
              <a:rPr lang="en-US" altLang="ko-KR" dirty="0"/>
              <a:t>19 </a:t>
            </a:r>
            <a:r>
              <a:rPr lang="ko-KR" altLang="en-US" dirty="0"/>
              <a:t>대응에 필요한 학술 논문이나 과학적 연구성과</a:t>
            </a:r>
            <a:r>
              <a:rPr lang="en-US" altLang="ko-KR" dirty="0"/>
              <a:t>, </a:t>
            </a:r>
            <a:r>
              <a:rPr lang="ko-KR" altLang="en-US" dirty="0"/>
              <a:t>데이터의 이용이 저작권 때문에 어려움을 겪는 사례는 거의 없음</a:t>
            </a:r>
            <a:r>
              <a:rPr lang="en-US" altLang="ko-KR" dirty="0"/>
              <a:t>.</a:t>
            </a:r>
          </a:p>
          <a:p>
            <a:r>
              <a:rPr lang="ko-KR" altLang="en-US" dirty="0"/>
              <a:t>오히려 저작물의 자발적 공유</a:t>
            </a:r>
            <a:r>
              <a:rPr lang="en-US" altLang="ko-KR" dirty="0"/>
              <a:t>, Open Access, Open Science</a:t>
            </a:r>
            <a:r>
              <a:rPr lang="ko-KR" altLang="en-US" dirty="0"/>
              <a:t>가 전 세계적으로 활발하게 일어나고 있음</a:t>
            </a:r>
            <a:r>
              <a:rPr lang="en-US" altLang="ko-KR" dirty="0"/>
              <a:t>.</a:t>
            </a:r>
          </a:p>
          <a:p>
            <a:endParaRPr lang="ko-KR" altLang="en-US" dirty="0"/>
          </a:p>
        </p:txBody>
      </p:sp>
      <p:sp>
        <p:nvSpPr>
          <p:cNvPr id="4" name="슬라이드 번호 개체 틀 3">
            <a:extLst>
              <a:ext uri="{FF2B5EF4-FFF2-40B4-BE49-F238E27FC236}">
                <a16:creationId xmlns:a16="http://schemas.microsoft.com/office/drawing/2014/main" id="{6729932D-8890-4825-BFC2-CA0DB825A727}"/>
              </a:ext>
            </a:extLst>
          </p:cNvPr>
          <p:cNvSpPr>
            <a:spLocks noGrp="1"/>
          </p:cNvSpPr>
          <p:nvPr>
            <p:ph type="sldNum" sz="quarter" idx="12"/>
          </p:nvPr>
        </p:nvSpPr>
        <p:spPr/>
        <p:txBody>
          <a:bodyPr/>
          <a:lstStyle/>
          <a:p>
            <a:fld id="{0F5E5150-D770-414B-8549-1992D988E152}" type="slidenum">
              <a:rPr kumimoji="1" lang="ko-KR" altLang="en-US" smtClean="0"/>
              <a:t>3</a:t>
            </a:fld>
            <a:endParaRPr kumimoji="1" lang="ko-KR" altLang="en-US"/>
          </a:p>
        </p:txBody>
      </p:sp>
    </p:spTree>
    <p:extLst>
      <p:ext uri="{BB962C8B-B14F-4D97-AF65-F5344CB8AC3E}">
        <p14:creationId xmlns:p14="http://schemas.microsoft.com/office/powerpoint/2010/main" val="3075478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8370E48-D024-4C71-B775-9CA69BBA7293}"/>
              </a:ext>
            </a:extLst>
          </p:cNvPr>
          <p:cNvSpPr>
            <a:spLocks noGrp="1"/>
          </p:cNvSpPr>
          <p:nvPr>
            <p:ph type="title"/>
          </p:nvPr>
        </p:nvSpPr>
        <p:spPr/>
        <p:txBody>
          <a:bodyPr/>
          <a:lstStyle/>
          <a:p>
            <a:r>
              <a:rPr lang="en-US" altLang="ko-KR" dirty="0"/>
              <a:t>[1] </a:t>
            </a:r>
            <a:r>
              <a:rPr lang="ko-KR" altLang="en-US" dirty="0"/>
              <a:t>코로나</a:t>
            </a:r>
            <a:r>
              <a:rPr lang="en-US" altLang="ko-KR" dirty="0"/>
              <a:t>19</a:t>
            </a:r>
            <a:r>
              <a:rPr lang="ko-KR" altLang="en-US" dirty="0"/>
              <a:t>와 저작권</a:t>
            </a:r>
          </a:p>
        </p:txBody>
      </p:sp>
      <p:sp>
        <p:nvSpPr>
          <p:cNvPr id="3" name="내용 개체 틀 2">
            <a:extLst>
              <a:ext uri="{FF2B5EF4-FFF2-40B4-BE49-F238E27FC236}">
                <a16:creationId xmlns:a16="http://schemas.microsoft.com/office/drawing/2014/main" id="{CC56D9B9-B403-43CE-AC13-917348E4AD81}"/>
              </a:ext>
            </a:extLst>
          </p:cNvPr>
          <p:cNvSpPr>
            <a:spLocks noGrp="1"/>
          </p:cNvSpPr>
          <p:nvPr>
            <p:ph idx="1"/>
          </p:nvPr>
        </p:nvSpPr>
        <p:spPr/>
        <p:txBody>
          <a:bodyPr/>
          <a:lstStyle/>
          <a:p>
            <a:pPr marL="0" indent="0">
              <a:buNone/>
            </a:pPr>
            <a:r>
              <a:rPr lang="en-US" altLang="ko-KR" dirty="0"/>
              <a:t>    </a:t>
            </a:r>
            <a:r>
              <a:rPr lang="ko-KR" altLang="en-US" b="1" dirty="0">
                <a:solidFill>
                  <a:srgbClr val="0070C0"/>
                </a:solidFill>
              </a:rPr>
              <a:t>유네스코</a:t>
            </a:r>
            <a:r>
              <a:rPr lang="en-US" altLang="ko-KR" b="1" dirty="0">
                <a:solidFill>
                  <a:srgbClr val="0070C0"/>
                </a:solidFill>
              </a:rPr>
              <a:t>: </a:t>
            </a:r>
            <a:r>
              <a:rPr lang="en-US" altLang="ko-KR" b="1" dirty="0">
                <a:solidFill>
                  <a:srgbClr val="0070C0"/>
                </a:solidFill>
                <a:hlinkClick r:id="rId2"/>
              </a:rPr>
              <a:t>COVID-19 Educational Disruption and Response</a:t>
            </a:r>
            <a:endParaRPr lang="en-US" altLang="ko-KR" b="1" dirty="0">
              <a:solidFill>
                <a:srgbClr val="0070C0"/>
              </a:solidFill>
            </a:endParaRPr>
          </a:p>
          <a:p>
            <a:endParaRPr lang="en-US" altLang="ko-KR" dirty="0"/>
          </a:p>
          <a:p>
            <a:r>
              <a:rPr lang="ko-KR" altLang="en-US" dirty="0"/>
              <a:t>원격교육용 각종 무료 앱 제공</a:t>
            </a:r>
            <a:endParaRPr lang="en-US" altLang="ko-KR" dirty="0"/>
          </a:p>
          <a:p>
            <a:r>
              <a:rPr lang="ko-KR" altLang="en-US" dirty="0"/>
              <a:t>온라인 강좌 플랫폼</a:t>
            </a:r>
            <a:endParaRPr lang="en-US" altLang="ko-KR" dirty="0"/>
          </a:p>
          <a:p>
            <a:r>
              <a:rPr lang="ko-KR" altLang="en-US" dirty="0"/>
              <a:t>교육</a:t>
            </a:r>
            <a:r>
              <a:rPr lang="en-US" altLang="ko-KR" dirty="0"/>
              <a:t>/</a:t>
            </a:r>
            <a:r>
              <a:rPr lang="ko-KR" altLang="en-US" dirty="0"/>
              <a:t>학습 자료</a:t>
            </a:r>
          </a:p>
        </p:txBody>
      </p:sp>
      <p:sp>
        <p:nvSpPr>
          <p:cNvPr id="4" name="슬라이드 번호 개체 틀 3">
            <a:extLst>
              <a:ext uri="{FF2B5EF4-FFF2-40B4-BE49-F238E27FC236}">
                <a16:creationId xmlns:a16="http://schemas.microsoft.com/office/drawing/2014/main" id="{D211BF7A-54A2-4996-96C0-0EC93405B206}"/>
              </a:ext>
            </a:extLst>
          </p:cNvPr>
          <p:cNvSpPr>
            <a:spLocks noGrp="1"/>
          </p:cNvSpPr>
          <p:nvPr>
            <p:ph type="sldNum" sz="quarter" idx="12"/>
          </p:nvPr>
        </p:nvSpPr>
        <p:spPr/>
        <p:txBody>
          <a:bodyPr/>
          <a:lstStyle/>
          <a:p>
            <a:fld id="{0F5E5150-D770-414B-8549-1992D988E152}" type="slidenum">
              <a:rPr kumimoji="1" lang="ko-KR" altLang="en-US" smtClean="0"/>
              <a:t>4</a:t>
            </a:fld>
            <a:endParaRPr kumimoji="1" lang="ko-KR" altLang="en-US"/>
          </a:p>
        </p:txBody>
      </p:sp>
    </p:spTree>
    <p:extLst>
      <p:ext uri="{BB962C8B-B14F-4D97-AF65-F5344CB8AC3E}">
        <p14:creationId xmlns:p14="http://schemas.microsoft.com/office/powerpoint/2010/main" val="415685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6860112-5619-4DFC-82A0-C97906FBDBD5}"/>
              </a:ext>
            </a:extLst>
          </p:cNvPr>
          <p:cNvSpPr>
            <a:spLocks noGrp="1"/>
          </p:cNvSpPr>
          <p:nvPr>
            <p:ph type="title"/>
          </p:nvPr>
        </p:nvSpPr>
        <p:spPr/>
        <p:txBody>
          <a:bodyPr/>
          <a:lstStyle/>
          <a:p>
            <a:r>
              <a:rPr lang="en-US" altLang="ko-KR" dirty="0"/>
              <a:t>[1] </a:t>
            </a:r>
            <a:r>
              <a:rPr lang="ko-KR" altLang="en-US" dirty="0"/>
              <a:t>코로나</a:t>
            </a:r>
            <a:r>
              <a:rPr lang="en-US" altLang="ko-KR" dirty="0"/>
              <a:t>19</a:t>
            </a:r>
            <a:r>
              <a:rPr lang="ko-KR" altLang="en-US" dirty="0"/>
              <a:t>와 저작권</a:t>
            </a:r>
          </a:p>
        </p:txBody>
      </p:sp>
      <p:sp>
        <p:nvSpPr>
          <p:cNvPr id="3" name="내용 개체 틀 2">
            <a:extLst>
              <a:ext uri="{FF2B5EF4-FFF2-40B4-BE49-F238E27FC236}">
                <a16:creationId xmlns:a16="http://schemas.microsoft.com/office/drawing/2014/main" id="{9213DEB4-5CD1-4D43-B4D5-3B891FBD5473}"/>
              </a:ext>
            </a:extLst>
          </p:cNvPr>
          <p:cNvSpPr>
            <a:spLocks noGrp="1"/>
          </p:cNvSpPr>
          <p:nvPr>
            <p:ph idx="1"/>
          </p:nvPr>
        </p:nvSpPr>
        <p:spPr/>
        <p:txBody>
          <a:bodyPr>
            <a:normAutofit/>
          </a:bodyPr>
          <a:lstStyle/>
          <a:p>
            <a:endParaRPr lang="en-US" altLang="ko-KR" dirty="0"/>
          </a:p>
          <a:p>
            <a:endParaRPr lang="en-US" altLang="ko-KR" dirty="0"/>
          </a:p>
          <a:p>
            <a:endParaRPr lang="en-US" altLang="ko-KR" dirty="0"/>
          </a:p>
          <a:p>
            <a:r>
              <a:rPr lang="en-US" altLang="ko-KR" dirty="0"/>
              <a:t>3</a:t>
            </a:r>
            <a:r>
              <a:rPr lang="ko-KR" altLang="en-US" dirty="0"/>
              <a:t>가지 링크 제공</a:t>
            </a:r>
            <a:endParaRPr lang="en-US" altLang="ko-KR" dirty="0"/>
          </a:p>
          <a:p>
            <a:pPr marL="514350" indent="-514350">
              <a:buFont typeface="+mj-lt"/>
              <a:buAutoNum type="arabicParenR"/>
            </a:pPr>
            <a:r>
              <a:rPr lang="en-US" altLang="ko-KR" dirty="0"/>
              <a:t>Links to COVID-19 Resources: </a:t>
            </a:r>
            <a:r>
              <a:rPr lang="ko-KR" altLang="en-US" dirty="0"/>
              <a:t>코로나</a:t>
            </a:r>
            <a:r>
              <a:rPr lang="en-US" altLang="ko-KR" dirty="0"/>
              <a:t>19 </a:t>
            </a:r>
            <a:r>
              <a:rPr lang="ko-KR" altLang="en-US" dirty="0"/>
              <a:t>관련 학술</a:t>
            </a:r>
            <a:r>
              <a:rPr lang="en-US" altLang="ko-KR" dirty="0"/>
              <a:t>, </a:t>
            </a:r>
            <a:r>
              <a:rPr lang="ko-KR" altLang="en-US" dirty="0"/>
              <a:t>뉴스</a:t>
            </a:r>
            <a:r>
              <a:rPr lang="en-US" altLang="ko-KR" dirty="0"/>
              <a:t>, </a:t>
            </a:r>
            <a:r>
              <a:rPr lang="ko-KR" altLang="en-US" dirty="0"/>
              <a:t>교육 콘텐츠 </a:t>
            </a:r>
            <a:r>
              <a:rPr lang="en-US" altLang="ko-KR" dirty="0"/>
              <a:t>(</a:t>
            </a:r>
            <a:r>
              <a:rPr lang="ko-KR" altLang="en-US" dirty="0"/>
              <a:t>오픈 액세스</a:t>
            </a:r>
            <a:r>
              <a:rPr lang="en-US" altLang="ko-KR" dirty="0"/>
              <a:t>)</a:t>
            </a:r>
          </a:p>
          <a:p>
            <a:pPr marL="514350" indent="-514350">
              <a:buFont typeface="+mj-lt"/>
              <a:buAutoNum type="arabicParenR"/>
            </a:pPr>
            <a:r>
              <a:rPr lang="en-US" altLang="ko-KR" dirty="0"/>
              <a:t>Links to COVID-19 Data Resources: </a:t>
            </a:r>
            <a:r>
              <a:rPr lang="ko-KR" altLang="en-US" dirty="0"/>
              <a:t>코로나</a:t>
            </a:r>
            <a:r>
              <a:rPr lang="en-US" altLang="ko-KR" dirty="0"/>
              <a:t>19 </a:t>
            </a:r>
            <a:r>
              <a:rPr lang="ko-KR" altLang="en-US" dirty="0"/>
              <a:t>관련 데이터</a:t>
            </a:r>
            <a:endParaRPr lang="en-US" altLang="ko-KR" dirty="0"/>
          </a:p>
          <a:p>
            <a:pPr marL="514350" indent="-514350">
              <a:buFont typeface="+mj-lt"/>
              <a:buAutoNum type="arabicParenR"/>
            </a:pPr>
            <a:r>
              <a:rPr lang="en-US" altLang="ko-KR" dirty="0"/>
              <a:t>Links to Learning-at-Home Resources: </a:t>
            </a:r>
            <a:r>
              <a:rPr lang="ko-KR" altLang="en-US" dirty="0"/>
              <a:t>원격 교육</a:t>
            </a:r>
            <a:r>
              <a:rPr lang="en-US" altLang="ko-KR" dirty="0"/>
              <a:t>, </a:t>
            </a:r>
            <a:r>
              <a:rPr lang="ko-KR" altLang="en-US" dirty="0"/>
              <a:t>재택 교실</a:t>
            </a:r>
            <a:endParaRPr lang="en-US" altLang="ko-KR" dirty="0"/>
          </a:p>
          <a:p>
            <a:endParaRPr lang="ko-KR" altLang="en-US" dirty="0"/>
          </a:p>
        </p:txBody>
      </p:sp>
      <p:sp>
        <p:nvSpPr>
          <p:cNvPr id="4" name="슬라이드 번호 개체 틀 3">
            <a:extLst>
              <a:ext uri="{FF2B5EF4-FFF2-40B4-BE49-F238E27FC236}">
                <a16:creationId xmlns:a16="http://schemas.microsoft.com/office/drawing/2014/main" id="{179ECF0E-EEA3-41BF-A3FB-5EBB7CFCC0E6}"/>
              </a:ext>
            </a:extLst>
          </p:cNvPr>
          <p:cNvSpPr>
            <a:spLocks noGrp="1"/>
          </p:cNvSpPr>
          <p:nvPr>
            <p:ph type="sldNum" sz="quarter" idx="12"/>
          </p:nvPr>
        </p:nvSpPr>
        <p:spPr/>
        <p:txBody>
          <a:bodyPr/>
          <a:lstStyle/>
          <a:p>
            <a:fld id="{0F5E5150-D770-414B-8549-1992D988E152}" type="slidenum">
              <a:rPr kumimoji="1" lang="ko-KR" altLang="en-US" smtClean="0"/>
              <a:t>5</a:t>
            </a:fld>
            <a:endParaRPr kumimoji="1" lang="ko-KR" altLang="en-US"/>
          </a:p>
        </p:txBody>
      </p:sp>
      <p:pic>
        <p:nvPicPr>
          <p:cNvPr id="2050" name="Picture 2" descr="Copyright Clearance Center - Copyright &amp; Licensing Experts">
            <a:extLst>
              <a:ext uri="{FF2B5EF4-FFF2-40B4-BE49-F238E27FC236}">
                <a16:creationId xmlns:a16="http://schemas.microsoft.com/office/drawing/2014/main" id="{20D6DA70-15F0-4575-A517-F76C19BF37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505" y="1825625"/>
            <a:ext cx="2796989" cy="987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6209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625F0B4-A242-40E9-8604-1109C78C289C}"/>
              </a:ext>
            </a:extLst>
          </p:cNvPr>
          <p:cNvSpPr>
            <a:spLocks noGrp="1"/>
          </p:cNvSpPr>
          <p:nvPr>
            <p:ph type="title"/>
          </p:nvPr>
        </p:nvSpPr>
        <p:spPr/>
        <p:txBody>
          <a:bodyPr/>
          <a:lstStyle/>
          <a:p>
            <a:r>
              <a:rPr lang="en-US" altLang="ko-KR" dirty="0"/>
              <a:t>[1] </a:t>
            </a:r>
            <a:r>
              <a:rPr lang="ko-KR" altLang="en-US" dirty="0"/>
              <a:t>코로나</a:t>
            </a:r>
            <a:r>
              <a:rPr lang="en-US" altLang="ko-KR" dirty="0"/>
              <a:t>19</a:t>
            </a:r>
            <a:r>
              <a:rPr lang="ko-KR" altLang="en-US" dirty="0"/>
              <a:t>와 저작권</a:t>
            </a:r>
          </a:p>
        </p:txBody>
      </p:sp>
      <p:sp>
        <p:nvSpPr>
          <p:cNvPr id="4" name="슬라이드 번호 개체 틀 3">
            <a:extLst>
              <a:ext uri="{FF2B5EF4-FFF2-40B4-BE49-F238E27FC236}">
                <a16:creationId xmlns:a16="http://schemas.microsoft.com/office/drawing/2014/main" id="{D1659A47-903D-4E3F-ADAF-99968A0DD938}"/>
              </a:ext>
            </a:extLst>
          </p:cNvPr>
          <p:cNvSpPr>
            <a:spLocks noGrp="1"/>
          </p:cNvSpPr>
          <p:nvPr>
            <p:ph type="sldNum" sz="quarter" idx="12"/>
          </p:nvPr>
        </p:nvSpPr>
        <p:spPr/>
        <p:txBody>
          <a:bodyPr/>
          <a:lstStyle/>
          <a:p>
            <a:fld id="{0F5E5150-D770-414B-8549-1992D988E152}" type="slidenum">
              <a:rPr kumimoji="1" lang="ko-KR" altLang="en-US" smtClean="0"/>
              <a:t>6</a:t>
            </a:fld>
            <a:endParaRPr kumimoji="1" lang="ko-KR" altLang="en-US"/>
          </a:p>
        </p:txBody>
      </p:sp>
      <p:pic>
        <p:nvPicPr>
          <p:cNvPr id="7" name="그림 6">
            <a:extLst>
              <a:ext uri="{FF2B5EF4-FFF2-40B4-BE49-F238E27FC236}">
                <a16:creationId xmlns:a16="http://schemas.microsoft.com/office/drawing/2014/main" id="{9BC6BC0D-FA0B-494F-9D4D-D4CC2D107B37}"/>
              </a:ext>
            </a:extLst>
          </p:cNvPr>
          <p:cNvPicPr>
            <a:picLocks noChangeAspect="1"/>
          </p:cNvPicPr>
          <p:nvPr/>
        </p:nvPicPr>
        <p:blipFill>
          <a:blip r:embed="rId2"/>
          <a:stretch>
            <a:fillRect/>
          </a:stretch>
        </p:blipFill>
        <p:spPr>
          <a:xfrm>
            <a:off x="1053353" y="1651794"/>
            <a:ext cx="10515600" cy="4743450"/>
          </a:xfrm>
          <a:prstGeom prst="rect">
            <a:avLst/>
          </a:prstGeom>
        </p:spPr>
      </p:pic>
    </p:spTree>
    <p:extLst>
      <p:ext uri="{BB962C8B-B14F-4D97-AF65-F5344CB8AC3E}">
        <p14:creationId xmlns:p14="http://schemas.microsoft.com/office/powerpoint/2010/main" val="194912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8F804CD-ED98-430A-9691-2ED572F0CAF7}"/>
              </a:ext>
            </a:extLst>
          </p:cNvPr>
          <p:cNvSpPr>
            <a:spLocks noGrp="1"/>
          </p:cNvSpPr>
          <p:nvPr>
            <p:ph type="title"/>
          </p:nvPr>
        </p:nvSpPr>
        <p:spPr/>
        <p:txBody>
          <a:bodyPr/>
          <a:lstStyle/>
          <a:p>
            <a:r>
              <a:rPr lang="en-US" altLang="ko-KR" dirty="0"/>
              <a:t>[1] </a:t>
            </a:r>
            <a:r>
              <a:rPr lang="ko-KR" altLang="en-US" dirty="0"/>
              <a:t>코로나</a:t>
            </a:r>
            <a:r>
              <a:rPr lang="en-US" altLang="ko-KR" dirty="0"/>
              <a:t>19</a:t>
            </a:r>
            <a:r>
              <a:rPr lang="ko-KR" altLang="en-US" dirty="0"/>
              <a:t>와 저작권</a:t>
            </a:r>
          </a:p>
        </p:txBody>
      </p:sp>
      <p:sp>
        <p:nvSpPr>
          <p:cNvPr id="3" name="내용 개체 틀 2">
            <a:extLst>
              <a:ext uri="{FF2B5EF4-FFF2-40B4-BE49-F238E27FC236}">
                <a16:creationId xmlns:a16="http://schemas.microsoft.com/office/drawing/2014/main" id="{14509A67-51F4-42FD-9904-E4A2EEED5F17}"/>
              </a:ext>
            </a:extLst>
          </p:cNvPr>
          <p:cNvSpPr>
            <a:spLocks noGrp="1"/>
          </p:cNvSpPr>
          <p:nvPr>
            <p:ph idx="1"/>
          </p:nvPr>
        </p:nvSpPr>
        <p:spPr/>
        <p:txBody>
          <a:bodyPr>
            <a:normAutofit/>
          </a:bodyPr>
          <a:lstStyle/>
          <a:p>
            <a:r>
              <a:rPr lang="en-US" altLang="ko-KR" dirty="0"/>
              <a:t>Elsevier, Springer</a:t>
            </a:r>
          </a:p>
          <a:p>
            <a:r>
              <a:rPr lang="en-US" altLang="ko-KR" dirty="0"/>
              <a:t>LA Times - </a:t>
            </a:r>
            <a:r>
              <a:rPr lang="en-US" altLang="ko-KR" u="sng" dirty="0">
                <a:hlinkClick r:id="rId2"/>
              </a:rPr>
              <a:t>Column: COVID-19 could kill the for-profit science publishing model. That would be a good thing</a:t>
            </a:r>
            <a:endParaRPr lang="en-US" altLang="ko-KR" u="sng" dirty="0"/>
          </a:p>
          <a:p>
            <a:r>
              <a:rPr lang="en-US" altLang="ko-KR" dirty="0"/>
              <a:t>Copyright Alliance: </a:t>
            </a:r>
            <a:r>
              <a:rPr lang="en-US" altLang="ko-KR" u="sng" dirty="0">
                <a:hlinkClick r:id="rId3"/>
              </a:rPr>
              <a:t>Resources from Creator/Copyright Community to Ease Coronavirus Impact</a:t>
            </a:r>
            <a:endParaRPr lang="en-US" altLang="ko-KR" u="sng" dirty="0"/>
          </a:p>
          <a:p>
            <a:r>
              <a:rPr lang="ko-KR" altLang="en-US" dirty="0"/>
              <a:t>대한출판문화협회 </a:t>
            </a:r>
            <a:r>
              <a:rPr lang="en-US" altLang="ko-KR" dirty="0"/>
              <a:t>“</a:t>
            </a:r>
            <a:r>
              <a:rPr lang="ko-KR" altLang="en-US" dirty="0"/>
              <a:t>코로나</a:t>
            </a:r>
            <a:r>
              <a:rPr lang="en-US" altLang="ko-KR" dirty="0"/>
              <a:t>19 </a:t>
            </a:r>
            <a:r>
              <a:rPr lang="ko-KR" altLang="en-US" dirty="0"/>
              <a:t>확산에 따른 출판계의 대응 현황“</a:t>
            </a:r>
            <a:endParaRPr lang="en-US" altLang="ko-KR" dirty="0"/>
          </a:p>
          <a:p>
            <a:pPr lvl="1"/>
            <a:r>
              <a:rPr lang="en-US" altLang="ko-KR" dirty="0"/>
              <a:t>&lt;</a:t>
            </a:r>
            <a:r>
              <a:rPr lang="ko-KR" altLang="en-US" dirty="0"/>
              <a:t>도서 기증</a:t>
            </a:r>
            <a:r>
              <a:rPr lang="en-US" altLang="ko-KR" dirty="0"/>
              <a:t>&gt;</a:t>
            </a:r>
          </a:p>
          <a:p>
            <a:pPr lvl="1"/>
            <a:r>
              <a:rPr lang="en-US" altLang="ko-KR" dirty="0"/>
              <a:t>&lt;</a:t>
            </a:r>
            <a:r>
              <a:rPr lang="ko-KR" altLang="en-US" dirty="0"/>
              <a:t>초중고 교과서 및 교육자료 지원</a:t>
            </a:r>
            <a:r>
              <a:rPr lang="en-US" altLang="ko-KR" dirty="0"/>
              <a:t>(</a:t>
            </a:r>
            <a:r>
              <a:rPr lang="ko-KR" altLang="en-US" dirty="0"/>
              <a:t>한시적 제공</a:t>
            </a:r>
            <a:r>
              <a:rPr lang="en-US" altLang="ko-KR" dirty="0"/>
              <a:t>, </a:t>
            </a:r>
            <a:r>
              <a:rPr lang="ko-KR" altLang="en-US" dirty="0"/>
              <a:t>온라인 불법 유포 금지</a:t>
            </a:r>
            <a:r>
              <a:rPr lang="en-US" altLang="ko-KR" dirty="0"/>
              <a:t>&gt;</a:t>
            </a:r>
          </a:p>
          <a:p>
            <a:pPr lvl="1"/>
            <a:r>
              <a:rPr lang="en-US" altLang="ko-KR" dirty="0"/>
              <a:t>&lt;</a:t>
            </a:r>
            <a:r>
              <a:rPr lang="ko-KR" altLang="en-US" dirty="0"/>
              <a:t>전자책</a:t>
            </a:r>
            <a:r>
              <a:rPr lang="en-US" altLang="ko-KR" dirty="0"/>
              <a:t>·</a:t>
            </a:r>
            <a:r>
              <a:rPr lang="ko-KR" altLang="en-US" dirty="0"/>
              <a:t>온라인 독서</a:t>
            </a:r>
            <a:r>
              <a:rPr lang="en-US" altLang="ko-KR" dirty="0"/>
              <a:t>·</a:t>
            </a:r>
            <a:r>
              <a:rPr lang="ko-KR" altLang="en-US" dirty="0"/>
              <a:t>학습 지원</a:t>
            </a:r>
            <a:r>
              <a:rPr lang="en-US" altLang="ko-KR" dirty="0"/>
              <a:t>&gt;</a:t>
            </a:r>
            <a:br>
              <a:rPr lang="en-US" altLang="ko-KR" dirty="0"/>
            </a:br>
            <a:endParaRPr lang="ko-KR" altLang="en-US" dirty="0"/>
          </a:p>
        </p:txBody>
      </p:sp>
      <p:sp>
        <p:nvSpPr>
          <p:cNvPr id="4" name="슬라이드 번호 개체 틀 3">
            <a:extLst>
              <a:ext uri="{FF2B5EF4-FFF2-40B4-BE49-F238E27FC236}">
                <a16:creationId xmlns:a16="http://schemas.microsoft.com/office/drawing/2014/main" id="{87869B6B-5ACA-4120-998F-3C18F5214CE5}"/>
              </a:ext>
            </a:extLst>
          </p:cNvPr>
          <p:cNvSpPr>
            <a:spLocks noGrp="1"/>
          </p:cNvSpPr>
          <p:nvPr>
            <p:ph type="sldNum" sz="quarter" idx="12"/>
          </p:nvPr>
        </p:nvSpPr>
        <p:spPr/>
        <p:txBody>
          <a:bodyPr/>
          <a:lstStyle/>
          <a:p>
            <a:fld id="{0F5E5150-D770-414B-8549-1992D988E152}" type="slidenum">
              <a:rPr kumimoji="1" lang="ko-KR" altLang="en-US" smtClean="0"/>
              <a:t>7</a:t>
            </a:fld>
            <a:endParaRPr kumimoji="1" lang="ko-KR" altLang="en-US"/>
          </a:p>
        </p:txBody>
      </p:sp>
    </p:spTree>
    <p:extLst>
      <p:ext uri="{BB962C8B-B14F-4D97-AF65-F5344CB8AC3E}">
        <p14:creationId xmlns:p14="http://schemas.microsoft.com/office/powerpoint/2010/main" val="942590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DF1BCD4-3391-4732-B196-7DA2AAFFAF71}"/>
              </a:ext>
            </a:extLst>
          </p:cNvPr>
          <p:cNvSpPr>
            <a:spLocks noGrp="1"/>
          </p:cNvSpPr>
          <p:nvPr>
            <p:ph type="title"/>
          </p:nvPr>
        </p:nvSpPr>
        <p:spPr/>
        <p:txBody>
          <a:bodyPr/>
          <a:lstStyle/>
          <a:p>
            <a:pPr algn="ctr"/>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71534B35-CB30-4917-87C7-878785BBFF84}"/>
              </a:ext>
            </a:extLst>
          </p:cNvPr>
          <p:cNvSpPr>
            <a:spLocks noGrp="1"/>
          </p:cNvSpPr>
          <p:nvPr>
            <p:ph idx="1"/>
          </p:nvPr>
        </p:nvSpPr>
        <p:spPr>
          <a:xfrm>
            <a:off x="838200" y="1825625"/>
            <a:ext cx="10515600" cy="4810306"/>
          </a:xfrm>
        </p:spPr>
        <p:txBody>
          <a:bodyPr>
            <a:normAutofit fontScale="92500" lnSpcReduction="10000"/>
          </a:bodyPr>
          <a:lstStyle/>
          <a:p>
            <a:r>
              <a:rPr lang="ko-KR" altLang="en-US" dirty="0"/>
              <a:t>특허 기술의 공유 사례는 상대적으로 적음</a:t>
            </a:r>
            <a:r>
              <a:rPr lang="en-US" altLang="ko-KR" dirty="0"/>
              <a:t>.</a:t>
            </a:r>
          </a:p>
          <a:p>
            <a:r>
              <a:rPr lang="ko-KR" altLang="en-US" dirty="0"/>
              <a:t>민간의 시도가 있지만</a:t>
            </a:r>
            <a:r>
              <a:rPr lang="en-US" altLang="ko-KR" dirty="0"/>
              <a:t>, </a:t>
            </a:r>
            <a:r>
              <a:rPr lang="ko-KR" altLang="en-US" dirty="0"/>
              <a:t>실효성은 의문</a:t>
            </a:r>
            <a:endParaRPr lang="en-US" altLang="ko-KR" dirty="0"/>
          </a:p>
          <a:p>
            <a:r>
              <a:rPr lang="en-US" altLang="ko-KR" dirty="0">
                <a:hlinkClick r:id="rId2"/>
              </a:rPr>
              <a:t>Open COVID Pledge</a:t>
            </a:r>
            <a:endParaRPr lang="en-US" altLang="ko-KR" dirty="0"/>
          </a:p>
          <a:p>
            <a:pPr lvl="1"/>
            <a:r>
              <a:rPr lang="en-US" altLang="ko-KR" dirty="0"/>
              <a:t>2020</a:t>
            </a:r>
            <a:r>
              <a:rPr lang="ko-KR" altLang="en-US" dirty="0"/>
              <a:t>년 </a:t>
            </a:r>
            <a:r>
              <a:rPr lang="en-US" altLang="ko-KR" dirty="0"/>
              <a:t>3</a:t>
            </a:r>
            <a:r>
              <a:rPr lang="ko-KR" altLang="en-US" dirty="0"/>
              <a:t>월 </a:t>
            </a:r>
            <a:r>
              <a:rPr lang="en-US" altLang="ko-KR" dirty="0"/>
              <a:t>31</a:t>
            </a:r>
            <a:r>
              <a:rPr lang="ko-KR" altLang="en-US" dirty="0"/>
              <a:t>일 출범</a:t>
            </a:r>
            <a:r>
              <a:rPr lang="en-US" altLang="ko-KR" dirty="0"/>
              <a:t>, Creative Commons, Stanford Law School, PIJIP (American University), Mozilla</a:t>
            </a:r>
            <a:endParaRPr lang="ko-KR" altLang="en-US" dirty="0"/>
          </a:p>
          <a:p>
            <a:pPr lvl="1"/>
            <a:r>
              <a:rPr lang="ko-KR" altLang="en-US" dirty="0"/>
              <a:t>코로나</a:t>
            </a:r>
            <a:r>
              <a:rPr lang="en-US" altLang="ko-KR" dirty="0"/>
              <a:t>19 </a:t>
            </a:r>
            <a:r>
              <a:rPr lang="ko-KR" altLang="en-US" dirty="0"/>
              <a:t>세계적 대유행의 종식과 질병의 영향을 최소화할 목적으로 모든 특허</a:t>
            </a:r>
            <a:r>
              <a:rPr lang="en-US" altLang="ko-KR" dirty="0"/>
              <a:t>, </a:t>
            </a:r>
            <a:r>
              <a:rPr lang="ko-KR" altLang="en-US" dirty="0"/>
              <a:t>저작권 및 기타 지재권의 이용을 허락</a:t>
            </a:r>
            <a:r>
              <a:rPr lang="en-US" altLang="ko-KR" dirty="0"/>
              <a:t>(</a:t>
            </a:r>
            <a:r>
              <a:rPr lang="ko-KR" altLang="en-US" dirty="0" err="1"/>
              <a:t>비독점</a:t>
            </a:r>
            <a:r>
              <a:rPr lang="en-US" altLang="ko-KR" dirty="0"/>
              <a:t>·</a:t>
            </a:r>
            <a:r>
              <a:rPr lang="ko-KR" altLang="en-US" dirty="0"/>
              <a:t>무상</a:t>
            </a:r>
            <a:r>
              <a:rPr lang="en-US" altLang="ko-KR" dirty="0"/>
              <a:t>·</a:t>
            </a:r>
            <a:r>
              <a:rPr lang="ko-KR" altLang="en-US" dirty="0"/>
              <a:t>전 세계</a:t>
            </a:r>
            <a:r>
              <a:rPr lang="en-US" altLang="ko-KR" dirty="0"/>
              <a:t>)</a:t>
            </a:r>
            <a:endParaRPr lang="ko-KR" altLang="en-US" dirty="0"/>
          </a:p>
          <a:p>
            <a:pPr lvl="1"/>
            <a:r>
              <a:rPr lang="ko-KR" altLang="en-US" dirty="0"/>
              <a:t>기간</a:t>
            </a:r>
            <a:r>
              <a:rPr lang="en-US" altLang="ko-KR" dirty="0"/>
              <a:t>: 2019</a:t>
            </a:r>
            <a:r>
              <a:rPr lang="ko-KR" altLang="en-US" dirty="0"/>
              <a:t>년 </a:t>
            </a:r>
            <a:r>
              <a:rPr lang="en-US" altLang="ko-KR" dirty="0"/>
              <a:t>12</a:t>
            </a:r>
            <a:r>
              <a:rPr lang="ko-KR" altLang="en-US" dirty="0"/>
              <a:t>월 </a:t>
            </a:r>
            <a:r>
              <a:rPr lang="en-US" altLang="ko-KR" dirty="0"/>
              <a:t>1</a:t>
            </a:r>
            <a:r>
              <a:rPr lang="ko-KR" altLang="en-US" dirty="0"/>
              <a:t>일부터 </a:t>
            </a:r>
            <a:r>
              <a:rPr lang="en-US" altLang="ko-KR" dirty="0"/>
              <a:t>WHO</a:t>
            </a:r>
            <a:r>
              <a:rPr lang="ko-KR" altLang="en-US" dirty="0"/>
              <a:t>가 코로나</a:t>
            </a:r>
            <a:r>
              <a:rPr lang="en-US" altLang="ko-KR" dirty="0"/>
              <a:t>19 </a:t>
            </a:r>
            <a:r>
              <a:rPr lang="ko-KR" altLang="en-US" dirty="0"/>
              <a:t>세계적 대유행 종식 선언 </a:t>
            </a:r>
            <a:r>
              <a:rPr lang="en-US" altLang="ko-KR" dirty="0"/>
              <a:t>1</a:t>
            </a:r>
            <a:r>
              <a:rPr lang="ko-KR" altLang="en-US" dirty="0"/>
              <a:t>년 후까지</a:t>
            </a:r>
            <a:r>
              <a:rPr lang="en-US" altLang="ko-KR" dirty="0"/>
              <a:t>.</a:t>
            </a:r>
            <a:endParaRPr lang="ko-KR" altLang="en-US" dirty="0"/>
          </a:p>
          <a:p>
            <a:pPr lvl="1"/>
            <a:r>
              <a:rPr lang="ko-KR" altLang="en-US" dirty="0"/>
              <a:t>인텔</a:t>
            </a:r>
            <a:r>
              <a:rPr lang="en-US" altLang="ko-KR" dirty="0"/>
              <a:t>, Unified Patents, </a:t>
            </a:r>
            <a:r>
              <a:rPr lang="ko-KR" altLang="en-US" dirty="0"/>
              <a:t>페이스북</a:t>
            </a:r>
            <a:r>
              <a:rPr lang="en-US" altLang="ko-KR" dirty="0"/>
              <a:t>, </a:t>
            </a:r>
            <a:r>
              <a:rPr lang="ko-KR" altLang="en-US" dirty="0"/>
              <a:t>아마존</a:t>
            </a:r>
            <a:r>
              <a:rPr lang="en-US" altLang="ko-KR" dirty="0"/>
              <a:t>, IBM, </a:t>
            </a:r>
            <a:r>
              <a:rPr lang="ko-KR" altLang="en-US" dirty="0" err="1"/>
              <a:t>휴렛팩커드</a:t>
            </a:r>
            <a:r>
              <a:rPr lang="en-US" altLang="ko-KR" dirty="0"/>
              <a:t>, </a:t>
            </a:r>
            <a:r>
              <a:rPr lang="ko-KR" altLang="en-US" dirty="0"/>
              <a:t>마이크로소프트</a:t>
            </a:r>
            <a:r>
              <a:rPr lang="en-US" altLang="ko-KR" dirty="0"/>
              <a:t>, </a:t>
            </a:r>
            <a:r>
              <a:rPr lang="ko-KR" altLang="en-US" dirty="0"/>
              <a:t>우버 등</a:t>
            </a:r>
            <a:endParaRPr lang="en-US" altLang="ko-KR" dirty="0"/>
          </a:p>
          <a:p>
            <a:r>
              <a:rPr lang="en-US" altLang="ko-KR" u="sng" dirty="0">
                <a:hlinkClick r:id="rId3"/>
              </a:rPr>
              <a:t>COVID-19 Technology Access Framework</a:t>
            </a:r>
            <a:r>
              <a:rPr lang="en-US" altLang="ko-KR" dirty="0"/>
              <a:t>: established on April 7, 2020 by Stanford University, Harvard University, and the Massachusetts Institute of Technology.</a:t>
            </a:r>
            <a:endParaRPr lang="ko-KR" altLang="en-US" dirty="0"/>
          </a:p>
          <a:p>
            <a:pPr marL="0" indent="0">
              <a:buNone/>
            </a:pPr>
            <a:endParaRPr lang="ko-KR" altLang="en-US" dirty="0"/>
          </a:p>
        </p:txBody>
      </p:sp>
      <p:sp>
        <p:nvSpPr>
          <p:cNvPr id="4" name="슬라이드 번호 개체 틀 3">
            <a:extLst>
              <a:ext uri="{FF2B5EF4-FFF2-40B4-BE49-F238E27FC236}">
                <a16:creationId xmlns:a16="http://schemas.microsoft.com/office/drawing/2014/main" id="{65E7FBAD-136A-4D96-88DC-164BC41AA682}"/>
              </a:ext>
            </a:extLst>
          </p:cNvPr>
          <p:cNvSpPr>
            <a:spLocks noGrp="1"/>
          </p:cNvSpPr>
          <p:nvPr>
            <p:ph type="sldNum" sz="quarter" idx="12"/>
          </p:nvPr>
        </p:nvSpPr>
        <p:spPr/>
        <p:txBody>
          <a:bodyPr/>
          <a:lstStyle/>
          <a:p>
            <a:fld id="{0F5E5150-D770-414B-8549-1992D988E152}" type="slidenum">
              <a:rPr kumimoji="1" lang="ko-KR" altLang="en-US" smtClean="0"/>
              <a:t>8</a:t>
            </a:fld>
            <a:endParaRPr kumimoji="1" lang="ko-KR" altLang="en-US"/>
          </a:p>
        </p:txBody>
      </p:sp>
    </p:spTree>
    <p:extLst>
      <p:ext uri="{BB962C8B-B14F-4D97-AF65-F5344CB8AC3E}">
        <p14:creationId xmlns:p14="http://schemas.microsoft.com/office/powerpoint/2010/main" val="87141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0A88E0-22F3-4E85-BB0B-207F3D7D6A33}"/>
              </a:ext>
            </a:extLst>
          </p:cNvPr>
          <p:cNvSpPr>
            <a:spLocks noGrp="1"/>
          </p:cNvSpPr>
          <p:nvPr>
            <p:ph type="title"/>
          </p:nvPr>
        </p:nvSpPr>
        <p:spPr/>
        <p:txBody>
          <a:bodyPr/>
          <a:lstStyle/>
          <a:p>
            <a:r>
              <a:rPr lang="en-US" altLang="ko-KR" dirty="0"/>
              <a:t>[2] </a:t>
            </a:r>
            <a:r>
              <a:rPr lang="ko-KR" altLang="en-US" dirty="0"/>
              <a:t>코로나</a:t>
            </a:r>
            <a:r>
              <a:rPr lang="en-US" altLang="ko-KR" dirty="0"/>
              <a:t>19</a:t>
            </a:r>
            <a:r>
              <a:rPr lang="ko-KR" altLang="en-US" dirty="0"/>
              <a:t>와 특허</a:t>
            </a:r>
          </a:p>
        </p:txBody>
      </p:sp>
      <p:sp>
        <p:nvSpPr>
          <p:cNvPr id="3" name="내용 개체 틀 2">
            <a:extLst>
              <a:ext uri="{FF2B5EF4-FFF2-40B4-BE49-F238E27FC236}">
                <a16:creationId xmlns:a16="http://schemas.microsoft.com/office/drawing/2014/main" id="{1EA89EE1-9F26-446F-84F7-C8FC116CDFA1}"/>
              </a:ext>
            </a:extLst>
          </p:cNvPr>
          <p:cNvSpPr>
            <a:spLocks noGrp="1"/>
          </p:cNvSpPr>
          <p:nvPr>
            <p:ph idx="1"/>
          </p:nvPr>
        </p:nvSpPr>
        <p:spPr/>
        <p:txBody>
          <a:bodyPr/>
          <a:lstStyle/>
          <a:p>
            <a:r>
              <a:rPr lang="ko-KR" altLang="en-US" dirty="0"/>
              <a:t>오히려 특허가 장벽으로 작용</a:t>
            </a:r>
            <a:endParaRPr lang="en-US" altLang="ko-KR" dirty="0"/>
          </a:p>
          <a:p>
            <a:pPr marL="0" indent="0" algn="ctr">
              <a:buNone/>
            </a:pPr>
            <a:r>
              <a:rPr lang="ko-KR" altLang="en-US" b="1" dirty="0">
                <a:solidFill>
                  <a:schemeClr val="accent5">
                    <a:lumMod val="75000"/>
                  </a:schemeClr>
                </a:solidFill>
              </a:rPr>
              <a:t>의료용 </a:t>
            </a:r>
            <a:r>
              <a:rPr lang="en-US" altLang="ko-KR" b="1" dirty="0">
                <a:solidFill>
                  <a:schemeClr val="accent5">
                    <a:lumMod val="75000"/>
                  </a:schemeClr>
                </a:solidFill>
              </a:rPr>
              <a:t>N95 </a:t>
            </a:r>
            <a:r>
              <a:rPr lang="ko-KR" altLang="en-US" b="1" dirty="0">
                <a:solidFill>
                  <a:schemeClr val="accent5">
                    <a:lumMod val="75000"/>
                  </a:schemeClr>
                </a:solidFill>
              </a:rPr>
              <a:t>마스크 </a:t>
            </a:r>
            <a:r>
              <a:rPr lang="en-US" altLang="ko-KR" b="1" dirty="0">
                <a:solidFill>
                  <a:schemeClr val="accent5">
                    <a:lumMod val="75000"/>
                  </a:schemeClr>
                </a:solidFill>
              </a:rPr>
              <a:t>- </a:t>
            </a:r>
            <a:r>
              <a:rPr lang="ko-KR" altLang="en-US" b="1" dirty="0">
                <a:solidFill>
                  <a:schemeClr val="accent5">
                    <a:lumMod val="75000"/>
                  </a:schemeClr>
                </a:solidFill>
              </a:rPr>
              <a:t>미국</a:t>
            </a:r>
            <a:endParaRPr lang="en-US" altLang="ko-KR" b="1" dirty="0">
              <a:solidFill>
                <a:schemeClr val="accent5">
                  <a:lumMod val="75000"/>
                </a:schemeClr>
              </a:solidFill>
            </a:endParaRPr>
          </a:p>
          <a:p>
            <a:pPr lvl="1"/>
            <a:r>
              <a:rPr lang="ko-KR" altLang="en-US" dirty="0"/>
              <a:t>미국 켄터키 주지사는 </a:t>
            </a:r>
            <a:r>
              <a:rPr lang="en-US" altLang="ko-KR" dirty="0"/>
              <a:t>4</a:t>
            </a:r>
            <a:r>
              <a:rPr lang="ko-KR" altLang="en-US" dirty="0"/>
              <a:t>월 </a:t>
            </a:r>
            <a:r>
              <a:rPr lang="en-US" altLang="ko-KR" dirty="0"/>
              <a:t>1</a:t>
            </a:r>
            <a:r>
              <a:rPr lang="ko-KR" altLang="en-US" dirty="0"/>
              <a:t>일 기자회견에서 특허 때문에 </a:t>
            </a:r>
            <a:r>
              <a:rPr lang="en-US" altLang="ko-KR" dirty="0"/>
              <a:t>N95 </a:t>
            </a:r>
            <a:r>
              <a:rPr lang="ko-KR" altLang="en-US" dirty="0"/>
              <a:t>마스크 생산이 어렵다며 미국내 생산을 위해 특허의 무상 라이선스 촉구</a:t>
            </a:r>
            <a:endParaRPr lang="en-US" altLang="ko-KR" dirty="0"/>
          </a:p>
          <a:p>
            <a:pPr lvl="1"/>
            <a:r>
              <a:rPr lang="en-US" altLang="ko-KR" dirty="0"/>
              <a:t>KEI</a:t>
            </a:r>
            <a:r>
              <a:rPr lang="ko-KR" altLang="en-US" dirty="0"/>
              <a:t>의 제임스 러브에 따르면</a:t>
            </a:r>
            <a:r>
              <a:rPr lang="en-US" altLang="ko-KR" dirty="0"/>
              <a:t>, 3M</a:t>
            </a:r>
            <a:r>
              <a:rPr lang="ko-KR" altLang="en-US" dirty="0"/>
              <a:t>은 특허 문서에 </a:t>
            </a:r>
            <a:r>
              <a:rPr lang="en-US" altLang="ko-KR" dirty="0"/>
              <a:t>N95 </a:t>
            </a:r>
            <a:r>
              <a:rPr lang="ko-KR" altLang="en-US" dirty="0"/>
              <a:t>또는 마스크</a:t>
            </a:r>
            <a:r>
              <a:rPr lang="en-US" altLang="ko-KR" dirty="0"/>
              <a:t>(respirator)</a:t>
            </a:r>
            <a:r>
              <a:rPr lang="ko-KR" altLang="en-US" dirty="0"/>
              <a:t>가 포함된 미국 특허를 </a:t>
            </a:r>
            <a:r>
              <a:rPr lang="en-US" altLang="ko-KR" dirty="0"/>
              <a:t>441</a:t>
            </a:r>
            <a:r>
              <a:rPr lang="ko-KR" altLang="en-US" dirty="0"/>
              <a:t>개 보유</a:t>
            </a:r>
            <a:endParaRPr lang="en-US" altLang="ko-KR" dirty="0"/>
          </a:p>
          <a:p>
            <a:pPr marL="0" indent="0">
              <a:buNone/>
            </a:pPr>
            <a:endParaRPr lang="ko-KR" altLang="en-US" dirty="0"/>
          </a:p>
        </p:txBody>
      </p:sp>
      <p:sp>
        <p:nvSpPr>
          <p:cNvPr id="4" name="슬라이드 번호 개체 틀 3">
            <a:extLst>
              <a:ext uri="{FF2B5EF4-FFF2-40B4-BE49-F238E27FC236}">
                <a16:creationId xmlns:a16="http://schemas.microsoft.com/office/drawing/2014/main" id="{2333E1BB-1601-4733-ACC3-B1386CEC970C}"/>
              </a:ext>
            </a:extLst>
          </p:cNvPr>
          <p:cNvSpPr>
            <a:spLocks noGrp="1"/>
          </p:cNvSpPr>
          <p:nvPr>
            <p:ph type="sldNum" sz="quarter" idx="12"/>
          </p:nvPr>
        </p:nvSpPr>
        <p:spPr/>
        <p:txBody>
          <a:bodyPr/>
          <a:lstStyle/>
          <a:p>
            <a:fld id="{0F5E5150-D770-414B-8549-1992D988E152}" type="slidenum">
              <a:rPr kumimoji="1" lang="ko-KR" altLang="en-US" smtClean="0"/>
              <a:t>9</a:t>
            </a:fld>
            <a:endParaRPr kumimoji="1" lang="ko-KR" altLang="en-US"/>
          </a:p>
        </p:txBody>
      </p:sp>
      <p:pic>
        <p:nvPicPr>
          <p:cNvPr id="3074" name="Picture 2">
            <a:extLst>
              <a:ext uri="{FF2B5EF4-FFF2-40B4-BE49-F238E27FC236}">
                <a16:creationId xmlns:a16="http://schemas.microsoft.com/office/drawing/2014/main" id="{128568EA-B885-4A47-B328-0E93D397CE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528" y="4428332"/>
            <a:ext cx="10043272" cy="2285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965926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2300</Words>
  <Application>Microsoft Office PowerPoint</Application>
  <PresentationFormat>와이드스크린</PresentationFormat>
  <Paragraphs>190</Paragraphs>
  <Slides>29</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29</vt:i4>
      </vt:variant>
    </vt:vector>
  </HeadingPairs>
  <TitlesOfParts>
    <vt:vector size="34" baseType="lpstr">
      <vt:lpstr>Apple Braille</vt:lpstr>
      <vt:lpstr>맑은 고딕</vt:lpstr>
      <vt:lpstr>Arial</vt:lpstr>
      <vt:lpstr>Times New Roman</vt:lpstr>
      <vt:lpstr>Office 테마</vt:lpstr>
      <vt:lpstr>코로나19, 지식 커먼즈와 지재권의 대응</vt:lpstr>
      <vt:lpstr>목차</vt:lpstr>
      <vt:lpstr>[1] 코로나19와 저작권</vt:lpstr>
      <vt:lpstr>[1] 코로나19와 저작권</vt:lpstr>
      <vt:lpstr>[1] 코로나19와 저작권</vt:lpstr>
      <vt:lpstr>[1] 코로나19와 저작권</vt:lpstr>
      <vt:lpstr>[1] 코로나19와 저작권</vt:lpstr>
      <vt:lpstr>[2] 코로나19와 특허</vt:lpstr>
      <vt:lpstr>[2] 코로나19와 특허</vt:lpstr>
      <vt:lpstr>[2] 코로나19와 특허</vt:lpstr>
      <vt:lpstr>[2] 코로나19와 특허</vt:lpstr>
      <vt:lpstr>[2] 코로나19와 특허</vt:lpstr>
      <vt:lpstr>[2] 코로나19와 특허</vt:lpstr>
      <vt:lpstr>[2] 코로나19와 특허</vt:lpstr>
      <vt:lpstr>[2] 코로나19와 특허</vt:lpstr>
      <vt:lpstr>[2] 코로나19와 특허</vt:lpstr>
      <vt:lpstr>[3] 코로나19와 지식 커먼즈</vt:lpstr>
      <vt:lpstr>[3] 코로나19와 지식 커먼즈</vt:lpstr>
      <vt:lpstr>[3] 코로나19와 지식 커먼즈</vt:lpstr>
      <vt:lpstr>[3] 코로나19와 지식 커먼즈 WHO Knowledge Pool</vt:lpstr>
      <vt:lpstr>[3] 코로나19와 지식 커먼즈 WHO Knowledge Pool</vt:lpstr>
      <vt:lpstr>[4] 지식 생산 방식의 전환</vt:lpstr>
      <vt:lpstr>[4] 지식 생산 방식의 전환</vt:lpstr>
      <vt:lpstr>[4] 지식 생산 방식의 전환</vt:lpstr>
      <vt:lpstr>PowerPoint 프레젠테이션</vt:lpstr>
      <vt:lpstr>PowerPoint 프레젠테이션</vt:lpstr>
      <vt:lpstr>PowerPoint 프레젠테이션</vt:lpstr>
      <vt:lpstr>[4] 지식 생산 방식의 전환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코로나19, 지식 커먼즈와 지재권의 대응</dc:title>
  <dc:creator>Heesob Nam</dc:creator>
  <cp:lastModifiedBy>권 미란</cp:lastModifiedBy>
  <cp:revision>6</cp:revision>
  <dcterms:created xsi:type="dcterms:W3CDTF">2020-05-19T07:54:51Z</dcterms:created>
  <dcterms:modified xsi:type="dcterms:W3CDTF">2023-01-08T03:50:40Z</dcterms:modified>
</cp:coreProperties>
</file>