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9" r:id="rId1"/>
  </p:sldMasterIdLst>
  <p:notesMasterIdLst>
    <p:notesMasterId r:id="rId43"/>
  </p:notesMasterIdLst>
  <p:handoutMasterIdLst>
    <p:handoutMasterId r:id="rId44"/>
  </p:handoutMasterIdLst>
  <p:sldIdLst>
    <p:sldId id="256" r:id="rId2"/>
    <p:sldId id="319" r:id="rId3"/>
    <p:sldId id="349" r:id="rId4"/>
    <p:sldId id="350" r:id="rId5"/>
    <p:sldId id="35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64" r:id="rId19"/>
    <p:sldId id="365" r:id="rId20"/>
    <p:sldId id="366" r:id="rId21"/>
    <p:sldId id="367" r:id="rId22"/>
    <p:sldId id="368" r:id="rId23"/>
    <p:sldId id="369" r:id="rId24"/>
    <p:sldId id="370" r:id="rId25"/>
    <p:sldId id="371" r:id="rId26"/>
    <p:sldId id="372" r:id="rId27"/>
    <p:sldId id="373" r:id="rId28"/>
    <p:sldId id="374" r:id="rId29"/>
    <p:sldId id="375" r:id="rId30"/>
    <p:sldId id="376" r:id="rId31"/>
    <p:sldId id="377" r:id="rId32"/>
    <p:sldId id="317" r:id="rId33"/>
    <p:sldId id="344" r:id="rId34"/>
    <p:sldId id="378" r:id="rId35"/>
    <p:sldId id="379" r:id="rId36"/>
    <p:sldId id="380" r:id="rId37"/>
    <p:sldId id="381" r:id="rId38"/>
    <p:sldId id="382" r:id="rId39"/>
    <p:sldId id="383" r:id="rId40"/>
    <p:sldId id="339" r:id="rId41"/>
    <p:sldId id="313" r:id="rId42"/>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7"/>
    <p:restoredTop sz="94643"/>
  </p:normalViewPr>
  <p:slideViewPr>
    <p:cSldViewPr snapToGrid="0" snapToObjects="1">
      <p:cViewPr varScale="1">
        <p:scale>
          <a:sx n="77" d="100"/>
          <a:sy n="77" d="100"/>
        </p:scale>
        <p:origin x="2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7DBBFE41-8FBE-4BAB-982A-8F1CD663C6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a:extLst>
              <a:ext uri="{FF2B5EF4-FFF2-40B4-BE49-F238E27FC236}">
                <a16:creationId xmlns:a16="http://schemas.microsoft.com/office/drawing/2014/main" id="{52DD5CC4-5D3F-4267-BA3F-FA025FC1905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6460FA-1A39-4790-B634-37E5D00EF3D7}" type="datetimeFigureOut">
              <a:rPr lang="ko-KR" altLang="en-US" smtClean="0"/>
              <a:t>2023-01-08</a:t>
            </a:fld>
            <a:endParaRPr lang="ko-KR" altLang="en-US"/>
          </a:p>
        </p:txBody>
      </p:sp>
      <p:sp>
        <p:nvSpPr>
          <p:cNvPr id="4" name="바닥글 개체 틀 3">
            <a:extLst>
              <a:ext uri="{FF2B5EF4-FFF2-40B4-BE49-F238E27FC236}">
                <a16:creationId xmlns:a16="http://schemas.microsoft.com/office/drawing/2014/main" id="{B5573DC9-C4CA-4805-8B1F-557B5DC510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a:extLst>
              <a:ext uri="{FF2B5EF4-FFF2-40B4-BE49-F238E27FC236}">
                <a16:creationId xmlns:a16="http://schemas.microsoft.com/office/drawing/2014/main" id="{ED1D6C49-C06D-45DA-9960-6428F47AA8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AEE930-9462-4A50-B370-B593CBA14CE7}" type="slidenum">
              <a:rPr lang="ko-KR" altLang="en-US" smtClean="0"/>
              <a:t>‹#›</a:t>
            </a:fld>
            <a:endParaRPr lang="ko-KR" altLang="en-US"/>
          </a:p>
        </p:txBody>
      </p:sp>
    </p:spTree>
    <p:extLst>
      <p:ext uri="{BB962C8B-B14F-4D97-AF65-F5344CB8AC3E}">
        <p14:creationId xmlns:p14="http://schemas.microsoft.com/office/powerpoint/2010/main" val="2476163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4362F-AC50-7F4F-BA00-EDC48EE579B2}" type="datetimeFigureOut">
              <a:rPr kumimoji="1" lang="ko-KR" altLang="en-US" smtClean="0"/>
              <a:t>2023-01-08</a:t>
            </a:fld>
            <a:endParaRPr kumimoji="1"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C5209D-3E3F-8041-A36F-F8FE6790E393}" type="slidenum">
              <a:rPr kumimoji="1" lang="ko-KR" altLang="en-US" smtClean="0"/>
              <a:t>‹#›</a:t>
            </a:fld>
            <a:endParaRPr kumimoji="1" lang="ko-KR" altLang="en-US"/>
          </a:p>
        </p:txBody>
      </p:sp>
    </p:spTree>
    <p:extLst>
      <p:ext uri="{BB962C8B-B14F-4D97-AF65-F5344CB8AC3E}">
        <p14:creationId xmlns:p14="http://schemas.microsoft.com/office/powerpoint/2010/main" val="1578924569"/>
      </p:ext>
    </p:extLst>
  </p:cSld>
  <p:clrMap bg1="lt1" tx1="dk1" bg2="lt2" tx2="dk2" accent1="accent1" accent2="accent2" accent3="accent3" accent4="accent4" accent5="accent5" accent6="accent6" hlink="hlink" folHlink="folHlink"/>
  <p:hf hdr="0" ft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B6BEB9D-8740-E147-8825-45E5351916CA}"/>
              </a:ext>
            </a:extLst>
          </p:cNvPr>
          <p:cNvSpPr>
            <a:spLocks noGrp="1"/>
          </p:cNvSpPr>
          <p:nvPr>
            <p:ph type="ctrTitle"/>
          </p:nvPr>
        </p:nvSpPr>
        <p:spPr>
          <a:xfrm>
            <a:off x="1524000" y="1122363"/>
            <a:ext cx="9144000" cy="2387600"/>
          </a:xfrm>
        </p:spPr>
        <p:txBody>
          <a:bodyPr anchor="b"/>
          <a:lstStyle>
            <a:lvl1pPr algn="ctr">
              <a:defRPr sz="6000"/>
            </a:lvl1pPr>
          </a:lstStyle>
          <a:p>
            <a:r>
              <a:rPr kumimoji="1" lang="ko-KR" altLang="en-US"/>
              <a:t>마스터 제목 스타일 편집</a:t>
            </a:r>
          </a:p>
        </p:txBody>
      </p:sp>
      <p:sp>
        <p:nvSpPr>
          <p:cNvPr id="3" name="부제목 2">
            <a:extLst>
              <a:ext uri="{FF2B5EF4-FFF2-40B4-BE49-F238E27FC236}">
                <a16:creationId xmlns:a16="http://schemas.microsoft.com/office/drawing/2014/main" id="{E3A4CE2E-0115-4342-8A8C-BCDE65C14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ko-KR" altLang="en-US"/>
              <a:t>클릭하여 마스터 부제목 스타일 편집</a:t>
            </a:r>
          </a:p>
        </p:txBody>
      </p:sp>
      <p:sp>
        <p:nvSpPr>
          <p:cNvPr id="4" name="날짜 개체 틀 3">
            <a:extLst>
              <a:ext uri="{FF2B5EF4-FFF2-40B4-BE49-F238E27FC236}">
                <a16:creationId xmlns:a16="http://schemas.microsoft.com/office/drawing/2014/main" id="{C719E7F6-360D-724C-B902-AF60A3DE0264}"/>
              </a:ext>
            </a:extLst>
          </p:cNvPr>
          <p:cNvSpPr>
            <a:spLocks noGrp="1"/>
          </p:cNvSpPr>
          <p:nvPr>
            <p:ph type="dt" sz="half" idx="10"/>
          </p:nvPr>
        </p:nvSpPr>
        <p:spPr/>
        <p:txBody>
          <a:bodyPr/>
          <a:lstStyle/>
          <a:p>
            <a:fld id="{581A3FA7-D49F-4FEA-BE2D-52AE69188445}"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950CEEBD-FC56-8B4D-98E9-9187BEB002D5}"/>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DF3D8A9A-0B9D-C14F-BEA9-60F17541FADD}"/>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186577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7D1ECD3-3FAC-0144-BDCE-260E8079EF50}"/>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ED29DEE9-8907-C440-A377-7D7012FEE517}"/>
              </a:ext>
            </a:extLst>
          </p:cNvPr>
          <p:cNvSpPr>
            <a:spLocks noGrp="1"/>
          </p:cNvSpPr>
          <p:nvPr>
            <p:ph type="body" orient="vert" idx="1"/>
          </p:nvPr>
        </p:nvSpPr>
        <p:spPr/>
        <p:txBody>
          <a:bodyPr vert="eaVert"/>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날짜 개체 틀 3">
            <a:extLst>
              <a:ext uri="{FF2B5EF4-FFF2-40B4-BE49-F238E27FC236}">
                <a16:creationId xmlns:a16="http://schemas.microsoft.com/office/drawing/2014/main" id="{073D152F-5BA0-2041-AF0E-5DE31589E04C}"/>
              </a:ext>
            </a:extLst>
          </p:cNvPr>
          <p:cNvSpPr>
            <a:spLocks noGrp="1"/>
          </p:cNvSpPr>
          <p:nvPr>
            <p:ph type="dt" sz="half" idx="10"/>
          </p:nvPr>
        </p:nvSpPr>
        <p:spPr/>
        <p:txBody>
          <a:bodyPr/>
          <a:lstStyle/>
          <a:p>
            <a:fld id="{CEF7ED66-1760-4A91-8A51-F6B136701841}"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77D2B2F6-71B7-2848-BB8E-8DFBF8D82362}"/>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458ABE23-7E5C-9343-85F5-0D7B46B020DF}"/>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167603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C1F26BE9-872D-764C-BF6E-D269421D55F1}"/>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8A2B0AA2-6193-1F4F-B0F5-132482A3569B}"/>
              </a:ext>
            </a:extLst>
          </p:cNvPr>
          <p:cNvSpPr>
            <a:spLocks noGrp="1"/>
          </p:cNvSpPr>
          <p:nvPr>
            <p:ph type="body" orient="vert" idx="1"/>
          </p:nvPr>
        </p:nvSpPr>
        <p:spPr>
          <a:xfrm>
            <a:off x="838200" y="365125"/>
            <a:ext cx="7734300" cy="5811838"/>
          </a:xfrm>
        </p:spPr>
        <p:txBody>
          <a:bodyPr vert="eaVert"/>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날짜 개체 틀 3">
            <a:extLst>
              <a:ext uri="{FF2B5EF4-FFF2-40B4-BE49-F238E27FC236}">
                <a16:creationId xmlns:a16="http://schemas.microsoft.com/office/drawing/2014/main" id="{F015D6DA-2EE0-EB40-BF8C-6804430957AE}"/>
              </a:ext>
            </a:extLst>
          </p:cNvPr>
          <p:cNvSpPr>
            <a:spLocks noGrp="1"/>
          </p:cNvSpPr>
          <p:nvPr>
            <p:ph type="dt" sz="half" idx="10"/>
          </p:nvPr>
        </p:nvSpPr>
        <p:spPr/>
        <p:txBody>
          <a:bodyPr/>
          <a:lstStyle/>
          <a:p>
            <a:fld id="{955ADD98-FAD6-45DB-9756-5769D3E93C5E}"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89128F22-B242-6846-A5EE-3E0AAC5ED777}"/>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69C9C0D2-7A67-634E-BFAD-49C1D252258D}"/>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423221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ADF789C-346A-1348-986F-9C00F8AE6D5C}"/>
              </a:ext>
            </a:extLst>
          </p:cNvPr>
          <p:cNvSpPr>
            <a:spLocks noGrp="1"/>
          </p:cNvSpPr>
          <p:nvPr>
            <p:ph type="title"/>
          </p:nvPr>
        </p:nvSpPr>
        <p:spPr/>
        <p:txBody>
          <a:bodyPr/>
          <a:lstStyle>
            <a:lvl1pPr algn="ctr">
              <a:defRPr/>
            </a:lvl1pPr>
          </a:lstStyle>
          <a:p>
            <a:r>
              <a:rPr kumimoji="1" lang="ko-KR" altLang="en-US" dirty="0"/>
              <a:t>마스터 제목 스타일 편집</a:t>
            </a:r>
          </a:p>
        </p:txBody>
      </p:sp>
      <p:sp>
        <p:nvSpPr>
          <p:cNvPr id="3" name="내용 개체 틀 2">
            <a:extLst>
              <a:ext uri="{FF2B5EF4-FFF2-40B4-BE49-F238E27FC236}">
                <a16:creationId xmlns:a16="http://schemas.microsoft.com/office/drawing/2014/main" id="{F982CE4B-54C3-A94C-92C3-787560783544}"/>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kumimoji="1" lang="ko-KR" altLang="en-US" dirty="0"/>
              <a:t>마스터 텍스트 스타일 편집</a:t>
            </a:r>
          </a:p>
          <a:p>
            <a:pPr lvl="1"/>
            <a:r>
              <a:rPr kumimoji="1" lang="ko-KR" altLang="en-US" dirty="0"/>
              <a:t>둘째 수준</a:t>
            </a:r>
          </a:p>
          <a:p>
            <a:pPr lvl="2"/>
            <a:r>
              <a:rPr kumimoji="1" lang="ko-KR" altLang="en-US" dirty="0"/>
              <a:t>셋째 수준</a:t>
            </a:r>
          </a:p>
          <a:p>
            <a:pPr lvl="3"/>
            <a:r>
              <a:rPr kumimoji="1" lang="ko-KR" altLang="en-US" dirty="0"/>
              <a:t>넷째 수준</a:t>
            </a:r>
          </a:p>
          <a:p>
            <a:pPr lvl="4"/>
            <a:r>
              <a:rPr kumimoji="1" lang="ko-KR" altLang="en-US" dirty="0"/>
              <a:t>다섯째 수준</a:t>
            </a:r>
          </a:p>
        </p:txBody>
      </p:sp>
      <p:sp>
        <p:nvSpPr>
          <p:cNvPr id="4" name="날짜 개체 틀 3">
            <a:extLst>
              <a:ext uri="{FF2B5EF4-FFF2-40B4-BE49-F238E27FC236}">
                <a16:creationId xmlns:a16="http://schemas.microsoft.com/office/drawing/2014/main" id="{D9D9363F-87A1-8C49-AC8C-2F31BF5DA565}"/>
              </a:ext>
            </a:extLst>
          </p:cNvPr>
          <p:cNvSpPr>
            <a:spLocks noGrp="1"/>
          </p:cNvSpPr>
          <p:nvPr>
            <p:ph type="dt" sz="half" idx="10"/>
          </p:nvPr>
        </p:nvSpPr>
        <p:spPr/>
        <p:txBody>
          <a:bodyPr/>
          <a:lstStyle/>
          <a:p>
            <a:fld id="{3E8E4629-04F4-4FEE-9CAC-922EED672955}"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A0A6DE55-AF1B-7643-8A53-222F6A1498DC}"/>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59048C2C-914C-284E-A88B-BAA2CEA4FC8C}"/>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63704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4B38F09-8B49-0C43-9EC9-B5EB1298B929}"/>
              </a:ext>
            </a:extLst>
          </p:cNvPr>
          <p:cNvSpPr>
            <a:spLocks noGrp="1"/>
          </p:cNvSpPr>
          <p:nvPr>
            <p:ph type="title"/>
          </p:nvPr>
        </p:nvSpPr>
        <p:spPr>
          <a:xfrm>
            <a:off x="831850" y="1709738"/>
            <a:ext cx="10515600" cy="2852737"/>
          </a:xfrm>
        </p:spPr>
        <p:txBody>
          <a:bodyPr anchor="b"/>
          <a:lstStyle>
            <a:lvl1pPr>
              <a:defRPr sz="6000"/>
            </a:lvl1pPr>
          </a:lstStyle>
          <a:p>
            <a:r>
              <a:rPr kumimoji="1" lang="ko-KR" altLang="en-US"/>
              <a:t>마스터 제목 스타일 편집</a:t>
            </a:r>
          </a:p>
        </p:txBody>
      </p:sp>
      <p:sp>
        <p:nvSpPr>
          <p:cNvPr id="3" name="텍스트 개체 틀 2">
            <a:extLst>
              <a:ext uri="{FF2B5EF4-FFF2-40B4-BE49-F238E27FC236}">
                <a16:creationId xmlns:a16="http://schemas.microsoft.com/office/drawing/2014/main" id="{6B01068C-2193-DF4B-B428-D7AB0A5C8B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ko-KR" altLang="en-US"/>
              <a:t>마스터 텍스트 스타일 편집</a:t>
            </a:r>
          </a:p>
        </p:txBody>
      </p:sp>
      <p:sp>
        <p:nvSpPr>
          <p:cNvPr id="4" name="날짜 개체 틀 3">
            <a:extLst>
              <a:ext uri="{FF2B5EF4-FFF2-40B4-BE49-F238E27FC236}">
                <a16:creationId xmlns:a16="http://schemas.microsoft.com/office/drawing/2014/main" id="{4CB47930-BF38-054C-91F4-ADF29915C3AA}"/>
              </a:ext>
            </a:extLst>
          </p:cNvPr>
          <p:cNvSpPr>
            <a:spLocks noGrp="1"/>
          </p:cNvSpPr>
          <p:nvPr>
            <p:ph type="dt" sz="half" idx="10"/>
          </p:nvPr>
        </p:nvSpPr>
        <p:spPr/>
        <p:txBody>
          <a:bodyPr/>
          <a:lstStyle/>
          <a:p>
            <a:fld id="{A08095B1-802A-4E4B-8825-3C11CCBB2CB2}"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C64CDF18-3774-9645-97EF-41AE4CE55016}"/>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5455FA3F-D32D-FE48-8564-CD84B7D8C48E}"/>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35831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내용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9EF06C3-9EB8-C241-8759-05AF7169B467}"/>
              </a:ext>
            </a:extLst>
          </p:cNvPr>
          <p:cNvSpPr>
            <a:spLocks noGrp="1"/>
          </p:cNvSpPr>
          <p:nvPr>
            <p:ph type="title"/>
          </p:nvPr>
        </p:nvSpPr>
        <p:spPr/>
        <p:txBody>
          <a:bodyPr/>
          <a:lstStyle/>
          <a:p>
            <a:r>
              <a:rPr kumimoji="1" lang="ko-KR" altLang="en-US"/>
              <a:t>마스터 제목 스타일 편집</a:t>
            </a:r>
          </a:p>
        </p:txBody>
      </p:sp>
      <p:sp>
        <p:nvSpPr>
          <p:cNvPr id="3" name="내용 개체 틀 2">
            <a:extLst>
              <a:ext uri="{FF2B5EF4-FFF2-40B4-BE49-F238E27FC236}">
                <a16:creationId xmlns:a16="http://schemas.microsoft.com/office/drawing/2014/main" id="{94FB46EA-BCC3-554D-8413-8D1B0843B37E}"/>
              </a:ext>
            </a:extLst>
          </p:cNvPr>
          <p:cNvSpPr>
            <a:spLocks noGrp="1"/>
          </p:cNvSpPr>
          <p:nvPr>
            <p:ph sz="half" idx="1"/>
          </p:nvPr>
        </p:nvSpPr>
        <p:spPr>
          <a:xfrm>
            <a:off x="838200" y="1825625"/>
            <a:ext cx="5181600" cy="435133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내용 개체 틀 3">
            <a:extLst>
              <a:ext uri="{FF2B5EF4-FFF2-40B4-BE49-F238E27FC236}">
                <a16:creationId xmlns:a16="http://schemas.microsoft.com/office/drawing/2014/main" id="{4ED494B3-58A6-9C4C-884C-B5233BA39005}"/>
              </a:ext>
            </a:extLst>
          </p:cNvPr>
          <p:cNvSpPr>
            <a:spLocks noGrp="1"/>
          </p:cNvSpPr>
          <p:nvPr>
            <p:ph sz="half" idx="2"/>
          </p:nvPr>
        </p:nvSpPr>
        <p:spPr>
          <a:xfrm>
            <a:off x="6172200" y="1825625"/>
            <a:ext cx="5181600" cy="435133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5" name="날짜 개체 틀 4">
            <a:extLst>
              <a:ext uri="{FF2B5EF4-FFF2-40B4-BE49-F238E27FC236}">
                <a16:creationId xmlns:a16="http://schemas.microsoft.com/office/drawing/2014/main" id="{A766A749-D252-8E4F-BADC-EF562E9DCEAA}"/>
              </a:ext>
            </a:extLst>
          </p:cNvPr>
          <p:cNvSpPr>
            <a:spLocks noGrp="1"/>
          </p:cNvSpPr>
          <p:nvPr>
            <p:ph type="dt" sz="half" idx="10"/>
          </p:nvPr>
        </p:nvSpPr>
        <p:spPr/>
        <p:txBody>
          <a:bodyPr/>
          <a:lstStyle/>
          <a:p>
            <a:fld id="{133C51AC-D922-4340-8307-F78E5CDC90E3}" type="datetime1">
              <a:rPr kumimoji="1" lang="ko-KR" altLang="en-US" smtClean="0"/>
              <a:t>2023-01-08</a:t>
            </a:fld>
            <a:endParaRPr kumimoji="1" lang="ko-KR" altLang="en-US"/>
          </a:p>
        </p:txBody>
      </p:sp>
      <p:sp>
        <p:nvSpPr>
          <p:cNvPr id="6" name="바닥글 개체 틀 5">
            <a:extLst>
              <a:ext uri="{FF2B5EF4-FFF2-40B4-BE49-F238E27FC236}">
                <a16:creationId xmlns:a16="http://schemas.microsoft.com/office/drawing/2014/main" id="{4C48FF8F-78EA-4947-91B2-9B8EDBC3E2AB}"/>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37D1743B-3030-704D-A991-BC5DD3959253}"/>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370177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410C1F4-1708-3141-9F76-300495869D7C}"/>
              </a:ext>
            </a:extLst>
          </p:cNvPr>
          <p:cNvSpPr>
            <a:spLocks noGrp="1"/>
          </p:cNvSpPr>
          <p:nvPr>
            <p:ph type="title"/>
          </p:nvPr>
        </p:nvSpPr>
        <p:spPr>
          <a:xfrm>
            <a:off x="839788" y="365125"/>
            <a:ext cx="10515600" cy="1325563"/>
          </a:xfrm>
        </p:spPr>
        <p:txBody>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897ECF26-2C98-E341-B936-3261884B4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ko-KR" altLang="en-US"/>
              <a:t>마스터 텍스트 스타일 편집</a:t>
            </a:r>
          </a:p>
        </p:txBody>
      </p:sp>
      <p:sp>
        <p:nvSpPr>
          <p:cNvPr id="4" name="내용 개체 틀 3">
            <a:extLst>
              <a:ext uri="{FF2B5EF4-FFF2-40B4-BE49-F238E27FC236}">
                <a16:creationId xmlns:a16="http://schemas.microsoft.com/office/drawing/2014/main" id="{3C0957B1-71FD-6B45-A7B6-39B680252BEB}"/>
              </a:ext>
            </a:extLst>
          </p:cNvPr>
          <p:cNvSpPr>
            <a:spLocks noGrp="1"/>
          </p:cNvSpPr>
          <p:nvPr>
            <p:ph sz="half" idx="2"/>
          </p:nvPr>
        </p:nvSpPr>
        <p:spPr>
          <a:xfrm>
            <a:off x="839788" y="2505075"/>
            <a:ext cx="5157787" cy="368458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5" name="텍스트 개체 틀 4">
            <a:extLst>
              <a:ext uri="{FF2B5EF4-FFF2-40B4-BE49-F238E27FC236}">
                <a16:creationId xmlns:a16="http://schemas.microsoft.com/office/drawing/2014/main" id="{70D0DD7F-872C-8040-81F4-4D3FD9167A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ko-KR" altLang="en-US"/>
              <a:t>마스터 텍스트 스타일 편집</a:t>
            </a:r>
          </a:p>
        </p:txBody>
      </p:sp>
      <p:sp>
        <p:nvSpPr>
          <p:cNvPr id="6" name="내용 개체 틀 5">
            <a:extLst>
              <a:ext uri="{FF2B5EF4-FFF2-40B4-BE49-F238E27FC236}">
                <a16:creationId xmlns:a16="http://schemas.microsoft.com/office/drawing/2014/main" id="{CD2C6B2C-213D-6242-8CB2-7744FDBFDDF3}"/>
              </a:ext>
            </a:extLst>
          </p:cNvPr>
          <p:cNvSpPr>
            <a:spLocks noGrp="1"/>
          </p:cNvSpPr>
          <p:nvPr>
            <p:ph sz="quarter" idx="4"/>
          </p:nvPr>
        </p:nvSpPr>
        <p:spPr>
          <a:xfrm>
            <a:off x="6172200" y="2505075"/>
            <a:ext cx="5183188" cy="368458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7" name="날짜 개체 틀 6">
            <a:extLst>
              <a:ext uri="{FF2B5EF4-FFF2-40B4-BE49-F238E27FC236}">
                <a16:creationId xmlns:a16="http://schemas.microsoft.com/office/drawing/2014/main" id="{387D9C09-3C46-7D40-86B5-32AC543EFEEA}"/>
              </a:ext>
            </a:extLst>
          </p:cNvPr>
          <p:cNvSpPr>
            <a:spLocks noGrp="1"/>
          </p:cNvSpPr>
          <p:nvPr>
            <p:ph type="dt" sz="half" idx="10"/>
          </p:nvPr>
        </p:nvSpPr>
        <p:spPr/>
        <p:txBody>
          <a:bodyPr/>
          <a:lstStyle/>
          <a:p>
            <a:fld id="{D37EDDAD-FC4D-4BCA-A9A7-47D0CFDFA634}" type="datetime1">
              <a:rPr kumimoji="1" lang="ko-KR" altLang="en-US" smtClean="0"/>
              <a:t>2023-01-08</a:t>
            </a:fld>
            <a:endParaRPr kumimoji="1" lang="ko-KR" altLang="en-US"/>
          </a:p>
        </p:txBody>
      </p:sp>
      <p:sp>
        <p:nvSpPr>
          <p:cNvPr id="8" name="바닥글 개체 틀 7">
            <a:extLst>
              <a:ext uri="{FF2B5EF4-FFF2-40B4-BE49-F238E27FC236}">
                <a16:creationId xmlns:a16="http://schemas.microsoft.com/office/drawing/2014/main" id="{E1E0B1E8-442D-6A4E-B967-D2B12B43D04D}"/>
              </a:ext>
            </a:extLst>
          </p:cNvPr>
          <p:cNvSpPr>
            <a:spLocks noGrp="1"/>
          </p:cNvSpPr>
          <p:nvPr>
            <p:ph type="ftr" sz="quarter" idx="11"/>
          </p:nvPr>
        </p:nvSpPr>
        <p:spPr/>
        <p:txBody>
          <a:bodyPr/>
          <a:lstStyle/>
          <a:p>
            <a:endParaRPr kumimoji="1" lang="ko-KR" altLang="en-US"/>
          </a:p>
        </p:txBody>
      </p:sp>
      <p:sp>
        <p:nvSpPr>
          <p:cNvPr id="9" name="슬라이드 번호 개체 틀 8">
            <a:extLst>
              <a:ext uri="{FF2B5EF4-FFF2-40B4-BE49-F238E27FC236}">
                <a16:creationId xmlns:a16="http://schemas.microsoft.com/office/drawing/2014/main" id="{0BEDA1BA-29AD-3647-AA4C-685FE0F01716}"/>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8732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5BCD3F9-4795-9E42-997E-54B272C63CE1}"/>
              </a:ext>
            </a:extLst>
          </p:cNvPr>
          <p:cNvSpPr>
            <a:spLocks noGrp="1"/>
          </p:cNvSpPr>
          <p:nvPr>
            <p:ph type="title"/>
          </p:nvPr>
        </p:nvSpPr>
        <p:spPr/>
        <p:txBody>
          <a:bodyPr/>
          <a:lstStyle/>
          <a:p>
            <a:r>
              <a:rPr kumimoji="1" lang="ko-KR" altLang="en-US"/>
              <a:t>마스터 제목 스타일 편집</a:t>
            </a:r>
          </a:p>
        </p:txBody>
      </p:sp>
      <p:sp>
        <p:nvSpPr>
          <p:cNvPr id="3" name="날짜 개체 틀 2">
            <a:extLst>
              <a:ext uri="{FF2B5EF4-FFF2-40B4-BE49-F238E27FC236}">
                <a16:creationId xmlns:a16="http://schemas.microsoft.com/office/drawing/2014/main" id="{705F3D64-878E-5A4F-97DA-034891823423}"/>
              </a:ext>
            </a:extLst>
          </p:cNvPr>
          <p:cNvSpPr>
            <a:spLocks noGrp="1"/>
          </p:cNvSpPr>
          <p:nvPr>
            <p:ph type="dt" sz="half" idx="10"/>
          </p:nvPr>
        </p:nvSpPr>
        <p:spPr/>
        <p:txBody>
          <a:bodyPr/>
          <a:lstStyle/>
          <a:p>
            <a:fld id="{F8114FC9-8FC2-43D2-9DF2-700F66083AAB}" type="datetime1">
              <a:rPr kumimoji="1" lang="ko-KR" altLang="en-US" smtClean="0"/>
              <a:t>2023-01-08</a:t>
            </a:fld>
            <a:endParaRPr kumimoji="1" lang="ko-KR" altLang="en-US"/>
          </a:p>
        </p:txBody>
      </p:sp>
      <p:sp>
        <p:nvSpPr>
          <p:cNvPr id="4" name="바닥글 개체 틀 3">
            <a:extLst>
              <a:ext uri="{FF2B5EF4-FFF2-40B4-BE49-F238E27FC236}">
                <a16:creationId xmlns:a16="http://schemas.microsoft.com/office/drawing/2014/main" id="{D359C893-DCBC-3341-AF2D-98B881BAB260}"/>
              </a:ext>
            </a:extLst>
          </p:cNvPr>
          <p:cNvSpPr>
            <a:spLocks noGrp="1"/>
          </p:cNvSpPr>
          <p:nvPr>
            <p:ph type="ftr" sz="quarter" idx="11"/>
          </p:nvPr>
        </p:nvSpPr>
        <p:spPr/>
        <p:txBody>
          <a:bodyPr/>
          <a:lstStyle/>
          <a:p>
            <a:endParaRPr kumimoji="1" lang="ko-KR" altLang="en-US"/>
          </a:p>
        </p:txBody>
      </p:sp>
      <p:sp>
        <p:nvSpPr>
          <p:cNvPr id="5" name="슬라이드 번호 개체 틀 4">
            <a:extLst>
              <a:ext uri="{FF2B5EF4-FFF2-40B4-BE49-F238E27FC236}">
                <a16:creationId xmlns:a16="http://schemas.microsoft.com/office/drawing/2014/main" id="{143085CA-D01D-4C48-B677-43FF8A92B8F8}"/>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364857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B7E3CE36-0839-9B46-B665-A959FBC1DE1F}"/>
              </a:ext>
            </a:extLst>
          </p:cNvPr>
          <p:cNvSpPr>
            <a:spLocks noGrp="1"/>
          </p:cNvSpPr>
          <p:nvPr>
            <p:ph type="dt" sz="half" idx="10"/>
          </p:nvPr>
        </p:nvSpPr>
        <p:spPr/>
        <p:txBody>
          <a:bodyPr/>
          <a:lstStyle/>
          <a:p>
            <a:fld id="{BE327491-A8A3-4BF2-B247-7C427951DA47}" type="datetime1">
              <a:rPr kumimoji="1" lang="ko-KR" altLang="en-US" smtClean="0"/>
              <a:t>2023-01-08</a:t>
            </a:fld>
            <a:endParaRPr kumimoji="1" lang="ko-KR" altLang="en-US"/>
          </a:p>
        </p:txBody>
      </p:sp>
      <p:sp>
        <p:nvSpPr>
          <p:cNvPr id="3" name="바닥글 개체 틀 2">
            <a:extLst>
              <a:ext uri="{FF2B5EF4-FFF2-40B4-BE49-F238E27FC236}">
                <a16:creationId xmlns:a16="http://schemas.microsoft.com/office/drawing/2014/main" id="{79616250-2FEB-DB42-8ADB-1C739451C77A}"/>
              </a:ext>
            </a:extLst>
          </p:cNvPr>
          <p:cNvSpPr>
            <a:spLocks noGrp="1"/>
          </p:cNvSpPr>
          <p:nvPr>
            <p:ph type="ftr" sz="quarter" idx="11"/>
          </p:nvPr>
        </p:nvSpPr>
        <p:spPr/>
        <p:txBody>
          <a:bodyPr/>
          <a:lstStyle/>
          <a:p>
            <a:endParaRPr kumimoji="1" lang="ko-KR" altLang="en-US"/>
          </a:p>
        </p:txBody>
      </p:sp>
      <p:sp>
        <p:nvSpPr>
          <p:cNvPr id="4" name="슬라이드 번호 개체 틀 3">
            <a:extLst>
              <a:ext uri="{FF2B5EF4-FFF2-40B4-BE49-F238E27FC236}">
                <a16:creationId xmlns:a16="http://schemas.microsoft.com/office/drawing/2014/main" id="{B562706B-0C21-864A-8749-55C64C833244}"/>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142158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04D3659-9907-524B-9770-73613A413B42}"/>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내용 개체 틀 2">
            <a:extLst>
              <a:ext uri="{FF2B5EF4-FFF2-40B4-BE49-F238E27FC236}">
                <a16:creationId xmlns:a16="http://schemas.microsoft.com/office/drawing/2014/main" id="{F597F7B7-1B94-E442-9A46-8BB5E3D6C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텍스트 개체 틀 3">
            <a:extLst>
              <a:ext uri="{FF2B5EF4-FFF2-40B4-BE49-F238E27FC236}">
                <a16:creationId xmlns:a16="http://schemas.microsoft.com/office/drawing/2014/main" id="{5CB162DC-B994-CF4A-8991-ABD2D24EE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ko-KR" altLang="en-US"/>
              <a:t>마스터 텍스트 스타일 편집</a:t>
            </a:r>
          </a:p>
        </p:txBody>
      </p:sp>
      <p:sp>
        <p:nvSpPr>
          <p:cNvPr id="5" name="날짜 개체 틀 4">
            <a:extLst>
              <a:ext uri="{FF2B5EF4-FFF2-40B4-BE49-F238E27FC236}">
                <a16:creationId xmlns:a16="http://schemas.microsoft.com/office/drawing/2014/main" id="{57B9DA9D-E631-EF47-84E1-4F9909E6C14D}"/>
              </a:ext>
            </a:extLst>
          </p:cNvPr>
          <p:cNvSpPr>
            <a:spLocks noGrp="1"/>
          </p:cNvSpPr>
          <p:nvPr>
            <p:ph type="dt" sz="half" idx="10"/>
          </p:nvPr>
        </p:nvSpPr>
        <p:spPr/>
        <p:txBody>
          <a:bodyPr/>
          <a:lstStyle/>
          <a:p>
            <a:fld id="{6EFB961B-38AA-4375-80E2-19557E65CB8C}" type="datetime1">
              <a:rPr kumimoji="1" lang="ko-KR" altLang="en-US" smtClean="0"/>
              <a:t>2023-01-08</a:t>
            </a:fld>
            <a:endParaRPr kumimoji="1" lang="ko-KR" altLang="en-US"/>
          </a:p>
        </p:txBody>
      </p:sp>
      <p:sp>
        <p:nvSpPr>
          <p:cNvPr id="6" name="바닥글 개체 틀 5">
            <a:extLst>
              <a:ext uri="{FF2B5EF4-FFF2-40B4-BE49-F238E27FC236}">
                <a16:creationId xmlns:a16="http://schemas.microsoft.com/office/drawing/2014/main" id="{8B38BDC4-E6C1-7B47-87F4-19B8694A9118}"/>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D0A3831B-CB63-9246-9F97-3ABB1AC5AEC1}"/>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229654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171BB47-4D0A-4848-B17D-3BF383438ED4}"/>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B1588058-4107-A442-B796-C016211E37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D65A4D84-9D43-8D4C-B301-B7A0FE173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ko-KR" altLang="en-US"/>
              <a:t>마스터 텍스트 스타일 편집</a:t>
            </a:r>
          </a:p>
        </p:txBody>
      </p:sp>
      <p:sp>
        <p:nvSpPr>
          <p:cNvPr id="5" name="날짜 개체 틀 4">
            <a:extLst>
              <a:ext uri="{FF2B5EF4-FFF2-40B4-BE49-F238E27FC236}">
                <a16:creationId xmlns:a16="http://schemas.microsoft.com/office/drawing/2014/main" id="{438F0607-A867-464B-9031-6B619AC4B839}"/>
              </a:ext>
            </a:extLst>
          </p:cNvPr>
          <p:cNvSpPr>
            <a:spLocks noGrp="1"/>
          </p:cNvSpPr>
          <p:nvPr>
            <p:ph type="dt" sz="half" idx="10"/>
          </p:nvPr>
        </p:nvSpPr>
        <p:spPr/>
        <p:txBody>
          <a:bodyPr/>
          <a:lstStyle/>
          <a:p>
            <a:fld id="{C178CD25-D158-4A4F-80BD-AD30F00C22CF}" type="datetime1">
              <a:rPr kumimoji="1" lang="ko-KR" altLang="en-US" smtClean="0"/>
              <a:t>2023-01-08</a:t>
            </a:fld>
            <a:endParaRPr kumimoji="1" lang="ko-KR" altLang="en-US"/>
          </a:p>
        </p:txBody>
      </p:sp>
      <p:sp>
        <p:nvSpPr>
          <p:cNvPr id="6" name="바닥글 개체 틀 5">
            <a:extLst>
              <a:ext uri="{FF2B5EF4-FFF2-40B4-BE49-F238E27FC236}">
                <a16:creationId xmlns:a16="http://schemas.microsoft.com/office/drawing/2014/main" id="{2166B28A-B76F-9A45-8122-03E57BA9945C}"/>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73AA8D9B-C72D-6E4C-AD0A-3E6ECBF8C379}"/>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9927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1A55AEB3-24DC-4D4D-AC55-5C88A6344C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dirty="0"/>
              <a:t>마스터 제목 스타일 편집</a:t>
            </a:r>
          </a:p>
        </p:txBody>
      </p:sp>
      <p:sp>
        <p:nvSpPr>
          <p:cNvPr id="3" name="텍스트 개체 틀 2">
            <a:extLst>
              <a:ext uri="{FF2B5EF4-FFF2-40B4-BE49-F238E27FC236}">
                <a16:creationId xmlns:a16="http://schemas.microsoft.com/office/drawing/2014/main" id="{F53E3E01-5DA3-B741-8EF5-651A2791A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날짜 개체 틀 3">
            <a:extLst>
              <a:ext uri="{FF2B5EF4-FFF2-40B4-BE49-F238E27FC236}">
                <a16:creationId xmlns:a16="http://schemas.microsoft.com/office/drawing/2014/main" id="{D863B363-CD18-D549-8D87-F225CDF63D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38282-0462-413B-BB9E-5C996FC89A7B}"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71ABE8DE-B0D9-0244-BAE5-1EEA469FDE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6A769A91-1B19-5946-B60C-23286D0137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60270550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Apple Braille" pitchFamily="2" charset="0"/>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sfaccess.org/covid-19-action" TargetMode="External"/><Relationship Id="rId2" Type="http://schemas.openxmlformats.org/officeDocument/2006/relationships/hyperlink" Target="http://vaccinecommongood.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otl.stanford.edu/covid-19-technology-access-framewor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rndip.or.kr/"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who.int/emergencies/diseases/novel-coronavirus-2019/global-research-on-novel-coronavirus-2019-ncov/covid-19-technology-access-pool/take-action-now&#5101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7"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부제목 2">
            <a:extLst>
              <a:ext uri="{FF2B5EF4-FFF2-40B4-BE49-F238E27FC236}">
                <a16:creationId xmlns:a16="http://schemas.microsoft.com/office/drawing/2014/main" id="{05DA3A07-A19D-FB45-A0B3-08402E998EB3}"/>
              </a:ext>
            </a:extLst>
          </p:cNvPr>
          <p:cNvSpPr>
            <a:spLocks noGrp="1"/>
          </p:cNvSpPr>
          <p:nvPr>
            <p:ph type="subTitle" idx="1"/>
          </p:nvPr>
        </p:nvSpPr>
        <p:spPr>
          <a:xfrm>
            <a:off x="1524000" y="4495800"/>
            <a:ext cx="9144000" cy="1262063"/>
          </a:xfrm>
        </p:spPr>
        <p:txBody>
          <a:bodyPr>
            <a:normAutofit/>
          </a:bodyPr>
          <a:lstStyle/>
          <a:p>
            <a:r>
              <a:rPr kumimoji="1" lang="en-US" altLang="ko-KR" sz="1800" dirty="0"/>
              <a:t>2020. 7. 11.</a:t>
            </a:r>
          </a:p>
          <a:p>
            <a:r>
              <a:rPr kumimoji="1" lang="en-US" altLang="ko-KR" sz="1800" dirty="0"/>
              <a:t>&lt;</a:t>
            </a:r>
            <a:r>
              <a:rPr kumimoji="1" lang="ko-KR" altLang="en-US" sz="1800" dirty="0"/>
              <a:t>코로나</a:t>
            </a:r>
            <a:r>
              <a:rPr kumimoji="1" lang="en-US" altLang="ko-KR" sz="1800" dirty="0"/>
              <a:t>19</a:t>
            </a:r>
            <a:r>
              <a:rPr kumimoji="1" lang="ko-KR" altLang="en-US" sz="1800" dirty="0"/>
              <a:t>와 인권</a:t>
            </a:r>
            <a:r>
              <a:rPr kumimoji="1" lang="en-US" altLang="ko-KR" sz="1800" dirty="0"/>
              <a:t>&gt;</a:t>
            </a:r>
            <a:r>
              <a:rPr kumimoji="1" lang="ko-KR" altLang="en-US" sz="1800" dirty="0"/>
              <a:t> 학술대회</a:t>
            </a:r>
            <a:endParaRPr kumimoji="1" lang="en-US" altLang="ko-KR" sz="1800" dirty="0"/>
          </a:p>
          <a:p>
            <a:r>
              <a:rPr kumimoji="1" lang="ko-KR" altLang="en-US" sz="1800" dirty="0"/>
              <a:t>남희섭 </a:t>
            </a:r>
            <a:r>
              <a:rPr kumimoji="1" lang="en-US" altLang="ko-KR" sz="1800" dirty="0"/>
              <a:t>(</a:t>
            </a:r>
            <a:r>
              <a:rPr kumimoji="1" lang="ko-KR" altLang="en-US" sz="1800" dirty="0"/>
              <a:t>지식연구소 공</a:t>
            </a:r>
            <a:r>
              <a:rPr kumimoji="1" lang="ko-KR" altLang="en-US" sz="900" dirty="0"/>
              <a:t>유개</a:t>
            </a:r>
            <a:r>
              <a:rPr kumimoji="1" lang="ko-KR" altLang="en-US" sz="1800" dirty="0"/>
              <a:t>방 </a:t>
            </a:r>
            <a:r>
              <a:rPr kumimoji="1" lang="en-US" altLang="ko-KR" sz="1800" dirty="0"/>
              <a:t>Knowledge Commune)</a:t>
            </a:r>
            <a:endParaRPr kumimoji="1" lang="ko-KR" altLang="en-US" sz="1800" dirty="0"/>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제목 1">
            <a:extLst>
              <a:ext uri="{FF2B5EF4-FFF2-40B4-BE49-F238E27FC236}">
                <a16:creationId xmlns:a16="http://schemas.microsoft.com/office/drawing/2014/main" id="{E8C545A2-1A64-C04C-BEA1-BA993F7DB4C4}"/>
              </a:ext>
            </a:extLst>
          </p:cNvPr>
          <p:cNvSpPr>
            <a:spLocks noGrp="1"/>
          </p:cNvSpPr>
          <p:nvPr>
            <p:ph type="ctrTitle"/>
          </p:nvPr>
        </p:nvSpPr>
        <p:spPr>
          <a:xfrm>
            <a:off x="1524000" y="2776538"/>
            <a:ext cx="9144000" cy="1381188"/>
          </a:xfrm>
        </p:spPr>
        <p:txBody>
          <a:bodyPr anchor="ctr">
            <a:normAutofit/>
          </a:bodyPr>
          <a:lstStyle/>
          <a:p>
            <a:r>
              <a:rPr kumimoji="1" lang="ko-KR" altLang="en-US" sz="4000" dirty="0">
                <a:solidFill>
                  <a:schemeClr val="bg2"/>
                </a:solidFill>
              </a:rPr>
              <a:t>소외된 인권의 재발견</a:t>
            </a:r>
            <a:r>
              <a:rPr kumimoji="1" lang="en-US" altLang="ko-KR" sz="4000" dirty="0">
                <a:solidFill>
                  <a:schemeClr val="bg2"/>
                </a:solidFill>
              </a:rPr>
              <a:t>: </a:t>
            </a:r>
            <a:br>
              <a:rPr kumimoji="1" lang="en-US" altLang="ko-KR" sz="4000" dirty="0">
                <a:solidFill>
                  <a:schemeClr val="bg2"/>
                </a:solidFill>
              </a:rPr>
            </a:br>
            <a:r>
              <a:rPr kumimoji="1" lang="ko-KR" altLang="en-US" sz="4000" dirty="0">
                <a:solidFill>
                  <a:schemeClr val="bg2"/>
                </a:solidFill>
              </a:rPr>
              <a:t>코로나</a:t>
            </a:r>
            <a:r>
              <a:rPr kumimoji="1" lang="en-US" altLang="ko-KR" sz="4000" dirty="0">
                <a:solidFill>
                  <a:schemeClr val="bg2"/>
                </a:solidFill>
              </a:rPr>
              <a:t>19</a:t>
            </a:r>
            <a:r>
              <a:rPr kumimoji="1" lang="ko-KR" altLang="en-US" sz="4000" dirty="0">
                <a:solidFill>
                  <a:schemeClr val="bg2"/>
                </a:solidFill>
              </a:rPr>
              <a:t>와 과학문화권</a:t>
            </a:r>
          </a:p>
        </p:txBody>
      </p:sp>
      <p:sp>
        <p:nvSpPr>
          <p:cNvPr id="4" name="슬라이드 번호 개체 틀 3">
            <a:extLst>
              <a:ext uri="{FF2B5EF4-FFF2-40B4-BE49-F238E27FC236}">
                <a16:creationId xmlns:a16="http://schemas.microsoft.com/office/drawing/2014/main" id="{075D9A57-A916-44AD-9C3B-DFC8D1C10E18}"/>
              </a:ext>
            </a:extLst>
          </p:cNvPr>
          <p:cNvSpPr>
            <a:spLocks noGrp="1"/>
          </p:cNvSpPr>
          <p:nvPr>
            <p:ph type="sldNum" sz="quarter" idx="12"/>
          </p:nvPr>
        </p:nvSpPr>
        <p:spPr/>
        <p:txBody>
          <a:bodyPr/>
          <a:lstStyle/>
          <a:p>
            <a:fld id="{0F5E5150-D770-414B-8549-1992D988E152}" type="slidenum">
              <a:rPr kumimoji="1" lang="ko-KR" altLang="en-US" smtClean="0"/>
              <a:t>1</a:t>
            </a:fld>
            <a:endParaRPr kumimoji="1" lang="ko-KR" altLang="en-US"/>
          </a:p>
        </p:txBody>
      </p:sp>
    </p:spTree>
    <p:extLst>
      <p:ext uri="{BB962C8B-B14F-4D97-AF65-F5344CB8AC3E}">
        <p14:creationId xmlns:p14="http://schemas.microsoft.com/office/powerpoint/2010/main" val="267239750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19289A4-0664-4E13-8ED2-D7AD1035BA7D}"/>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1B5012D4-D643-4426-B997-9B77BA9F3DE3}"/>
              </a:ext>
            </a:extLst>
          </p:cNvPr>
          <p:cNvSpPr>
            <a:spLocks noGrp="1"/>
          </p:cNvSpPr>
          <p:nvPr>
            <p:ph idx="1"/>
          </p:nvPr>
        </p:nvSpPr>
        <p:spPr/>
        <p:txBody>
          <a:bodyPr/>
          <a:lstStyle/>
          <a:p>
            <a:pPr marL="0" marR="0" indent="0" algn="just" fontAlgn="base" latinLnBrk="1">
              <a:lnSpc>
                <a:spcPct val="160000"/>
              </a:lnSpc>
              <a:spcBef>
                <a:spcPts val="0"/>
              </a:spcBef>
              <a:spcAft>
                <a:spcPts val="0"/>
              </a:spcAft>
              <a:buNone/>
            </a:pPr>
            <a:r>
              <a:rPr lang="en-US" altLang="ko-KR" sz="1800" b="1" kern="0" spc="0" dirty="0">
                <a:solidFill>
                  <a:srgbClr val="000000"/>
                </a:solidFill>
                <a:effectLst/>
                <a:latin typeface="휴먼명조"/>
                <a:ea typeface="휴먼명조"/>
              </a:rPr>
              <a:t>Pledging Initiative: 5</a:t>
            </a:r>
            <a:r>
              <a:rPr lang="ko-KR" altLang="en-US" sz="1800" b="1" kern="0" spc="0" dirty="0">
                <a:solidFill>
                  <a:srgbClr val="000000"/>
                </a:solidFill>
                <a:effectLst/>
                <a:latin typeface="휴먼명조"/>
                <a:ea typeface="휴먼명조"/>
              </a:rPr>
              <a:t>월 </a:t>
            </a:r>
            <a:r>
              <a:rPr lang="en-US" altLang="ko-KR" sz="1800" b="1" kern="0" spc="0" dirty="0">
                <a:solidFill>
                  <a:srgbClr val="000000"/>
                </a:solidFill>
                <a:effectLst/>
                <a:latin typeface="휴먼명조"/>
                <a:ea typeface="휴먼명조"/>
              </a:rPr>
              <a:t>4</a:t>
            </a:r>
            <a:r>
              <a:rPr lang="ko-KR" altLang="en-US" sz="1800" b="1" kern="0" spc="0" dirty="0">
                <a:solidFill>
                  <a:srgbClr val="000000"/>
                </a:solidFill>
                <a:effectLst/>
                <a:latin typeface="휴먼명조"/>
                <a:ea typeface="휴먼명조"/>
              </a:rPr>
              <a:t>일 출범</a:t>
            </a:r>
            <a:r>
              <a:rPr lang="en-US" altLang="ko-KR" sz="1800" b="1" kern="0" spc="0" dirty="0">
                <a:solidFill>
                  <a:srgbClr val="000000"/>
                </a:solidFill>
                <a:effectLst/>
                <a:latin typeface="휴먼명조"/>
                <a:ea typeface="휴먼명조"/>
              </a:rPr>
              <a:t>, </a:t>
            </a:r>
            <a:r>
              <a:rPr lang="ko-KR" altLang="en-US" sz="1800" b="1" kern="0" spc="0" dirty="0">
                <a:solidFill>
                  <a:srgbClr val="000000"/>
                </a:solidFill>
                <a:effectLst/>
                <a:latin typeface="휴먼명조"/>
                <a:ea typeface="휴먼명조"/>
              </a:rPr>
              <a:t>유럽연합 중심</a:t>
            </a:r>
            <a:r>
              <a:rPr lang="en-US" altLang="ko-KR" sz="1800" b="1" kern="0" spc="0" dirty="0">
                <a:solidFill>
                  <a:srgbClr val="000000"/>
                </a:solidFill>
                <a:effectLst/>
                <a:latin typeface="휴먼명조"/>
                <a:ea typeface="휴먼명조"/>
              </a:rPr>
              <a:t>. </a:t>
            </a:r>
            <a:r>
              <a:rPr lang="ko-KR" altLang="en-US" sz="1800" b="1" kern="0" spc="0" dirty="0">
                <a:solidFill>
                  <a:srgbClr val="000000"/>
                </a:solidFill>
                <a:effectLst/>
                <a:latin typeface="휴먼명조"/>
                <a:ea typeface="휴먼명조"/>
              </a:rPr>
              <a:t>초기 모금 목표액은 </a:t>
            </a:r>
            <a:r>
              <a:rPr lang="en-US" altLang="ko-KR" sz="1800" b="1" kern="0" spc="0" dirty="0">
                <a:solidFill>
                  <a:srgbClr val="000000"/>
                </a:solidFill>
                <a:effectLst/>
                <a:latin typeface="휴먼명조"/>
                <a:ea typeface="휴먼명조"/>
              </a:rPr>
              <a:t>75</a:t>
            </a:r>
            <a:r>
              <a:rPr lang="ko-KR" altLang="en-US" sz="1800" b="1" kern="0" spc="0" dirty="0">
                <a:solidFill>
                  <a:srgbClr val="000000"/>
                </a:solidFill>
                <a:effectLst/>
                <a:latin typeface="휴먼명조"/>
                <a:ea typeface="휴먼명조"/>
              </a:rPr>
              <a:t>억 유로</a:t>
            </a:r>
            <a:endParaRPr lang="ko-KR" altLang="en-US" sz="1800" b="1"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endParaRPr lang="en-US" altLang="ko-KR" sz="1800" kern="0" spc="0" dirty="0">
              <a:solidFill>
                <a:srgbClr val="000000"/>
              </a:solidFill>
              <a:effectLst/>
              <a:latin typeface="휴먼명조"/>
              <a:ea typeface="휴먼명조"/>
            </a:endParaRPr>
          </a:p>
          <a:p>
            <a:pPr marL="0" marR="0" indent="0" algn="just" fontAlgn="base" latinLnBrk="1">
              <a:lnSpc>
                <a:spcPct val="160000"/>
              </a:lnSpc>
              <a:spcBef>
                <a:spcPts val="0"/>
              </a:spcBef>
              <a:spcAft>
                <a:spcPts val="0"/>
              </a:spcAft>
              <a:buNone/>
            </a:pPr>
            <a:r>
              <a:rPr lang="ko-KR" altLang="en-US" sz="1800" kern="0" spc="0" dirty="0">
                <a:solidFill>
                  <a:srgbClr val="000000"/>
                </a:solidFill>
                <a:effectLst/>
                <a:latin typeface="휴먼명조"/>
                <a:ea typeface="휴먼명조"/>
              </a:rPr>
              <a:t>유럽연합 집행위원회</a:t>
            </a:r>
            <a:r>
              <a:rPr lang="en-US" altLang="ko-KR" sz="1800" kern="0" spc="0" dirty="0">
                <a:solidFill>
                  <a:srgbClr val="000000"/>
                </a:solidFill>
                <a:effectLst/>
                <a:latin typeface="휴먼명조"/>
                <a:ea typeface="휴먼명조"/>
              </a:rPr>
              <a:t>(EC)</a:t>
            </a:r>
            <a:r>
              <a:rPr lang="ko-KR" altLang="en-US" sz="1800" kern="0" spc="0" dirty="0">
                <a:solidFill>
                  <a:srgbClr val="000000"/>
                </a:solidFill>
                <a:effectLst/>
                <a:latin typeface="휴먼명조"/>
                <a:ea typeface="휴먼명조"/>
              </a:rPr>
              <a:t>의 </a:t>
            </a:r>
            <a:r>
              <a:rPr lang="en-US" altLang="ko-KR" sz="1800" kern="0" spc="0" dirty="0">
                <a:solidFill>
                  <a:srgbClr val="000000"/>
                </a:solidFill>
                <a:effectLst/>
                <a:latin typeface="휴먼명조"/>
                <a:ea typeface="휴먼명조"/>
              </a:rPr>
              <a:t>6</a:t>
            </a:r>
            <a:r>
              <a:rPr lang="ko-KR" altLang="en-US" sz="1800" kern="0" spc="0" dirty="0">
                <a:solidFill>
                  <a:srgbClr val="000000"/>
                </a:solidFill>
                <a:effectLst/>
                <a:latin typeface="휴먼명조"/>
                <a:ea typeface="휴먼명조"/>
              </a:rPr>
              <a:t>월 </a:t>
            </a:r>
            <a:r>
              <a:rPr lang="en-US" altLang="ko-KR" sz="1800" kern="0" spc="0" dirty="0">
                <a:solidFill>
                  <a:srgbClr val="000000"/>
                </a:solidFill>
                <a:effectLst/>
                <a:latin typeface="휴먼명조"/>
                <a:ea typeface="휴먼명조"/>
              </a:rPr>
              <a:t>27</a:t>
            </a:r>
            <a:r>
              <a:rPr lang="ko-KR" altLang="en-US" sz="1800" kern="0" spc="0" dirty="0">
                <a:solidFill>
                  <a:srgbClr val="000000"/>
                </a:solidFill>
                <a:effectLst/>
                <a:latin typeface="휴먼명조"/>
                <a:ea typeface="휴먼명조"/>
              </a:rPr>
              <a:t>일 보도자료에 따르면</a:t>
            </a:r>
            <a:r>
              <a:rPr lang="en-US" altLang="ko-KR" sz="1800" kern="0" spc="0" dirty="0">
                <a:solidFill>
                  <a:srgbClr val="000000"/>
                </a:solidFill>
                <a:effectLst/>
                <a:latin typeface="휴먼명조"/>
                <a:ea typeface="휴먼명조"/>
              </a:rPr>
              <a:t>, 5</a:t>
            </a:r>
            <a:r>
              <a:rPr lang="ko-KR" altLang="en-US" sz="1800" kern="0" spc="0" dirty="0">
                <a:solidFill>
                  <a:srgbClr val="000000"/>
                </a:solidFill>
                <a:effectLst/>
                <a:latin typeface="휴먼명조"/>
                <a:ea typeface="휴먼명조"/>
              </a:rPr>
              <a:t>월 </a:t>
            </a:r>
            <a:r>
              <a:rPr lang="en-US" altLang="ko-KR" sz="1800" kern="0" spc="0" dirty="0">
                <a:solidFill>
                  <a:srgbClr val="000000"/>
                </a:solidFill>
                <a:effectLst/>
                <a:latin typeface="휴먼명조"/>
                <a:ea typeface="휴먼명조"/>
              </a:rPr>
              <a:t>4</a:t>
            </a:r>
            <a:r>
              <a:rPr lang="ko-KR" altLang="en-US" sz="1800" kern="0" spc="0" dirty="0">
                <a:solidFill>
                  <a:srgbClr val="000000"/>
                </a:solidFill>
                <a:effectLst/>
                <a:latin typeface="휴먼명조"/>
                <a:ea typeface="휴먼명조"/>
              </a:rPr>
              <a:t>일부터 모금 서약액은 </a:t>
            </a:r>
            <a:r>
              <a:rPr lang="en-US" altLang="ko-KR" sz="1800" kern="0" spc="0" dirty="0">
                <a:solidFill>
                  <a:srgbClr val="000000"/>
                </a:solidFill>
                <a:effectLst/>
                <a:latin typeface="휴먼명조"/>
                <a:ea typeface="휴먼명조"/>
              </a:rPr>
              <a:t>160</a:t>
            </a:r>
            <a:r>
              <a:rPr lang="ko-KR" altLang="en-US" sz="1800" kern="0" spc="0" dirty="0">
                <a:solidFill>
                  <a:srgbClr val="000000"/>
                </a:solidFill>
                <a:effectLst/>
                <a:latin typeface="휴먼명조"/>
                <a:ea typeface="휴먼명조"/>
              </a:rPr>
              <a:t>억 유로라고 한다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세부 내역은 집행위원회와 유럽투자은행이 </a:t>
            </a:r>
            <a:r>
              <a:rPr lang="en-US" altLang="ko-KR" sz="1800" kern="0" spc="0" dirty="0">
                <a:solidFill>
                  <a:srgbClr val="000000"/>
                </a:solidFill>
                <a:effectLst/>
                <a:latin typeface="휴먼명조"/>
                <a:ea typeface="휴먼명조"/>
              </a:rPr>
              <a:t>49</a:t>
            </a:r>
            <a:r>
              <a:rPr lang="ko-KR" altLang="en-US" sz="1800" kern="0" spc="0" dirty="0">
                <a:solidFill>
                  <a:srgbClr val="000000"/>
                </a:solidFill>
                <a:effectLst/>
                <a:latin typeface="휴먼명조"/>
                <a:ea typeface="휴먼명조"/>
              </a:rPr>
              <a:t>억 유로</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캐나다가 </a:t>
            </a:r>
            <a:r>
              <a:rPr lang="en-US" altLang="ko-KR" sz="1800" kern="0" spc="0" dirty="0">
                <a:solidFill>
                  <a:srgbClr val="000000"/>
                </a:solidFill>
                <a:effectLst/>
                <a:latin typeface="휴먼명조"/>
                <a:ea typeface="휴먼명조"/>
              </a:rPr>
              <a:t>3</a:t>
            </a:r>
            <a:r>
              <a:rPr lang="ko-KR" altLang="en-US" sz="1800" kern="0" spc="0" dirty="0">
                <a:solidFill>
                  <a:srgbClr val="000000"/>
                </a:solidFill>
                <a:effectLst/>
                <a:latin typeface="휴먼명조"/>
                <a:ea typeface="휴먼명조"/>
              </a:rPr>
              <a:t>억 캐나다달러</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독일 </a:t>
            </a:r>
            <a:r>
              <a:rPr lang="en-US" altLang="ko-KR" sz="1800" kern="0" spc="0" dirty="0">
                <a:solidFill>
                  <a:srgbClr val="000000"/>
                </a:solidFill>
                <a:effectLst/>
                <a:latin typeface="휴먼명조"/>
                <a:ea typeface="휴먼명조"/>
              </a:rPr>
              <a:t>3</a:t>
            </a:r>
            <a:r>
              <a:rPr lang="ko-KR" altLang="en-US" sz="1800" kern="0" spc="0" dirty="0">
                <a:solidFill>
                  <a:srgbClr val="000000"/>
                </a:solidFill>
                <a:effectLst/>
                <a:latin typeface="휴먼명조"/>
                <a:ea typeface="휴먼명조"/>
              </a:rPr>
              <a:t>억 </a:t>
            </a:r>
            <a:r>
              <a:rPr lang="en-US" altLang="ko-KR" sz="1800" kern="0" spc="0" dirty="0">
                <a:solidFill>
                  <a:srgbClr val="000000"/>
                </a:solidFill>
                <a:effectLst/>
                <a:latin typeface="휴먼명조"/>
                <a:ea typeface="휴먼명조"/>
              </a:rPr>
              <a:t>8</a:t>
            </a:r>
            <a:r>
              <a:rPr lang="ko-KR" altLang="en-US" sz="1800" kern="0" spc="0" dirty="0">
                <a:solidFill>
                  <a:srgbClr val="000000"/>
                </a:solidFill>
                <a:effectLst/>
                <a:latin typeface="휴먼명조"/>
                <a:ea typeface="휴먼명조"/>
              </a:rPr>
              <a:t>천</a:t>
            </a:r>
            <a:r>
              <a:rPr lang="en-US" altLang="ko-KR" sz="1800" kern="0" spc="0" dirty="0">
                <a:solidFill>
                  <a:srgbClr val="000000"/>
                </a:solidFill>
                <a:effectLst/>
                <a:latin typeface="휴먼명조"/>
                <a:ea typeface="휴먼명조"/>
              </a:rPr>
              <a:t>3</a:t>
            </a:r>
            <a:r>
              <a:rPr lang="ko-KR" altLang="en-US" sz="1800" kern="0" spc="0" dirty="0">
                <a:solidFill>
                  <a:srgbClr val="000000"/>
                </a:solidFill>
                <a:effectLst/>
                <a:latin typeface="휴먼명조"/>
                <a:ea typeface="휴먼명조"/>
              </a:rPr>
              <a:t>백만 유로</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미국이 </a:t>
            </a:r>
            <a:r>
              <a:rPr lang="en-US" altLang="ko-KR" sz="1800" kern="0" spc="0" dirty="0">
                <a:solidFill>
                  <a:srgbClr val="000000"/>
                </a:solidFill>
                <a:effectLst/>
                <a:latin typeface="휴먼명조"/>
                <a:ea typeface="휴먼명조"/>
              </a:rPr>
              <a:t>5</a:t>
            </a:r>
            <a:r>
              <a:rPr lang="ko-KR" altLang="en-US" sz="1800" kern="0" spc="0" dirty="0">
                <a:solidFill>
                  <a:srgbClr val="000000"/>
                </a:solidFill>
                <a:effectLst/>
                <a:latin typeface="휴먼명조"/>
                <a:ea typeface="휴먼명조"/>
              </a:rPr>
              <a:t>억 </a:t>
            </a:r>
            <a:r>
              <a:rPr lang="en-US" altLang="ko-KR" sz="1800" kern="0" spc="0" dirty="0">
                <a:solidFill>
                  <a:srgbClr val="000000"/>
                </a:solidFill>
                <a:effectLst/>
                <a:latin typeface="휴먼명조"/>
                <a:ea typeface="휴먼명조"/>
              </a:rPr>
              <a:t>4</a:t>
            </a:r>
            <a:r>
              <a:rPr lang="ko-KR" altLang="en-US" sz="1800" kern="0" spc="0" dirty="0">
                <a:solidFill>
                  <a:srgbClr val="000000"/>
                </a:solidFill>
                <a:effectLst/>
                <a:latin typeface="휴먼명조"/>
                <a:ea typeface="휴먼명조"/>
              </a:rPr>
              <a:t>천</a:t>
            </a:r>
            <a:r>
              <a:rPr lang="en-US" altLang="ko-KR" sz="1800" kern="0" spc="0" dirty="0">
                <a:solidFill>
                  <a:srgbClr val="000000"/>
                </a:solidFill>
                <a:effectLst/>
                <a:latin typeface="휴먼명조"/>
                <a:ea typeface="휴먼명조"/>
              </a:rPr>
              <a:t>5</a:t>
            </a:r>
            <a:r>
              <a:rPr lang="ko-KR" altLang="en-US" sz="1800" kern="0" spc="0" dirty="0">
                <a:solidFill>
                  <a:srgbClr val="000000"/>
                </a:solidFill>
                <a:effectLst/>
                <a:latin typeface="휴먼명조"/>
                <a:ea typeface="휴먼명조"/>
              </a:rPr>
              <a:t>백만 미국달러를 약속했고</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한국은 기부액은 없고</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백신과 치료제의 전 세계적 이용</a:t>
            </a:r>
            <a:r>
              <a:rPr lang="en-US" altLang="ko-KR" sz="1800" kern="0" spc="0" dirty="0">
                <a:solidFill>
                  <a:srgbClr val="000000"/>
                </a:solidFill>
                <a:effectLst/>
                <a:latin typeface="휴먼명조"/>
                <a:ea typeface="휴먼명조"/>
              </a:rPr>
              <a:t>(access)</a:t>
            </a:r>
            <a:r>
              <a:rPr lang="ko-KR" altLang="en-US" sz="1800" kern="0" spc="0" dirty="0">
                <a:solidFill>
                  <a:srgbClr val="000000"/>
                </a:solidFill>
                <a:effectLst/>
                <a:latin typeface="휴먼명조"/>
                <a:ea typeface="휴먼명조"/>
              </a:rPr>
              <a:t>의 보장을 약속한다고만 나와 있다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기업으로는 구글</a:t>
            </a:r>
            <a:r>
              <a:rPr lang="en-US" altLang="ko-KR" sz="1800" kern="0" spc="0" dirty="0">
                <a:solidFill>
                  <a:srgbClr val="000000"/>
                </a:solidFill>
                <a:effectLst/>
                <a:latin typeface="휴먼명조"/>
                <a:ea typeface="휴먼명조"/>
              </a:rPr>
              <a:t>, SAP, </a:t>
            </a:r>
            <a:r>
              <a:rPr lang="ko-KR" altLang="en-US" sz="1800" kern="0" dirty="0" err="1">
                <a:solidFill>
                  <a:srgbClr val="000000"/>
                </a:solidFill>
                <a:latin typeface="휴먼명조"/>
                <a:ea typeface="휴먼명조"/>
              </a:rPr>
              <a:t>버</a:t>
            </a:r>
            <a:r>
              <a:rPr lang="ko-KR" altLang="en-US" sz="1800" kern="0" spc="0" dirty="0" err="1">
                <a:solidFill>
                  <a:srgbClr val="000000"/>
                </a:solidFill>
                <a:effectLst/>
                <a:latin typeface="휴먼명조"/>
                <a:ea typeface="휴먼명조"/>
              </a:rPr>
              <a:t>라이즌</a:t>
            </a:r>
            <a:r>
              <a:rPr lang="en-US" altLang="ko-KR" sz="1800" kern="0" spc="0" dirty="0">
                <a:solidFill>
                  <a:srgbClr val="000000"/>
                </a:solidFill>
                <a:effectLst/>
                <a:latin typeface="휴먼명조"/>
                <a:ea typeface="휴먼명조"/>
              </a:rPr>
              <a:t>(Verizon) </a:t>
            </a:r>
            <a:r>
              <a:rPr lang="ko-KR" altLang="en-US" sz="1800" kern="0" spc="0" dirty="0">
                <a:solidFill>
                  <a:srgbClr val="000000"/>
                </a:solidFill>
                <a:effectLst/>
                <a:latin typeface="휴먼명조"/>
                <a:ea typeface="휴먼명조"/>
              </a:rPr>
              <a:t>등이 있지만 한국계 기업은 없다</a:t>
            </a:r>
            <a:r>
              <a:rPr lang="en-US" altLang="ko-KR" sz="1800" kern="0" spc="0" dirty="0">
                <a:solidFill>
                  <a:srgbClr val="000000"/>
                </a:solidFill>
                <a:effectLst/>
                <a:latin typeface="휴먼명조"/>
                <a:ea typeface="휴먼명조"/>
              </a:rPr>
              <a:t>.</a:t>
            </a:r>
            <a:endParaRPr lang="ko-KR" altLang="en-US" sz="18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F3010974-1BE4-400B-B6A5-C8F916CFCB7F}"/>
              </a:ext>
            </a:extLst>
          </p:cNvPr>
          <p:cNvSpPr>
            <a:spLocks noGrp="1"/>
          </p:cNvSpPr>
          <p:nvPr>
            <p:ph type="sldNum" sz="quarter" idx="12"/>
          </p:nvPr>
        </p:nvSpPr>
        <p:spPr/>
        <p:txBody>
          <a:bodyPr/>
          <a:lstStyle/>
          <a:p>
            <a:fld id="{0F5E5150-D770-414B-8549-1992D988E152}" type="slidenum">
              <a:rPr kumimoji="1" lang="ko-KR" altLang="en-US" smtClean="0"/>
              <a:t>10</a:t>
            </a:fld>
            <a:endParaRPr kumimoji="1" lang="ko-KR" altLang="en-US"/>
          </a:p>
        </p:txBody>
      </p:sp>
    </p:spTree>
    <p:extLst>
      <p:ext uri="{BB962C8B-B14F-4D97-AF65-F5344CB8AC3E}">
        <p14:creationId xmlns:p14="http://schemas.microsoft.com/office/powerpoint/2010/main" val="90378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1B2DC9D-F565-4786-B2A6-E09629AD4E03}"/>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663BCA20-CC69-4E8C-9880-1A3004E6822F}"/>
              </a:ext>
            </a:extLst>
          </p:cNvPr>
          <p:cNvSpPr>
            <a:spLocks noGrp="1"/>
          </p:cNvSpPr>
          <p:nvPr>
            <p:ph idx="1"/>
          </p:nvPr>
        </p:nvSpPr>
        <p:spPr/>
        <p:txBody>
          <a:bodyPr>
            <a:normAutofit fontScale="85000" lnSpcReduction="10000"/>
          </a:bodyPr>
          <a:lstStyle/>
          <a:p>
            <a:pPr marR="0" algn="just" fontAlgn="base" latinLnBrk="1">
              <a:lnSpc>
                <a:spcPct val="160000"/>
              </a:lnSpc>
              <a:spcBef>
                <a:spcPts val="0"/>
              </a:spcBef>
              <a:spcAft>
                <a:spcPts val="0"/>
              </a:spcAft>
              <a:buFont typeface="Courier New" panose="02070309020205020404" pitchFamily="49" charset="0"/>
              <a:buChar char="o"/>
            </a:pPr>
            <a:r>
              <a:rPr lang="ko-KR" altLang="en-US" sz="1800" b="1" kern="0" spc="0" dirty="0">
                <a:solidFill>
                  <a:srgbClr val="000000"/>
                </a:solidFill>
                <a:effectLst/>
                <a:latin typeface="휴먼명조"/>
                <a:ea typeface="휴먼명조"/>
              </a:rPr>
              <a:t>세계보건기구 제</a:t>
            </a:r>
            <a:r>
              <a:rPr lang="en-US" altLang="ko-KR" sz="1800" b="1" kern="0" spc="0" dirty="0">
                <a:solidFill>
                  <a:srgbClr val="000000"/>
                </a:solidFill>
                <a:effectLst/>
                <a:latin typeface="휴먼명조"/>
                <a:ea typeface="휴먼명조"/>
              </a:rPr>
              <a:t>73</a:t>
            </a:r>
            <a:r>
              <a:rPr lang="ko-KR" altLang="en-US" sz="1800" b="1" kern="0" spc="0" dirty="0">
                <a:solidFill>
                  <a:srgbClr val="000000"/>
                </a:solidFill>
                <a:effectLst/>
                <a:latin typeface="휴먼명조"/>
                <a:ea typeface="휴먼명조"/>
              </a:rPr>
              <a:t>차 총회</a:t>
            </a:r>
            <a:r>
              <a:rPr lang="en-US" altLang="ko-KR" sz="1800" b="1" kern="0" spc="0" dirty="0">
                <a:solidFill>
                  <a:srgbClr val="000000"/>
                </a:solidFill>
                <a:effectLst/>
                <a:latin typeface="휴먼명조"/>
                <a:ea typeface="휴먼명조"/>
              </a:rPr>
              <a:t>(5</a:t>
            </a:r>
            <a:r>
              <a:rPr lang="ko-KR" altLang="en-US" sz="1800" b="1" kern="0" spc="0" dirty="0">
                <a:solidFill>
                  <a:srgbClr val="000000"/>
                </a:solidFill>
                <a:effectLst/>
                <a:latin typeface="휴먼명조"/>
                <a:ea typeface="휴먼명조"/>
              </a:rPr>
              <a:t>월 </a:t>
            </a:r>
            <a:r>
              <a:rPr lang="en-US" altLang="ko-KR" sz="1800" b="1" kern="0" spc="0" dirty="0">
                <a:solidFill>
                  <a:srgbClr val="000000"/>
                </a:solidFill>
                <a:effectLst/>
                <a:latin typeface="휴먼명조"/>
                <a:ea typeface="휴먼명조"/>
              </a:rPr>
              <a:t>18-19</a:t>
            </a:r>
            <a:r>
              <a:rPr lang="ko-KR" altLang="en-US" sz="1800" b="1" kern="0" spc="0" dirty="0">
                <a:solidFill>
                  <a:srgbClr val="000000"/>
                </a:solidFill>
                <a:effectLst/>
                <a:latin typeface="휴먼명조"/>
                <a:ea typeface="휴먼명조"/>
              </a:rPr>
              <a:t>일</a:t>
            </a:r>
            <a:r>
              <a:rPr lang="en-US" altLang="ko-KR" sz="1800" b="1" kern="0" spc="0" dirty="0">
                <a:solidFill>
                  <a:srgbClr val="000000"/>
                </a:solidFill>
                <a:effectLst/>
                <a:latin typeface="휴먼명조"/>
                <a:ea typeface="휴먼명조"/>
              </a:rPr>
              <a:t>)</a:t>
            </a:r>
            <a:r>
              <a:rPr lang="ko-KR" altLang="en-US" sz="1800" b="1" kern="0" spc="0" dirty="0">
                <a:solidFill>
                  <a:srgbClr val="000000"/>
                </a:solidFill>
                <a:effectLst/>
                <a:latin typeface="휴먼명조"/>
                <a:ea typeface="휴먼명조"/>
              </a:rPr>
              <a:t> 결의문</a:t>
            </a:r>
            <a:endParaRPr lang="ko-KR" altLang="en-US" sz="1800" b="1" kern="0" spc="0" dirty="0">
              <a:solidFill>
                <a:srgbClr val="000000"/>
              </a:solidFill>
              <a:effectLst/>
              <a:latin typeface="휴먼명조"/>
            </a:endParaRPr>
          </a:p>
          <a:p>
            <a:pPr marR="0" algn="just" fontAlgn="base" latinLnBrk="1">
              <a:lnSpc>
                <a:spcPct val="160000"/>
              </a:lnSpc>
              <a:spcBef>
                <a:spcPts val="0"/>
              </a:spcBef>
              <a:spcAft>
                <a:spcPts val="0"/>
              </a:spcAft>
            </a:pPr>
            <a:r>
              <a:rPr lang="ko-KR" altLang="en-US" sz="1800" kern="0" spc="0" dirty="0">
                <a:solidFill>
                  <a:srgbClr val="000000"/>
                </a:solidFill>
                <a:effectLst/>
                <a:latin typeface="휴먼명조"/>
                <a:ea typeface="휴먼명조"/>
              </a:rPr>
              <a:t>세계보건기구는 제</a:t>
            </a:r>
            <a:r>
              <a:rPr lang="en-US" altLang="ko-KR" sz="1800" kern="0" spc="0" dirty="0">
                <a:solidFill>
                  <a:srgbClr val="000000"/>
                </a:solidFill>
                <a:effectLst/>
                <a:latin typeface="휴먼명조"/>
                <a:ea typeface="휴먼명조"/>
              </a:rPr>
              <a:t>73</a:t>
            </a:r>
            <a:r>
              <a:rPr lang="ko-KR" altLang="en-US" sz="1800" kern="0" spc="0" dirty="0">
                <a:solidFill>
                  <a:srgbClr val="000000"/>
                </a:solidFill>
                <a:effectLst/>
                <a:latin typeface="휴먼명조"/>
                <a:ea typeface="휴먼명조"/>
              </a:rPr>
              <a:t>차 총회에서 코로나</a:t>
            </a:r>
            <a:r>
              <a:rPr lang="en-US" altLang="ko-KR" sz="1800" kern="0" spc="0" dirty="0">
                <a:solidFill>
                  <a:srgbClr val="000000"/>
                </a:solidFill>
                <a:effectLst/>
                <a:latin typeface="휴먼명조"/>
                <a:ea typeface="휴먼명조"/>
              </a:rPr>
              <a:t>19 </a:t>
            </a:r>
            <a:r>
              <a:rPr lang="ko-KR" altLang="en-US" sz="1800" kern="0" spc="0" dirty="0">
                <a:solidFill>
                  <a:srgbClr val="000000"/>
                </a:solidFill>
                <a:effectLst/>
                <a:latin typeface="휴먼명조"/>
                <a:ea typeface="휴먼명조"/>
              </a:rPr>
              <a:t>대응에 필요한 지식을 공동으로 관리하는 풀을 승인하는 결의문을 채택했다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유엔 기구의 결의문은 크게 ‘서문</a:t>
            </a:r>
            <a:r>
              <a:rPr lang="en-US" altLang="ko-KR" sz="1800" kern="0" spc="0" dirty="0">
                <a:solidFill>
                  <a:srgbClr val="000000"/>
                </a:solidFill>
                <a:effectLst/>
                <a:latin typeface="휴먼명조"/>
                <a:ea typeface="휴먼명조"/>
              </a:rPr>
              <a:t>'(PP: Preamble Part)</a:t>
            </a:r>
            <a:r>
              <a:rPr lang="ko-KR" altLang="en-US" sz="1800" kern="0" spc="0" dirty="0">
                <a:solidFill>
                  <a:srgbClr val="000000"/>
                </a:solidFill>
                <a:effectLst/>
                <a:latin typeface="휴먼명조"/>
                <a:ea typeface="휴먼명조"/>
              </a:rPr>
              <a:t>과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또는 ‘집행문</a:t>
            </a:r>
            <a:r>
              <a:rPr lang="en-US" altLang="ko-KR" sz="1800" kern="0" spc="0" dirty="0">
                <a:solidFill>
                  <a:srgbClr val="000000"/>
                </a:solidFill>
                <a:effectLst/>
                <a:latin typeface="휴먼명조"/>
                <a:ea typeface="휴먼명조"/>
              </a:rPr>
              <a:t>'(OP: Operative Part)</a:t>
            </a:r>
            <a:r>
              <a:rPr lang="ko-KR" altLang="en-US" sz="1800" kern="0" spc="0" dirty="0">
                <a:solidFill>
                  <a:srgbClr val="000000"/>
                </a:solidFill>
                <a:effectLst/>
                <a:latin typeface="휴먼명조"/>
                <a:ea typeface="휴먼명조"/>
              </a:rPr>
              <a:t>로 구성되는데</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이번 코로나</a:t>
            </a:r>
            <a:r>
              <a:rPr lang="en-US" altLang="ko-KR" sz="1800" kern="0" spc="0" dirty="0">
                <a:solidFill>
                  <a:srgbClr val="000000"/>
                </a:solidFill>
                <a:effectLst/>
                <a:latin typeface="휴먼명조"/>
                <a:ea typeface="휴먼명조"/>
              </a:rPr>
              <a:t>19 </a:t>
            </a:r>
            <a:r>
              <a:rPr lang="ko-KR" altLang="en-US" sz="1800" kern="0" spc="0" dirty="0">
                <a:solidFill>
                  <a:srgbClr val="000000"/>
                </a:solidFill>
                <a:effectLst/>
                <a:latin typeface="휴먼명조"/>
                <a:ea typeface="휴먼명조"/>
              </a:rPr>
              <a:t>대응 결의문에는 모두 </a:t>
            </a:r>
            <a:r>
              <a:rPr lang="en-US" altLang="ko-KR" sz="1800" kern="0" spc="0" dirty="0">
                <a:solidFill>
                  <a:srgbClr val="000000"/>
                </a:solidFill>
                <a:effectLst/>
                <a:latin typeface="휴먼명조"/>
                <a:ea typeface="휴먼명조"/>
              </a:rPr>
              <a:t>9</a:t>
            </a:r>
            <a:r>
              <a:rPr lang="ko-KR" altLang="en-US" sz="1800" kern="0" spc="0" dirty="0">
                <a:solidFill>
                  <a:srgbClr val="000000"/>
                </a:solidFill>
                <a:effectLst/>
                <a:latin typeface="휴먼명조"/>
                <a:ea typeface="휴먼명조"/>
              </a:rPr>
              <a:t>개의 실행문이 들어 있다</a:t>
            </a:r>
            <a:r>
              <a:rPr lang="en-US" altLang="ko-KR"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1~6</a:t>
            </a:r>
            <a:r>
              <a:rPr lang="ko-KR" altLang="en-US" sz="1800" kern="0" spc="0" dirty="0">
                <a:solidFill>
                  <a:srgbClr val="000000"/>
                </a:solidFill>
                <a:effectLst/>
                <a:latin typeface="휴먼명조"/>
                <a:ea typeface="휴먼명조"/>
              </a:rPr>
              <a:t>까지는 누가 실행해야 하는지 특정하지 않은 반면</a:t>
            </a:r>
            <a:r>
              <a:rPr lang="en-US" altLang="ko-KR"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7</a:t>
            </a:r>
            <a:r>
              <a:rPr lang="ko-KR" altLang="en-US" sz="1800" kern="0" spc="0" dirty="0">
                <a:solidFill>
                  <a:srgbClr val="000000"/>
                </a:solidFill>
                <a:effectLst/>
                <a:latin typeface="휴먼명조"/>
                <a:ea typeface="휴먼명조"/>
              </a:rPr>
              <a:t>은 회원국</a:t>
            </a:r>
            <a:r>
              <a:rPr lang="en-US" altLang="ko-KR"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8</a:t>
            </a:r>
            <a:r>
              <a:rPr lang="ko-KR" altLang="en-US" sz="1800" kern="0" spc="0" dirty="0">
                <a:solidFill>
                  <a:srgbClr val="000000"/>
                </a:solidFill>
                <a:effectLst/>
                <a:latin typeface="휴먼명조"/>
                <a:ea typeface="휴먼명조"/>
              </a:rPr>
              <a:t>은 국제기구 및 관련 당사자</a:t>
            </a:r>
            <a:r>
              <a:rPr lang="en-US" altLang="ko-KR"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9</a:t>
            </a:r>
            <a:r>
              <a:rPr lang="ko-KR" altLang="en-US" sz="1800" kern="0" spc="0" dirty="0">
                <a:solidFill>
                  <a:srgbClr val="000000"/>
                </a:solidFill>
                <a:effectLst/>
                <a:latin typeface="휴먼명조"/>
                <a:ea typeface="휴먼명조"/>
              </a:rPr>
              <a:t>는 </a:t>
            </a:r>
            <a:r>
              <a:rPr lang="en-US" altLang="ko-KR" sz="1800" kern="0" spc="0" dirty="0">
                <a:solidFill>
                  <a:srgbClr val="000000"/>
                </a:solidFill>
                <a:effectLst/>
                <a:latin typeface="휴먼명조"/>
                <a:ea typeface="휴먼명조"/>
              </a:rPr>
              <a:t>WHO </a:t>
            </a:r>
            <a:r>
              <a:rPr lang="ko-KR" altLang="en-US" sz="1800" kern="0" spc="0" dirty="0">
                <a:solidFill>
                  <a:srgbClr val="000000"/>
                </a:solidFill>
                <a:effectLst/>
                <a:latin typeface="휴먼명조"/>
                <a:ea typeface="휴먼명조"/>
              </a:rPr>
              <a:t>사무총장을 대상으로 특정했다</a:t>
            </a:r>
            <a:r>
              <a:rPr lang="en-US" altLang="ko-KR" sz="1800" kern="0" spc="0" dirty="0">
                <a:solidFill>
                  <a:srgbClr val="000000"/>
                </a:solidFill>
                <a:effectLst/>
                <a:latin typeface="휴먼명조"/>
                <a:ea typeface="휴먼명조"/>
              </a:rPr>
              <a:t>.</a:t>
            </a:r>
            <a:endParaRPr lang="ko-KR" altLang="en-US" sz="1800" kern="0" spc="0" dirty="0">
              <a:solidFill>
                <a:srgbClr val="000000"/>
              </a:solidFill>
              <a:effectLst/>
              <a:latin typeface="휴먼명조"/>
            </a:endParaRPr>
          </a:p>
          <a:p>
            <a:pPr marR="0" algn="just" fontAlgn="base" latinLnBrk="1">
              <a:lnSpc>
                <a:spcPct val="160000"/>
              </a:lnSpc>
              <a:spcBef>
                <a:spcPts val="0"/>
              </a:spcBef>
              <a:spcAft>
                <a:spcPts val="0"/>
              </a:spcAft>
            </a:pPr>
            <a:r>
              <a:rPr lang="ko-KR" altLang="en-US" sz="1800" kern="0" spc="0" dirty="0">
                <a:solidFill>
                  <a:srgbClr val="000000"/>
                </a:solidFill>
                <a:effectLst/>
                <a:latin typeface="휴먼명조"/>
                <a:ea typeface="휴먼명조"/>
              </a:rPr>
              <a:t>지식 공동관리 풀과 관련된 내용은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4,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8.2,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9.8</a:t>
            </a:r>
            <a:r>
              <a:rPr lang="ko-KR" altLang="en-US" sz="1800" kern="0" spc="0" dirty="0">
                <a:solidFill>
                  <a:srgbClr val="000000"/>
                </a:solidFill>
                <a:effectLst/>
                <a:latin typeface="휴먼명조"/>
                <a:ea typeface="휴먼명조"/>
              </a:rPr>
              <a:t>이다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먼저</a:t>
            </a:r>
            <a:r>
              <a:rPr lang="en-US" altLang="ko-KR"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4</a:t>
            </a:r>
            <a:r>
              <a:rPr lang="ko-KR" altLang="en-US" sz="1800" kern="0" spc="0" dirty="0">
                <a:solidFill>
                  <a:srgbClr val="000000"/>
                </a:solidFill>
                <a:effectLst/>
                <a:latin typeface="휴먼명조"/>
                <a:ea typeface="휴먼명조"/>
              </a:rPr>
              <a:t>는 </a:t>
            </a:r>
            <a:r>
              <a:rPr lang="en-US" altLang="ko-KR" sz="1800" kern="0" spc="0" dirty="0">
                <a:solidFill>
                  <a:srgbClr val="000000"/>
                </a:solidFill>
                <a:effectLst/>
                <a:latin typeface="휴먼명조"/>
                <a:ea typeface="휴먼명조"/>
              </a:rPr>
              <a:t>2</a:t>
            </a:r>
            <a:r>
              <a:rPr lang="ko-KR" altLang="en-US" sz="1800" kern="0" spc="0" dirty="0">
                <a:solidFill>
                  <a:srgbClr val="000000"/>
                </a:solidFill>
                <a:effectLst/>
                <a:latin typeface="휴먼명조"/>
                <a:ea typeface="휴먼명조"/>
              </a:rPr>
              <a:t>가지를 촉구한다</a:t>
            </a:r>
            <a:r>
              <a:rPr lang="en-US" altLang="ko-KR" sz="1800" kern="0" spc="0" dirty="0">
                <a:solidFill>
                  <a:srgbClr val="000000"/>
                </a:solidFill>
                <a:effectLst/>
                <a:latin typeface="휴먼명조"/>
                <a:ea typeface="휴먼명조"/>
              </a:rPr>
              <a:t>. (1) </a:t>
            </a:r>
            <a:r>
              <a:rPr lang="ko-KR" altLang="en-US" sz="1800" kern="0" spc="0" dirty="0">
                <a:solidFill>
                  <a:srgbClr val="000000"/>
                </a:solidFill>
                <a:effectLst/>
                <a:latin typeface="휴먼명조"/>
                <a:ea typeface="휴먼명조"/>
              </a:rPr>
              <a:t>코로나</a:t>
            </a:r>
            <a:r>
              <a:rPr lang="en-US" altLang="ko-KR" sz="1800" kern="0" spc="0" dirty="0">
                <a:solidFill>
                  <a:srgbClr val="000000"/>
                </a:solidFill>
                <a:effectLst/>
                <a:latin typeface="휴먼명조"/>
                <a:ea typeface="휴먼명조"/>
              </a:rPr>
              <a:t>19 </a:t>
            </a:r>
            <a:r>
              <a:rPr lang="ko-KR" altLang="en-US" sz="1800" kern="0" spc="0" dirty="0">
                <a:solidFill>
                  <a:srgbClr val="000000"/>
                </a:solidFill>
                <a:effectLst/>
                <a:latin typeface="휴먼명조"/>
                <a:ea typeface="휴먼명조"/>
              </a:rPr>
              <a:t>대응에 필요한 의료 기술과 제품의 평등한 이용</a:t>
            </a:r>
            <a:r>
              <a:rPr lang="en-US" altLang="ko-KR" sz="1800" kern="0" spc="0" dirty="0">
                <a:solidFill>
                  <a:srgbClr val="000000"/>
                </a:solidFill>
                <a:effectLst/>
                <a:latin typeface="휴먼명조"/>
                <a:ea typeface="휴먼명조"/>
              </a:rPr>
              <a:t>(access)</a:t>
            </a:r>
            <a:r>
              <a:rPr lang="ko-KR" altLang="en-US" sz="1800" kern="0" spc="0" dirty="0">
                <a:solidFill>
                  <a:srgbClr val="000000"/>
                </a:solidFill>
                <a:effectLst/>
                <a:latin typeface="휴먼명조"/>
                <a:ea typeface="휴먼명조"/>
              </a:rPr>
              <a:t>과 공정한 분배</a:t>
            </a:r>
            <a:r>
              <a:rPr lang="en-US" altLang="ko-KR" sz="1800" kern="0" spc="0" dirty="0">
                <a:solidFill>
                  <a:srgbClr val="000000"/>
                </a:solidFill>
                <a:effectLst/>
                <a:latin typeface="휴먼명조"/>
                <a:ea typeface="휴먼명조"/>
              </a:rPr>
              <a:t>, (2) </a:t>
            </a:r>
            <a:r>
              <a:rPr lang="ko-KR" altLang="en-US" sz="1800" kern="0" spc="0" dirty="0">
                <a:solidFill>
                  <a:srgbClr val="000000"/>
                </a:solidFill>
                <a:effectLst/>
                <a:latin typeface="휴먼명조"/>
                <a:ea typeface="휴먼명조"/>
              </a:rPr>
              <a:t>이 평등한 이용과 공정한 배분에 대한 부당한 장벽의 신속한 제거</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결국 </a:t>
            </a:r>
            <a:r>
              <a:rPr lang="ko-KR" altLang="en-US" sz="1800" kern="0" spc="0" dirty="0" err="1">
                <a:solidFill>
                  <a:srgbClr val="000000"/>
                </a:solidFill>
                <a:effectLst/>
                <a:latin typeface="휴먼명조"/>
                <a:ea typeface="휴먼명조"/>
              </a:rPr>
              <a:t>실행문</a:t>
            </a:r>
            <a:r>
              <a:rPr lang="ko-KR" altLang="en-US" sz="1800" kern="0" spc="0" dirty="0">
                <a:solidFill>
                  <a:srgbClr val="000000"/>
                </a:solidFill>
                <a:effectLst/>
                <a:latin typeface="휴먼명조"/>
                <a:ea typeface="휴먼명조"/>
              </a:rPr>
              <a:t> </a:t>
            </a:r>
            <a:r>
              <a:rPr lang="en-US" altLang="ko-KR" sz="1800" kern="0" spc="0" dirty="0">
                <a:solidFill>
                  <a:srgbClr val="000000"/>
                </a:solidFill>
                <a:effectLst/>
                <a:latin typeface="휴먼명조"/>
                <a:ea typeface="휴먼명조"/>
              </a:rPr>
              <a:t>4</a:t>
            </a:r>
            <a:r>
              <a:rPr lang="ko-KR" altLang="en-US" sz="1800" kern="0" spc="0" dirty="0">
                <a:solidFill>
                  <a:srgbClr val="000000"/>
                </a:solidFill>
                <a:effectLst/>
                <a:latin typeface="휴먼명조"/>
                <a:ea typeface="휴먼명조"/>
              </a:rPr>
              <a:t>는 의료 기술의 이용 관점에 입각한 결의라 할 수 있다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의료 기술의 평등한 이용과 공정한 배분에 대한 장벽을 없애는 방법의 하나로 결의문은 ‘도하 </a:t>
            </a:r>
            <a:r>
              <a:rPr lang="ko-KR" altLang="en-US" sz="1800" kern="0" spc="0" dirty="0" err="1">
                <a:solidFill>
                  <a:srgbClr val="000000"/>
                </a:solidFill>
                <a:effectLst/>
                <a:latin typeface="휴먼명조"/>
                <a:ea typeface="휴먼명조"/>
              </a:rPr>
              <a:t>선언문’과</a:t>
            </a:r>
            <a:r>
              <a:rPr lang="ko-KR" altLang="en-US"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트립스</a:t>
            </a:r>
            <a:r>
              <a:rPr lang="ko-KR" altLang="en-US" sz="1800" kern="0" spc="0" dirty="0">
                <a:solidFill>
                  <a:srgbClr val="000000"/>
                </a:solidFill>
                <a:effectLst/>
                <a:latin typeface="휴먼명조"/>
                <a:ea typeface="휴먼명조"/>
              </a:rPr>
              <a:t> </a:t>
            </a:r>
            <a:r>
              <a:rPr lang="ko-KR" altLang="en-US" sz="1800" kern="0" spc="0" dirty="0" err="1">
                <a:solidFill>
                  <a:srgbClr val="000000"/>
                </a:solidFill>
                <a:effectLst/>
                <a:latin typeface="휴먼명조"/>
                <a:ea typeface="휴먼명조"/>
              </a:rPr>
              <a:t>협정’을</a:t>
            </a:r>
            <a:r>
              <a:rPr lang="ko-KR" altLang="en-US" sz="1800" kern="0" spc="0" dirty="0">
                <a:solidFill>
                  <a:srgbClr val="000000"/>
                </a:solidFill>
                <a:effectLst/>
                <a:latin typeface="휴먼명조"/>
                <a:ea typeface="휴먼명조"/>
              </a:rPr>
              <a:t> 예로 들었다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도하 </a:t>
            </a:r>
            <a:r>
              <a:rPr lang="ko-KR" altLang="en-US" sz="1800" kern="0" spc="0" dirty="0" err="1">
                <a:solidFill>
                  <a:srgbClr val="000000"/>
                </a:solidFill>
                <a:effectLst/>
                <a:latin typeface="휴먼명조"/>
                <a:ea typeface="휴먼명조"/>
              </a:rPr>
              <a:t>선언문’은</a:t>
            </a:r>
            <a:r>
              <a:rPr lang="ko-KR" altLang="en-US" sz="1800" kern="0" spc="0" dirty="0">
                <a:solidFill>
                  <a:srgbClr val="000000"/>
                </a:solidFill>
                <a:effectLst/>
                <a:latin typeface="휴먼명조"/>
                <a:ea typeface="휴먼명조"/>
              </a:rPr>
              <a:t> 세계무역기구</a:t>
            </a:r>
            <a:r>
              <a:rPr lang="en-US" altLang="ko-KR" sz="1800" kern="0" spc="0" dirty="0">
                <a:solidFill>
                  <a:srgbClr val="000000"/>
                </a:solidFill>
                <a:effectLst/>
                <a:latin typeface="휴먼명조"/>
                <a:ea typeface="휴먼명조"/>
              </a:rPr>
              <a:t>(WTO)</a:t>
            </a:r>
            <a:r>
              <a:rPr lang="ko-KR" altLang="en-US" sz="1800" kern="0" spc="0" dirty="0">
                <a:solidFill>
                  <a:srgbClr val="000000"/>
                </a:solidFill>
                <a:effectLst/>
                <a:latin typeface="휴먼명조"/>
                <a:ea typeface="휴먼명조"/>
              </a:rPr>
              <a:t>의 </a:t>
            </a:r>
            <a:r>
              <a:rPr lang="en-US" altLang="ko-KR" sz="1800" kern="0" spc="0" dirty="0">
                <a:solidFill>
                  <a:srgbClr val="000000"/>
                </a:solidFill>
                <a:effectLst/>
                <a:latin typeface="휴먼명조"/>
                <a:ea typeface="휴먼명조"/>
              </a:rPr>
              <a:t>2001</a:t>
            </a:r>
            <a:r>
              <a:rPr lang="ko-KR" altLang="en-US" sz="1800" kern="0" spc="0" dirty="0">
                <a:solidFill>
                  <a:srgbClr val="000000"/>
                </a:solidFill>
                <a:effectLst/>
                <a:latin typeface="휴먼명조"/>
                <a:ea typeface="휴먼명조"/>
              </a:rPr>
              <a:t>년 공중보건과 </a:t>
            </a:r>
            <a:r>
              <a:rPr lang="ko-KR" altLang="en-US" sz="1800" kern="0" spc="0" dirty="0" err="1">
                <a:solidFill>
                  <a:srgbClr val="000000"/>
                </a:solidFill>
                <a:effectLst/>
                <a:latin typeface="휴먼명조"/>
                <a:ea typeface="휴먼명조"/>
              </a:rPr>
              <a:t>트립스</a:t>
            </a:r>
            <a:r>
              <a:rPr lang="ko-KR" altLang="en-US" sz="1800" kern="0" spc="0" dirty="0">
                <a:solidFill>
                  <a:srgbClr val="000000"/>
                </a:solidFill>
                <a:effectLst/>
                <a:latin typeface="휴먼명조"/>
                <a:ea typeface="휴먼명조"/>
              </a:rPr>
              <a:t> 협정의 관계에 대한 선언문을 말하는데</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각국은 특허발명의 강제실시를 어떤 경우에 발동할지 결정할 주권이 있다는 점을 명확히 했다</a:t>
            </a:r>
            <a:r>
              <a:rPr lang="en-US" altLang="ko-KR" sz="1800" kern="0" spc="0" dirty="0">
                <a:solidFill>
                  <a:srgbClr val="000000"/>
                </a:solidFill>
                <a:effectLst/>
                <a:latin typeface="휴먼명조"/>
                <a:ea typeface="휴먼명조"/>
              </a:rPr>
              <a:t>. [1] </a:t>
            </a:r>
            <a:r>
              <a:rPr lang="ko-KR" altLang="en-US" sz="1800" kern="0" spc="0" dirty="0">
                <a:solidFill>
                  <a:srgbClr val="000000"/>
                </a:solidFill>
                <a:effectLst/>
                <a:latin typeface="휴먼명조"/>
                <a:ea typeface="휴먼명조"/>
              </a:rPr>
              <a:t>즉</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이번 결의문은 의료 기술에 특허권이 걸려 의료 기술의 이용에 장애가 생기면 강제실시를 통해 신속하게 해소할 것을 회원국에게 촉구한 것이다</a:t>
            </a:r>
            <a:r>
              <a:rPr lang="en-US" altLang="ko-KR" sz="1800" kern="0" spc="0" dirty="0">
                <a:solidFill>
                  <a:srgbClr val="000000"/>
                </a:solidFill>
                <a:effectLst/>
                <a:latin typeface="휴먼명조"/>
                <a:ea typeface="휴먼명조"/>
              </a:rPr>
              <a:t>.</a:t>
            </a:r>
            <a:endParaRPr lang="ko-KR" altLang="en-US" sz="18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F60CE379-A622-41C8-BB94-F50D3A607D08}"/>
              </a:ext>
            </a:extLst>
          </p:cNvPr>
          <p:cNvSpPr>
            <a:spLocks noGrp="1"/>
          </p:cNvSpPr>
          <p:nvPr>
            <p:ph type="sldNum" sz="quarter" idx="12"/>
          </p:nvPr>
        </p:nvSpPr>
        <p:spPr/>
        <p:txBody>
          <a:bodyPr/>
          <a:lstStyle/>
          <a:p>
            <a:fld id="{0F5E5150-D770-414B-8549-1992D988E152}" type="slidenum">
              <a:rPr kumimoji="1" lang="ko-KR" altLang="en-US" smtClean="0"/>
              <a:t>11</a:t>
            </a:fld>
            <a:endParaRPr kumimoji="1" lang="ko-KR" altLang="en-US"/>
          </a:p>
        </p:txBody>
      </p:sp>
    </p:spTree>
    <p:extLst>
      <p:ext uri="{BB962C8B-B14F-4D97-AF65-F5344CB8AC3E}">
        <p14:creationId xmlns:p14="http://schemas.microsoft.com/office/powerpoint/2010/main" val="2372592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558EEFF-6C4D-4665-AE26-BE94A3B26585}"/>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DA208ADC-1351-4DBC-A6E0-0D7903153F04}"/>
              </a:ext>
            </a:extLst>
          </p:cNvPr>
          <p:cNvSpPr>
            <a:spLocks noGrp="1"/>
          </p:cNvSpPr>
          <p:nvPr>
            <p:ph idx="1"/>
          </p:nvPr>
        </p:nvSpPr>
        <p:spPr/>
        <p:txBody>
          <a:bodyPr>
            <a:normAutofit fontScale="25000" lnSpcReduction="20000"/>
          </a:bodyPr>
          <a:lstStyle/>
          <a:p>
            <a:pPr algn="just" fontAlgn="base">
              <a:lnSpc>
                <a:spcPct val="160000"/>
              </a:lnSpc>
              <a:spcBef>
                <a:spcPts val="0"/>
              </a:spcBef>
              <a:buFont typeface="Courier New" panose="02070309020205020404" pitchFamily="49" charset="0"/>
              <a:buChar char="o"/>
            </a:pPr>
            <a:r>
              <a:rPr lang="ko-KR" altLang="en-US" sz="4800" b="1" kern="0" spc="0" dirty="0">
                <a:solidFill>
                  <a:srgbClr val="000000"/>
                </a:solidFill>
                <a:effectLst/>
                <a:latin typeface="+mn-ea"/>
              </a:rPr>
              <a:t>세계보건기구 제</a:t>
            </a:r>
            <a:r>
              <a:rPr lang="en-US" altLang="ko-KR" sz="4800" b="1" kern="0" spc="0" dirty="0">
                <a:solidFill>
                  <a:srgbClr val="000000"/>
                </a:solidFill>
                <a:effectLst/>
                <a:latin typeface="+mn-ea"/>
              </a:rPr>
              <a:t>73</a:t>
            </a:r>
            <a:r>
              <a:rPr lang="ko-KR" altLang="en-US" sz="4800" b="1" kern="0" spc="0" dirty="0">
                <a:solidFill>
                  <a:srgbClr val="000000"/>
                </a:solidFill>
                <a:effectLst/>
                <a:latin typeface="+mn-ea"/>
              </a:rPr>
              <a:t>차 총회</a:t>
            </a:r>
            <a:r>
              <a:rPr lang="en-US" altLang="ko-KR" sz="4800" b="1" kern="0" spc="0" dirty="0">
                <a:solidFill>
                  <a:srgbClr val="000000"/>
                </a:solidFill>
                <a:effectLst/>
                <a:latin typeface="+mn-ea"/>
              </a:rPr>
              <a:t>(5</a:t>
            </a:r>
            <a:r>
              <a:rPr lang="ko-KR" altLang="en-US" sz="4800" b="1" kern="0" spc="0" dirty="0">
                <a:solidFill>
                  <a:srgbClr val="000000"/>
                </a:solidFill>
                <a:effectLst/>
                <a:latin typeface="+mn-ea"/>
              </a:rPr>
              <a:t>월 </a:t>
            </a:r>
            <a:r>
              <a:rPr lang="en-US" altLang="ko-KR" sz="4800" b="1" kern="0" spc="0" dirty="0">
                <a:solidFill>
                  <a:srgbClr val="000000"/>
                </a:solidFill>
                <a:effectLst/>
                <a:latin typeface="+mn-ea"/>
              </a:rPr>
              <a:t>18-19</a:t>
            </a:r>
            <a:r>
              <a:rPr lang="ko-KR" altLang="en-US" sz="4800" b="1" kern="0" spc="0" dirty="0">
                <a:solidFill>
                  <a:srgbClr val="000000"/>
                </a:solidFill>
                <a:effectLst/>
                <a:latin typeface="+mn-ea"/>
              </a:rPr>
              <a:t>일</a:t>
            </a:r>
            <a:r>
              <a:rPr lang="en-US" altLang="ko-KR" sz="4800" b="1" kern="0" spc="0" dirty="0">
                <a:solidFill>
                  <a:srgbClr val="000000"/>
                </a:solidFill>
                <a:effectLst/>
                <a:latin typeface="+mn-ea"/>
              </a:rPr>
              <a:t>)</a:t>
            </a:r>
            <a:r>
              <a:rPr lang="ko-KR" altLang="en-US" sz="4800" b="1" kern="0" spc="0" dirty="0">
                <a:solidFill>
                  <a:srgbClr val="000000"/>
                </a:solidFill>
                <a:effectLst/>
                <a:latin typeface="+mn-ea"/>
              </a:rPr>
              <a:t> 결의문</a:t>
            </a:r>
          </a:p>
          <a:p>
            <a:pPr marL="0" marR="0" indent="0" algn="just" fontAlgn="base" latinLnBrk="1">
              <a:lnSpc>
                <a:spcPct val="160000"/>
              </a:lnSpc>
              <a:spcBef>
                <a:spcPts val="0"/>
              </a:spcBef>
              <a:spcAft>
                <a:spcPts val="0"/>
              </a:spcAft>
              <a:buNone/>
            </a:pPr>
            <a:endParaRPr lang="en-US" altLang="ko-KR" sz="4800" kern="0" spc="0" dirty="0">
              <a:solidFill>
                <a:srgbClr val="000000"/>
              </a:solidFill>
              <a:effectLst/>
              <a:latin typeface="+mn-ea"/>
            </a:endParaRPr>
          </a:p>
          <a:p>
            <a:pPr marR="0" algn="just" fontAlgn="base" latinLnBrk="1">
              <a:lnSpc>
                <a:spcPct val="160000"/>
              </a:lnSpc>
              <a:spcBef>
                <a:spcPts val="0"/>
              </a:spcBef>
              <a:spcAft>
                <a:spcPts val="0"/>
              </a:spcAft>
            </a:pPr>
            <a:r>
              <a:rPr lang="ko-KR" altLang="en-US" sz="4800" kern="0" spc="0" dirty="0">
                <a:solidFill>
                  <a:srgbClr val="000000"/>
                </a:solidFill>
                <a:effectLst/>
                <a:latin typeface="+mn-ea"/>
              </a:rPr>
              <a:t>다음으로 국제기구와 관련 당사자를 상대로 한 </a:t>
            </a:r>
            <a:r>
              <a:rPr lang="ko-KR" altLang="en-US" sz="4800" kern="0" spc="0" dirty="0" err="1">
                <a:solidFill>
                  <a:srgbClr val="000000"/>
                </a:solidFill>
                <a:effectLst/>
                <a:latin typeface="+mn-ea"/>
              </a:rPr>
              <a:t>실행문</a:t>
            </a:r>
            <a:r>
              <a:rPr lang="ko-KR" altLang="en-US" sz="4800" kern="0" spc="0" dirty="0">
                <a:solidFill>
                  <a:srgbClr val="000000"/>
                </a:solidFill>
                <a:effectLst/>
                <a:latin typeface="+mn-ea"/>
              </a:rPr>
              <a:t> </a:t>
            </a:r>
            <a:r>
              <a:rPr lang="en-US" altLang="ko-KR" sz="4800" kern="0" spc="0" dirty="0">
                <a:solidFill>
                  <a:srgbClr val="000000"/>
                </a:solidFill>
                <a:effectLst/>
                <a:latin typeface="+mn-ea"/>
              </a:rPr>
              <a:t>8.2</a:t>
            </a:r>
            <a:r>
              <a:rPr lang="ko-KR" altLang="en-US" sz="4800" kern="0" spc="0" dirty="0">
                <a:solidFill>
                  <a:srgbClr val="000000"/>
                </a:solidFill>
                <a:effectLst/>
                <a:latin typeface="+mn-ea"/>
              </a:rPr>
              <a:t>는 코로나</a:t>
            </a:r>
            <a:r>
              <a:rPr lang="en-US" altLang="ko-KR" sz="4800" kern="0" spc="0" dirty="0">
                <a:solidFill>
                  <a:srgbClr val="000000"/>
                </a:solidFill>
                <a:effectLst/>
                <a:latin typeface="+mn-ea"/>
              </a:rPr>
              <a:t>19 </a:t>
            </a:r>
            <a:r>
              <a:rPr lang="ko-KR" altLang="en-US" sz="4800" kern="0" spc="0" dirty="0">
                <a:solidFill>
                  <a:srgbClr val="000000"/>
                </a:solidFill>
                <a:effectLst/>
                <a:latin typeface="+mn-ea"/>
              </a:rPr>
              <a:t>대응에 필요한 의료 기술의 ‘</a:t>
            </a:r>
            <a:r>
              <a:rPr lang="ko-KR" altLang="en-US" sz="4800" kern="0" spc="0" dirty="0" err="1">
                <a:solidFill>
                  <a:srgbClr val="000000"/>
                </a:solidFill>
                <a:effectLst/>
                <a:latin typeface="+mn-ea"/>
              </a:rPr>
              <a:t>생산’과</a:t>
            </a:r>
            <a:r>
              <a:rPr lang="ko-KR" altLang="en-US" sz="4800" kern="0" spc="0" dirty="0">
                <a:solidFill>
                  <a:srgbClr val="000000"/>
                </a:solidFill>
                <a:effectLst/>
                <a:latin typeface="+mn-ea"/>
              </a:rPr>
              <a:t> ‘이용’ 양면을 모두 아우르고 있다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먼저</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생산 측면에서 국제기구와 관련 당사자들은 코로나</a:t>
            </a:r>
            <a:r>
              <a:rPr lang="en-US" altLang="ko-KR" sz="4800" kern="0" spc="0" dirty="0">
                <a:solidFill>
                  <a:srgbClr val="000000"/>
                </a:solidFill>
                <a:effectLst/>
                <a:latin typeface="+mn-ea"/>
              </a:rPr>
              <a:t>19 </a:t>
            </a:r>
            <a:r>
              <a:rPr lang="ko-KR" altLang="en-US" sz="4800" kern="0" spc="0" dirty="0">
                <a:solidFill>
                  <a:srgbClr val="000000"/>
                </a:solidFill>
                <a:effectLst/>
                <a:latin typeface="+mn-ea"/>
              </a:rPr>
              <a:t>대응을 위한 안전하고</a:t>
            </a:r>
            <a:r>
              <a:rPr lang="en-US" altLang="ko-KR" sz="4800" kern="0" spc="0" dirty="0">
                <a:solidFill>
                  <a:srgbClr val="000000"/>
                </a:solidFill>
                <a:effectLst/>
                <a:latin typeface="+mn-ea"/>
              </a:rPr>
              <a:t>, </a:t>
            </a:r>
            <a:r>
              <a:rPr lang="ko-KR" altLang="en-US" sz="4800" kern="0" spc="0" dirty="0">
                <a:solidFill>
                  <a:srgbClr val="000000"/>
                </a:solidFill>
                <a:effectLst/>
                <a:latin typeface="+mn-ea"/>
              </a:rPr>
              <a:t>효과적이며</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양질의 감당할 수준의 진단</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처치</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의약 및 백신의 개발</a:t>
            </a:r>
            <a:r>
              <a:rPr lang="en-US" altLang="ko-KR" sz="4800" kern="0" spc="0" dirty="0">
                <a:solidFill>
                  <a:srgbClr val="000000"/>
                </a:solidFill>
                <a:effectLst/>
                <a:latin typeface="+mn-ea"/>
              </a:rPr>
              <a:t>, </a:t>
            </a:r>
            <a:r>
              <a:rPr lang="ko-KR" altLang="en-US" sz="4800" kern="0" spc="0" dirty="0">
                <a:solidFill>
                  <a:srgbClr val="000000"/>
                </a:solidFill>
                <a:effectLst/>
                <a:latin typeface="+mn-ea"/>
              </a:rPr>
              <a:t>검사</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생산 증대를 위해 모든 국면에서 협력할 것을 촉구했다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경쟁이 아니라 공동 협력</a:t>
            </a:r>
            <a:r>
              <a:rPr lang="en-US" altLang="ko-KR" sz="4800" kern="0" spc="0" dirty="0">
                <a:solidFill>
                  <a:srgbClr val="000000"/>
                </a:solidFill>
                <a:effectLst/>
                <a:latin typeface="+mn-ea"/>
              </a:rPr>
              <a:t>(work collaboratively)</a:t>
            </a:r>
            <a:r>
              <a:rPr lang="ko-KR" altLang="en-US" sz="4800" kern="0" spc="0" dirty="0">
                <a:solidFill>
                  <a:srgbClr val="000000"/>
                </a:solidFill>
                <a:effectLst/>
                <a:latin typeface="+mn-ea"/>
              </a:rPr>
              <a:t>을 통한 생산은 곧바로 ‘진단</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처치</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의약 및 </a:t>
            </a:r>
            <a:r>
              <a:rPr lang="ko-KR" altLang="en-US" sz="4800" kern="0" spc="0" dirty="0" err="1">
                <a:solidFill>
                  <a:srgbClr val="000000"/>
                </a:solidFill>
                <a:effectLst/>
                <a:latin typeface="+mn-ea"/>
              </a:rPr>
              <a:t>백신’을</a:t>
            </a:r>
            <a:r>
              <a:rPr lang="ko-KR" altLang="en-US" sz="4800" kern="0" spc="0" dirty="0">
                <a:solidFill>
                  <a:srgbClr val="000000"/>
                </a:solidFill>
                <a:effectLst/>
                <a:latin typeface="+mn-ea"/>
              </a:rPr>
              <a:t> 적기에</a:t>
            </a:r>
            <a:r>
              <a:rPr lang="en-US" altLang="ko-KR" sz="4800" kern="0" spc="0" dirty="0">
                <a:solidFill>
                  <a:srgbClr val="000000"/>
                </a:solidFill>
                <a:effectLst/>
                <a:latin typeface="+mn-ea"/>
              </a:rPr>
              <a:t>, </a:t>
            </a:r>
            <a:r>
              <a:rPr lang="ko-KR" altLang="en-US" sz="4800" kern="0" spc="0" dirty="0">
                <a:solidFill>
                  <a:srgbClr val="000000"/>
                </a:solidFill>
                <a:effectLst/>
                <a:latin typeface="+mn-ea"/>
              </a:rPr>
              <a:t>평등하고 </a:t>
            </a:r>
            <a:r>
              <a:rPr lang="ko-KR" altLang="en-US" sz="4800" kern="0" spc="0" dirty="0" err="1">
                <a:solidFill>
                  <a:srgbClr val="000000"/>
                </a:solidFill>
                <a:effectLst/>
                <a:latin typeface="+mn-ea"/>
              </a:rPr>
              <a:t>감당가능하게</a:t>
            </a:r>
            <a:r>
              <a:rPr lang="ko-KR" altLang="en-US" sz="4800" kern="0" spc="0" dirty="0">
                <a:solidFill>
                  <a:srgbClr val="000000"/>
                </a:solidFill>
                <a:effectLst/>
                <a:latin typeface="+mn-ea"/>
              </a:rPr>
              <a:t> 이용</a:t>
            </a:r>
            <a:r>
              <a:rPr lang="en-US" altLang="ko-KR" sz="4800" kern="0" spc="0" dirty="0">
                <a:solidFill>
                  <a:srgbClr val="000000"/>
                </a:solidFill>
                <a:effectLst/>
                <a:latin typeface="+mn-ea"/>
              </a:rPr>
              <a:t>(timely, equitable and affordable access)</a:t>
            </a:r>
            <a:r>
              <a:rPr lang="ko-KR" altLang="en-US" sz="4800" kern="0" spc="0" dirty="0">
                <a:solidFill>
                  <a:srgbClr val="000000"/>
                </a:solidFill>
                <a:effectLst/>
                <a:latin typeface="+mn-ea"/>
              </a:rPr>
              <a:t>을 촉진하려는 목적과 연결된다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특허풀은 이 대목에서 등장한다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이 때문에 이번 결의문이 특허 풀에 관한 결의라고 오해할 수 있지만</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여기서 말하는 특허 풀은 지식 공동관리 풀의 일례에 지나지 않기 때문에 결의문을 특허 풀로 좁게 보는 것은 잘못이다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그리고</a:t>
            </a:r>
            <a:r>
              <a:rPr lang="en-US" altLang="ko-KR" sz="4800" kern="0" spc="0" dirty="0">
                <a:solidFill>
                  <a:srgbClr val="000000"/>
                </a:solidFill>
                <a:effectLst/>
                <a:latin typeface="+mn-ea"/>
              </a:rPr>
              <a:t>, </a:t>
            </a:r>
            <a:r>
              <a:rPr lang="ko-KR" altLang="en-US" sz="4800" kern="0" spc="0" dirty="0">
                <a:solidFill>
                  <a:srgbClr val="000000"/>
                </a:solidFill>
                <a:effectLst/>
                <a:latin typeface="+mn-ea"/>
              </a:rPr>
              <a:t>결의문은 ‘이미 있는</a:t>
            </a:r>
            <a:r>
              <a:rPr lang="en-US" altLang="ko-KR" sz="4800" kern="0" spc="0" dirty="0">
                <a:solidFill>
                  <a:srgbClr val="000000"/>
                </a:solidFill>
                <a:effectLst/>
                <a:latin typeface="+mn-ea"/>
              </a:rPr>
              <a:t>(existing)’ </a:t>
            </a:r>
            <a:r>
              <a:rPr lang="ko-KR" altLang="en-US" sz="4800" kern="0" spc="0" dirty="0">
                <a:solidFill>
                  <a:srgbClr val="000000"/>
                </a:solidFill>
                <a:effectLst/>
                <a:latin typeface="+mn-ea"/>
              </a:rPr>
              <a:t>특허 풀로 특정했는데</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이미 있는’ 특허 풀이란 결핵</a:t>
            </a:r>
            <a:r>
              <a:rPr lang="en-US" altLang="ko-KR" sz="4800" kern="0" spc="0" dirty="0">
                <a:solidFill>
                  <a:srgbClr val="000000"/>
                </a:solidFill>
                <a:effectLst/>
                <a:latin typeface="+mn-ea"/>
              </a:rPr>
              <a:t>, </a:t>
            </a:r>
            <a:r>
              <a:rPr lang="ko-KR" altLang="en-US" sz="4800" kern="0" spc="0" dirty="0">
                <a:solidFill>
                  <a:srgbClr val="000000"/>
                </a:solidFill>
                <a:effectLst/>
                <a:latin typeface="+mn-ea"/>
              </a:rPr>
              <a:t>말라리아</a:t>
            </a:r>
            <a:r>
              <a:rPr lang="en-US" altLang="ko-KR" sz="4800" kern="0" spc="0" dirty="0">
                <a:solidFill>
                  <a:srgbClr val="000000"/>
                </a:solidFill>
                <a:effectLst/>
                <a:latin typeface="+mn-ea"/>
              </a:rPr>
              <a:t>, C</a:t>
            </a:r>
            <a:r>
              <a:rPr lang="ko-KR" altLang="en-US" sz="4800" kern="0" spc="0" dirty="0">
                <a:solidFill>
                  <a:srgbClr val="000000"/>
                </a:solidFill>
                <a:effectLst/>
                <a:latin typeface="+mn-ea"/>
              </a:rPr>
              <a:t>형 간염처럼 저소득 국가에서 주로 발생하는 ‘소외 질병</a:t>
            </a:r>
            <a:r>
              <a:rPr lang="en-US" altLang="ko-KR" sz="4800" kern="0" spc="0" dirty="0">
                <a:solidFill>
                  <a:srgbClr val="000000"/>
                </a:solidFill>
                <a:effectLst/>
                <a:latin typeface="+mn-ea"/>
              </a:rPr>
              <a:t>'(neglected disease) </a:t>
            </a:r>
            <a:r>
              <a:rPr lang="ko-KR" altLang="en-US" sz="4800" kern="0" spc="0" dirty="0">
                <a:solidFill>
                  <a:srgbClr val="000000"/>
                </a:solidFill>
                <a:effectLst/>
                <a:latin typeface="+mn-ea"/>
              </a:rPr>
              <a:t>문제를 해소하기 위한 ‘의약품 특허 풀</a:t>
            </a:r>
            <a:r>
              <a:rPr lang="en-US" altLang="ko-KR" sz="4800" kern="0" spc="0" dirty="0">
                <a:solidFill>
                  <a:srgbClr val="000000"/>
                </a:solidFill>
                <a:effectLst/>
                <a:latin typeface="+mn-ea"/>
              </a:rPr>
              <a:t>'(MPP: Medicines Patent Pool)</a:t>
            </a:r>
            <a:r>
              <a:rPr lang="ko-KR" altLang="en-US" sz="4800" kern="0" spc="0" dirty="0">
                <a:solidFill>
                  <a:srgbClr val="000000"/>
                </a:solidFill>
                <a:effectLst/>
                <a:latin typeface="+mn-ea"/>
              </a:rPr>
              <a:t>을 말한다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다국적 제약사들은 소외 질병에 대해 특허는 잔뜩 가지고 있지만 정작 필요한 의약품은 생산하지 않고 있었다</a:t>
            </a:r>
            <a:r>
              <a:rPr lang="en-US" altLang="ko-KR" sz="4800" kern="0" spc="0" dirty="0">
                <a:solidFill>
                  <a:srgbClr val="000000"/>
                </a:solidFill>
                <a:effectLst/>
                <a:latin typeface="+mn-ea"/>
              </a:rPr>
              <a:t>. MPP</a:t>
            </a:r>
            <a:r>
              <a:rPr lang="ko-KR" altLang="en-US" sz="4800" kern="0" spc="0" dirty="0">
                <a:solidFill>
                  <a:srgbClr val="000000"/>
                </a:solidFill>
                <a:effectLst/>
                <a:latin typeface="+mn-ea"/>
              </a:rPr>
              <a:t>는 이들이 갖고 있는 특허를 제네릭 제약사</a:t>
            </a:r>
            <a:r>
              <a:rPr lang="en-US" altLang="ko-KR" sz="4800" kern="0" spc="0" dirty="0">
                <a:solidFill>
                  <a:srgbClr val="000000"/>
                </a:solidFill>
                <a:effectLst/>
                <a:latin typeface="+mn-ea"/>
              </a:rPr>
              <a:t>(</a:t>
            </a:r>
            <a:r>
              <a:rPr lang="ko-KR" altLang="en-US" sz="4800" kern="0" spc="0" dirty="0">
                <a:solidFill>
                  <a:srgbClr val="000000"/>
                </a:solidFill>
                <a:effectLst/>
                <a:latin typeface="+mn-ea"/>
              </a:rPr>
              <a:t>가령</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인도 제약사</a:t>
            </a:r>
            <a:r>
              <a:rPr lang="en-US" altLang="ko-KR" sz="4800" kern="0" spc="0" dirty="0">
                <a:solidFill>
                  <a:srgbClr val="000000"/>
                </a:solidFill>
                <a:effectLst/>
                <a:latin typeface="+mn-ea"/>
              </a:rPr>
              <a:t>)</a:t>
            </a:r>
            <a:r>
              <a:rPr lang="ko-KR" altLang="en-US" sz="4800" kern="0" spc="0" dirty="0">
                <a:solidFill>
                  <a:srgbClr val="000000"/>
                </a:solidFill>
                <a:effectLst/>
                <a:latin typeface="+mn-ea"/>
              </a:rPr>
              <a:t>가 쓸 수 있도록 특허 이용허락</a:t>
            </a:r>
            <a:r>
              <a:rPr lang="en-US" altLang="ko-KR" sz="4800" kern="0" spc="0" dirty="0">
                <a:solidFill>
                  <a:srgbClr val="000000"/>
                </a:solidFill>
                <a:effectLst/>
                <a:latin typeface="+mn-ea"/>
              </a:rPr>
              <a:t>(</a:t>
            </a:r>
            <a:r>
              <a:rPr lang="ko-KR" altLang="en-US" sz="4800" kern="0" spc="0" dirty="0">
                <a:solidFill>
                  <a:srgbClr val="000000"/>
                </a:solidFill>
                <a:effectLst/>
                <a:latin typeface="+mn-ea"/>
              </a:rPr>
              <a:t>라이선스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계약을 중개하는 플랫폼 역할을 해 왔다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현재 </a:t>
            </a:r>
            <a:r>
              <a:rPr lang="en-US" altLang="ko-KR" sz="4800" kern="0" spc="0" dirty="0">
                <a:solidFill>
                  <a:srgbClr val="000000"/>
                </a:solidFill>
                <a:effectLst/>
                <a:latin typeface="+mn-ea"/>
              </a:rPr>
              <a:t>MPP</a:t>
            </a:r>
            <a:r>
              <a:rPr lang="ko-KR" altLang="en-US" sz="4800" kern="0" spc="0" dirty="0">
                <a:solidFill>
                  <a:srgbClr val="000000"/>
                </a:solidFill>
                <a:effectLst/>
                <a:latin typeface="+mn-ea"/>
              </a:rPr>
              <a:t>는 주로 최저개발국과 저소득 국가</a:t>
            </a:r>
            <a:r>
              <a:rPr lang="en-US" altLang="ko-KR" sz="4800" kern="0" spc="0" dirty="0">
                <a:solidFill>
                  <a:srgbClr val="000000"/>
                </a:solidFill>
                <a:effectLst/>
                <a:latin typeface="+mn-ea"/>
              </a:rPr>
              <a:t>, </a:t>
            </a:r>
            <a:r>
              <a:rPr lang="ko-KR" altLang="en-US" sz="4800" kern="0" spc="0" dirty="0">
                <a:solidFill>
                  <a:srgbClr val="000000"/>
                </a:solidFill>
                <a:effectLst/>
                <a:latin typeface="+mn-ea"/>
              </a:rPr>
              <a:t>그리고 일부 중진국만 대상으로 한다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따라서 전 세계 모든 나라</a:t>
            </a:r>
            <a:r>
              <a:rPr lang="en-US" altLang="ko-KR" sz="4800" kern="0" spc="0" dirty="0">
                <a:solidFill>
                  <a:srgbClr val="000000"/>
                </a:solidFill>
                <a:effectLst/>
                <a:latin typeface="+mn-ea"/>
              </a:rPr>
              <a:t>, </a:t>
            </a:r>
            <a:r>
              <a:rPr lang="ko-KR" altLang="en-US" sz="4800" kern="0" spc="0" dirty="0">
                <a:solidFill>
                  <a:srgbClr val="000000"/>
                </a:solidFill>
                <a:effectLst/>
                <a:latin typeface="+mn-ea"/>
              </a:rPr>
              <a:t>모든 사람에 대한 평등한 의료 기술의 이용을 추구하는 </a:t>
            </a:r>
            <a:r>
              <a:rPr lang="en-US" altLang="ko-KR" sz="4800" kern="0" spc="0" dirty="0">
                <a:solidFill>
                  <a:srgbClr val="000000"/>
                </a:solidFill>
                <a:effectLst/>
                <a:latin typeface="+mn-ea"/>
              </a:rPr>
              <a:t>WHO</a:t>
            </a:r>
            <a:r>
              <a:rPr lang="ko-KR" altLang="en-US" sz="4800" kern="0" spc="0" dirty="0">
                <a:solidFill>
                  <a:srgbClr val="000000"/>
                </a:solidFill>
                <a:effectLst/>
                <a:latin typeface="+mn-ea"/>
              </a:rPr>
              <a:t>의 이번 결의안이 </a:t>
            </a:r>
            <a:r>
              <a:rPr lang="en-US" altLang="ko-KR" sz="4800" kern="0" spc="0" dirty="0">
                <a:solidFill>
                  <a:srgbClr val="000000"/>
                </a:solidFill>
                <a:effectLst/>
                <a:latin typeface="+mn-ea"/>
              </a:rPr>
              <a:t>MPP</a:t>
            </a:r>
            <a:r>
              <a:rPr lang="ko-KR" altLang="en-US" sz="4800" kern="0" spc="0" dirty="0">
                <a:solidFill>
                  <a:srgbClr val="000000"/>
                </a:solidFill>
                <a:effectLst/>
                <a:latin typeface="+mn-ea"/>
              </a:rPr>
              <a:t>만 지칭한다고 보기는 어렵다</a:t>
            </a:r>
            <a:r>
              <a:rPr lang="en-US" altLang="ko-KR" sz="4800" kern="0" spc="0" dirty="0">
                <a:solidFill>
                  <a:srgbClr val="000000"/>
                </a:solidFill>
                <a:effectLst/>
                <a:latin typeface="+mn-ea"/>
              </a:rPr>
              <a:t>.</a:t>
            </a:r>
            <a:endParaRPr lang="ko-KR" altLang="en-US" sz="4800" kern="0" spc="0" dirty="0">
              <a:solidFill>
                <a:srgbClr val="000000"/>
              </a:solidFill>
              <a:effectLst/>
              <a:latin typeface="+mn-ea"/>
            </a:endParaRPr>
          </a:p>
          <a:p>
            <a:pPr marR="0" algn="just" fontAlgn="base" latinLnBrk="1">
              <a:lnSpc>
                <a:spcPct val="160000"/>
              </a:lnSpc>
              <a:spcBef>
                <a:spcPts val="0"/>
              </a:spcBef>
              <a:spcAft>
                <a:spcPts val="0"/>
              </a:spcAft>
            </a:pPr>
            <a:r>
              <a:rPr lang="ko-KR" altLang="en-US" sz="4800" kern="0" spc="0" dirty="0">
                <a:solidFill>
                  <a:srgbClr val="000000"/>
                </a:solidFill>
                <a:effectLst/>
                <a:latin typeface="+mn-ea"/>
              </a:rPr>
              <a:t>마지막으로</a:t>
            </a:r>
            <a:r>
              <a:rPr lang="en-US" altLang="ko-KR" sz="4800" kern="0" spc="0" dirty="0">
                <a:solidFill>
                  <a:srgbClr val="000000"/>
                </a:solidFill>
                <a:effectLst/>
                <a:latin typeface="+mn-ea"/>
              </a:rPr>
              <a:t>, WHO </a:t>
            </a:r>
            <a:r>
              <a:rPr lang="ko-KR" altLang="en-US" sz="4800" kern="0" spc="0" dirty="0">
                <a:solidFill>
                  <a:srgbClr val="000000"/>
                </a:solidFill>
                <a:effectLst/>
                <a:latin typeface="+mn-ea"/>
              </a:rPr>
              <a:t>사무총장을 상대로 한 </a:t>
            </a:r>
            <a:r>
              <a:rPr lang="ko-KR" altLang="en-US" sz="4800" kern="0" spc="0" dirty="0" err="1">
                <a:solidFill>
                  <a:srgbClr val="000000"/>
                </a:solidFill>
                <a:effectLst/>
                <a:latin typeface="+mn-ea"/>
              </a:rPr>
              <a:t>실행문</a:t>
            </a:r>
            <a:r>
              <a:rPr lang="ko-KR" altLang="en-US" sz="4800" kern="0" spc="0" dirty="0">
                <a:solidFill>
                  <a:srgbClr val="000000"/>
                </a:solidFill>
                <a:effectLst/>
                <a:latin typeface="+mn-ea"/>
              </a:rPr>
              <a:t> </a:t>
            </a:r>
            <a:r>
              <a:rPr lang="en-US" altLang="ko-KR" sz="4800" kern="0" spc="0" dirty="0">
                <a:solidFill>
                  <a:srgbClr val="000000"/>
                </a:solidFill>
                <a:effectLst/>
                <a:latin typeface="+mn-ea"/>
              </a:rPr>
              <a:t>9.8</a:t>
            </a:r>
            <a:r>
              <a:rPr lang="ko-KR" altLang="en-US" sz="4800" kern="0" spc="0" dirty="0">
                <a:solidFill>
                  <a:srgbClr val="000000"/>
                </a:solidFill>
                <a:effectLst/>
                <a:latin typeface="+mn-ea"/>
              </a:rPr>
              <a:t>은 코로나</a:t>
            </a:r>
            <a:r>
              <a:rPr lang="en-US" altLang="ko-KR" sz="4800" kern="0" spc="0" dirty="0">
                <a:solidFill>
                  <a:srgbClr val="000000"/>
                </a:solidFill>
                <a:effectLst/>
                <a:latin typeface="+mn-ea"/>
              </a:rPr>
              <a:t>19 </a:t>
            </a:r>
            <a:r>
              <a:rPr lang="ko-KR" altLang="en-US" sz="4800" kern="0" spc="0" dirty="0">
                <a:solidFill>
                  <a:srgbClr val="000000"/>
                </a:solidFill>
                <a:effectLst/>
                <a:latin typeface="+mn-ea"/>
              </a:rPr>
              <a:t>대응에 필요한 진단</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처치</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의약 및 백신의 개발</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제조 및 배포 역량을 배가하기 위한 국제조약상의 선택지를 찾아서 제공하라고 주문했다</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이 선택지에는 앞에서 언급한 도하 선언문에서 확인한 사안이 포함되며</a:t>
            </a:r>
            <a:r>
              <a:rPr lang="en-US" altLang="ko-KR" sz="4800" kern="0" spc="0" dirty="0">
                <a:solidFill>
                  <a:srgbClr val="000000"/>
                </a:solidFill>
                <a:effectLst/>
                <a:latin typeface="+mn-ea"/>
              </a:rPr>
              <a:t>, </a:t>
            </a:r>
            <a:r>
              <a:rPr lang="ko-KR" altLang="en-US" sz="4800" kern="0" spc="0" dirty="0">
                <a:solidFill>
                  <a:srgbClr val="000000"/>
                </a:solidFill>
                <a:effectLst/>
                <a:latin typeface="+mn-ea"/>
              </a:rPr>
              <a:t>선택지를 제공하는 과정에는 </a:t>
            </a:r>
            <a:r>
              <a:rPr lang="en-US" altLang="ko-KR" sz="4800" kern="0" spc="0" dirty="0">
                <a:solidFill>
                  <a:srgbClr val="000000"/>
                </a:solidFill>
                <a:effectLst/>
                <a:latin typeface="+mn-ea"/>
              </a:rPr>
              <a:t>WHO</a:t>
            </a:r>
            <a:r>
              <a:rPr lang="ko-KR" altLang="en-US" sz="4800" kern="0" spc="0" dirty="0">
                <a:solidFill>
                  <a:srgbClr val="000000"/>
                </a:solidFill>
                <a:effectLst/>
                <a:latin typeface="+mn-ea"/>
              </a:rPr>
              <a:t>가 이미 출범시킨 </a:t>
            </a:r>
            <a:r>
              <a:rPr lang="en-US" altLang="ko-KR" sz="4800" kern="0" spc="0" dirty="0">
                <a:solidFill>
                  <a:srgbClr val="000000"/>
                </a:solidFill>
                <a:effectLst/>
                <a:latin typeface="+mn-ea"/>
              </a:rPr>
              <a:t>Access to COVID-19 Tools (ACT) Accelerator</a:t>
            </a:r>
            <a:r>
              <a:rPr lang="ko-KR" altLang="en-US" sz="4800" kern="0" spc="0" dirty="0">
                <a:solidFill>
                  <a:srgbClr val="000000"/>
                </a:solidFill>
                <a:effectLst/>
                <a:latin typeface="+mn-ea"/>
              </a:rPr>
              <a:t>와 </a:t>
            </a:r>
            <a:r>
              <a:rPr lang="en-US" altLang="ko-KR" sz="4800" kern="0" spc="0" dirty="0">
                <a:solidFill>
                  <a:srgbClr val="000000"/>
                </a:solidFill>
                <a:effectLst/>
                <a:latin typeface="+mn-ea"/>
              </a:rPr>
              <a:t>[2] EU</a:t>
            </a:r>
            <a:r>
              <a:rPr lang="ko-KR" altLang="en-US" sz="4800" kern="0" spc="0" dirty="0">
                <a:solidFill>
                  <a:srgbClr val="000000"/>
                </a:solidFill>
                <a:effectLst/>
                <a:latin typeface="+mn-ea"/>
              </a:rPr>
              <a:t>가 주도한 </a:t>
            </a:r>
            <a:r>
              <a:rPr lang="en-US" altLang="ko-KR" sz="4800" kern="0" spc="0" dirty="0">
                <a:solidFill>
                  <a:srgbClr val="000000"/>
                </a:solidFill>
                <a:effectLst/>
                <a:latin typeface="+mn-ea"/>
              </a:rPr>
              <a:t>Pledging Campaign</a:t>
            </a:r>
            <a:r>
              <a:rPr lang="ko-KR" altLang="en-US" sz="4800" kern="0" spc="0" dirty="0">
                <a:solidFill>
                  <a:srgbClr val="000000"/>
                </a:solidFill>
                <a:effectLst/>
                <a:latin typeface="+mn-ea"/>
              </a:rPr>
              <a:t>이 </a:t>
            </a:r>
            <a:r>
              <a:rPr lang="en-US" altLang="ko-KR" sz="4800" kern="0" spc="0" dirty="0">
                <a:solidFill>
                  <a:srgbClr val="000000"/>
                </a:solidFill>
                <a:effectLst/>
                <a:latin typeface="+mn-ea"/>
              </a:rPr>
              <a:t>[3] </a:t>
            </a:r>
            <a:r>
              <a:rPr lang="ko-KR" altLang="en-US" sz="4800" kern="0" spc="0" dirty="0">
                <a:solidFill>
                  <a:srgbClr val="000000"/>
                </a:solidFill>
                <a:effectLst/>
                <a:latin typeface="+mn-ea"/>
              </a:rPr>
              <a:t>포함된다고 하여 이번 공동관리 풀과의 연관성을 확인했다</a:t>
            </a:r>
            <a:r>
              <a:rPr lang="en-US" altLang="ko-KR" sz="4800" kern="0" spc="0" dirty="0">
                <a:solidFill>
                  <a:srgbClr val="000000"/>
                </a:solidFill>
                <a:effectLst/>
                <a:latin typeface="+mn-ea"/>
              </a:rPr>
              <a:t>.</a:t>
            </a:r>
            <a:endParaRPr lang="ko-KR" altLang="en-US" sz="4800" kern="0" spc="0" dirty="0">
              <a:solidFill>
                <a:srgbClr val="000000"/>
              </a:solidFill>
              <a:effectLst/>
              <a:latin typeface="+mn-ea"/>
            </a:endParaRPr>
          </a:p>
          <a:p>
            <a:endParaRPr lang="en-US" dirty="0"/>
          </a:p>
        </p:txBody>
      </p:sp>
      <p:sp>
        <p:nvSpPr>
          <p:cNvPr id="4" name="슬라이드 번호 개체 틀 3">
            <a:extLst>
              <a:ext uri="{FF2B5EF4-FFF2-40B4-BE49-F238E27FC236}">
                <a16:creationId xmlns:a16="http://schemas.microsoft.com/office/drawing/2014/main" id="{D6D9C5A7-8301-4FCF-9325-F8099F2B557D}"/>
              </a:ext>
            </a:extLst>
          </p:cNvPr>
          <p:cNvSpPr>
            <a:spLocks noGrp="1"/>
          </p:cNvSpPr>
          <p:nvPr>
            <p:ph type="sldNum" sz="quarter" idx="12"/>
          </p:nvPr>
        </p:nvSpPr>
        <p:spPr/>
        <p:txBody>
          <a:bodyPr/>
          <a:lstStyle/>
          <a:p>
            <a:fld id="{0F5E5150-D770-414B-8549-1992D988E152}" type="slidenum">
              <a:rPr kumimoji="1" lang="ko-KR" altLang="en-US" smtClean="0"/>
              <a:t>12</a:t>
            </a:fld>
            <a:endParaRPr kumimoji="1" lang="ko-KR" altLang="en-US"/>
          </a:p>
        </p:txBody>
      </p:sp>
    </p:spTree>
    <p:extLst>
      <p:ext uri="{BB962C8B-B14F-4D97-AF65-F5344CB8AC3E}">
        <p14:creationId xmlns:p14="http://schemas.microsoft.com/office/powerpoint/2010/main" val="143265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9457691-0828-44B4-A886-B295A46F8E55}"/>
              </a:ext>
            </a:extLst>
          </p:cNvPr>
          <p:cNvSpPr>
            <a:spLocks noGrp="1"/>
          </p:cNvSpPr>
          <p:nvPr>
            <p:ph type="title"/>
          </p:nvPr>
        </p:nvSpPr>
        <p:spPr/>
        <p:txBody>
          <a:bodyPr/>
          <a:lstStyle/>
          <a:p>
            <a:r>
              <a:rPr lang="en-US" altLang="ko-KR" dirty="0"/>
              <a:t>[1] WHA73 </a:t>
            </a:r>
            <a:r>
              <a:rPr lang="ko-KR" altLang="en-US" dirty="0"/>
              <a:t>이후의 상황</a:t>
            </a:r>
            <a:endParaRPr lang="en-US" dirty="0"/>
          </a:p>
        </p:txBody>
      </p:sp>
      <p:sp>
        <p:nvSpPr>
          <p:cNvPr id="3" name="내용 개체 틀 2">
            <a:extLst>
              <a:ext uri="{FF2B5EF4-FFF2-40B4-BE49-F238E27FC236}">
                <a16:creationId xmlns:a16="http://schemas.microsoft.com/office/drawing/2014/main" id="{0C5E63A0-1EAA-4280-8463-65B8DCD93E85}"/>
              </a:ext>
            </a:extLst>
          </p:cNvPr>
          <p:cNvSpPr>
            <a:spLocks noGrp="1"/>
          </p:cNvSpPr>
          <p:nvPr>
            <p:ph idx="1"/>
          </p:nvPr>
        </p:nvSpPr>
        <p:spPr/>
        <p:txBody>
          <a:bodyPr>
            <a:normAutofit fontScale="85000" lnSpcReduction="10000"/>
          </a:bodyPr>
          <a:lstStyle/>
          <a:p>
            <a:pPr>
              <a:lnSpc>
                <a:spcPct val="130000"/>
              </a:lnSpc>
            </a:pPr>
            <a:r>
              <a:rPr lang="ko-KR" altLang="en-US" dirty="0">
                <a:latin typeface="+mn-ea"/>
              </a:rPr>
              <a:t>자국우선주의와 글로벌 공공재</a:t>
            </a:r>
            <a:endParaRPr lang="en-US" altLang="ko-KR" dirty="0">
              <a:latin typeface="+mn-ea"/>
            </a:endParaRPr>
          </a:p>
          <a:p>
            <a:pPr lvl="1">
              <a:lnSpc>
                <a:spcPct val="130000"/>
              </a:lnSpc>
            </a:pPr>
            <a:r>
              <a:rPr lang="ko-KR" altLang="en-US" dirty="0">
                <a:latin typeface="+mn-ea"/>
              </a:rPr>
              <a:t>프랑스</a:t>
            </a:r>
            <a:r>
              <a:rPr lang="en-US" altLang="ko-KR" dirty="0">
                <a:latin typeface="+mn-ea"/>
              </a:rPr>
              <a:t>, </a:t>
            </a:r>
            <a:r>
              <a:rPr lang="ko-KR" altLang="en-US" dirty="0">
                <a:latin typeface="+mn-ea"/>
              </a:rPr>
              <a:t>네덜란드</a:t>
            </a:r>
            <a:r>
              <a:rPr lang="en-US" altLang="ko-KR" dirty="0">
                <a:latin typeface="+mn-ea"/>
              </a:rPr>
              <a:t>, </a:t>
            </a:r>
            <a:r>
              <a:rPr lang="ko-KR" altLang="en-US" dirty="0">
                <a:latin typeface="+mn-ea"/>
              </a:rPr>
              <a:t>독일</a:t>
            </a:r>
            <a:r>
              <a:rPr lang="en-US" altLang="ko-KR" dirty="0">
                <a:latin typeface="+mn-ea"/>
              </a:rPr>
              <a:t>, </a:t>
            </a:r>
            <a:r>
              <a:rPr lang="ko-KR" altLang="en-US" dirty="0">
                <a:latin typeface="+mn-ea"/>
              </a:rPr>
              <a:t>이탈리아 백신 동맹</a:t>
            </a:r>
            <a:endParaRPr lang="en-US" altLang="ko-KR" dirty="0">
              <a:latin typeface="+mn-ea"/>
            </a:endParaRPr>
          </a:p>
          <a:p>
            <a:pPr lvl="1">
              <a:lnSpc>
                <a:spcPct val="130000"/>
              </a:lnSpc>
            </a:pPr>
            <a:r>
              <a:rPr lang="ko-KR" altLang="en-US" dirty="0">
                <a:latin typeface="+mn-ea"/>
              </a:rPr>
              <a:t>미국 </a:t>
            </a:r>
            <a:r>
              <a:rPr lang="ko-KR" altLang="en-US" dirty="0" err="1">
                <a:latin typeface="+mn-ea"/>
              </a:rPr>
              <a:t>렘데시비르</a:t>
            </a:r>
            <a:r>
              <a:rPr lang="ko-KR" altLang="en-US" dirty="0">
                <a:latin typeface="+mn-ea"/>
              </a:rPr>
              <a:t> 물량 확보</a:t>
            </a:r>
            <a:endParaRPr lang="en-US" altLang="ko-KR" dirty="0">
              <a:latin typeface="+mn-ea"/>
            </a:endParaRPr>
          </a:p>
          <a:p>
            <a:pPr lvl="1">
              <a:lnSpc>
                <a:spcPct val="130000"/>
              </a:lnSpc>
            </a:pPr>
            <a:r>
              <a:rPr lang="ko-KR" altLang="en-US" dirty="0">
                <a:latin typeface="+mn-ea"/>
              </a:rPr>
              <a:t>방글라데시 경제학자이자 사회운동자로 빈민들에게 무담보 소액대출 운동을 하며 빈곤퇴치에 앞장선 공로로 </a:t>
            </a:r>
            <a:r>
              <a:rPr lang="en-US" altLang="ko-KR" dirty="0">
                <a:latin typeface="+mn-ea"/>
              </a:rPr>
              <a:t>2006</a:t>
            </a:r>
            <a:r>
              <a:rPr lang="ko-KR" altLang="en-US" dirty="0">
                <a:latin typeface="+mn-ea"/>
              </a:rPr>
              <a:t>년 노벨평화상을 수상한 무함마드 </a:t>
            </a:r>
            <a:r>
              <a:rPr lang="ko-KR" altLang="en-US" dirty="0" err="1">
                <a:latin typeface="+mn-ea"/>
              </a:rPr>
              <a:t>유누스</a:t>
            </a:r>
            <a:r>
              <a:rPr lang="en-US" altLang="ko-KR" dirty="0">
                <a:latin typeface="+mn-ea"/>
              </a:rPr>
              <a:t>(Muhammad </a:t>
            </a:r>
            <a:r>
              <a:rPr lang="en-US" altLang="ko-KR" dirty="0" err="1">
                <a:latin typeface="+mn-ea"/>
              </a:rPr>
              <a:t>Yunus</a:t>
            </a:r>
            <a:r>
              <a:rPr lang="en-US" altLang="ko-KR" dirty="0">
                <a:latin typeface="+mn-ea"/>
              </a:rPr>
              <a:t>)</a:t>
            </a:r>
            <a:r>
              <a:rPr lang="ko-KR" altLang="en-US" dirty="0">
                <a:latin typeface="+mn-ea"/>
              </a:rPr>
              <a:t>의 주도로 </a:t>
            </a:r>
            <a:r>
              <a:rPr lang="en-US" altLang="ko-KR" dirty="0">
                <a:latin typeface="+mn-ea"/>
              </a:rPr>
              <a:t>18</a:t>
            </a:r>
            <a:r>
              <a:rPr lang="ko-KR" altLang="en-US" dirty="0">
                <a:latin typeface="+mn-ea"/>
              </a:rPr>
              <a:t>명의 노벨상 수상자</a:t>
            </a:r>
            <a:r>
              <a:rPr lang="en-US" altLang="ko-KR" dirty="0">
                <a:latin typeface="+mn-ea"/>
              </a:rPr>
              <a:t>, 32</a:t>
            </a:r>
            <a:r>
              <a:rPr lang="ko-KR" altLang="en-US" dirty="0">
                <a:latin typeface="+mn-ea"/>
              </a:rPr>
              <a:t>명의 전직 대통령과 수상을 비롯한 예술인</a:t>
            </a:r>
            <a:r>
              <a:rPr lang="en-US" altLang="ko-KR" dirty="0">
                <a:latin typeface="+mn-ea"/>
              </a:rPr>
              <a:t>, </a:t>
            </a:r>
            <a:r>
              <a:rPr lang="ko-KR" altLang="en-US" dirty="0">
                <a:latin typeface="+mn-ea"/>
              </a:rPr>
              <a:t>사회운동가</a:t>
            </a:r>
            <a:r>
              <a:rPr lang="en-US" altLang="ko-KR" dirty="0">
                <a:latin typeface="+mn-ea"/>
              </a:rPr>
              <a:t>, </a:t>
            </a:r>
            <a:r>
              <a:rPr lang="ko-KR" altLang="en-US" dirty="0">
                <a:latin typeface="+mn-ea"/>
              </a:rPr>
              <a:t>기업인 등 </a:t>
            </a:r>
            <a:r>
              <a:rPr lang="en-US" altLang="ko-KR" dirty="0">
                <a:latin typeface="+mn-ea"/>
              </a:rPr>
              <a:t>114</a:t>
            </a:r>
            <a:r>
              <a:rPr lang="ko-KR" altLang="en-US" dirty="0">
                <a:latin typeface="+mn-ea"/>
              </a:rPr>
              <a:t>명이 백신의 글로벌 공공재를 요구 </a:t>
            </a:r>
            <a:r>
              <a:rPr lang="en-US" altLang="ko-KR" dirty="0">
                <a:latin typeface="+mn-ea"/>
              </a:rPr>
              <a:t>6</a:t>
            </a:r>
            <a:r>
              <a:rPr lang="ko-KR" altLang="en-US" dirty="0">
                <a:latin typeface="+mn-ea"/>
              </a:rPr>
              <a:t>월 </a:t>
            </a:r>
            <a:r>
              <a:rPr lang="en-US" altLang="ko-KR" dirty="0">
                <a:latin typeface="+mn-ea"/>
              </a:rPr>
              <a:t>29</a:t>
            </a:r>
            <a:r>
              <a:rPr lang="ko-KR" altLang="en-US" dirty="0">
                <a:latin typeface="+mn-ea"/>
              </a:rPr>
              <a:t>일</a:t>
            </a:r>
            <a:r>
              <a:rPr lang="en-US" altLang="ko-KR" dirty="0">
                <a:latin typeface="+mn-ea"/>
              </a:rPr>
              <a:t>, 7</a:t>
            </a:r>
            <a:r>
              <a:rPr lang="ko-KR" altLang="en-US" dirty="0">
                <a:latin typeface="+mn-ea"/>
              </a:rPr>
              <a:t>월 </a:t>
            </a:r>
            <a:r>
              <a:rPr lang="en-US" altLang="ko-KR" dirty="0">
                <a:latin typeface="+mn-ea"/>
              </a:rPr>
              <a:t>7</a:t>
            </a:r>
            <a:r>
              <a:rPr lang="ko-KR" altLang="en-US" dirty="0">
                <a:latin typeface="+mn-ea"/>
              </a:rPr>
              <a:t>일 현재 약 </a:t>
            </a:r>
            <a:r>
              <a:rPr lang="en-US" altLang="ko-KR" dirty="0">
                <a:latin typeface="+mn-ea"/>
              </a:rPr>
              <a:t>2,600</a:t>
            </a:r>
            <a:r>
              <a:rPr lang="ko-KR" altLang="en-US" dirty="0">
                <a:latin typeface="+mn-ea"/>
              </a:rPr>
              <a:t>명이 서약 </a:t>
            </a:r>
            <a:r>
              <a:rPr lang="en-US" altLang="ko-KR" dirty="0">
                <a:latin typeface="+mn-ea"/>
                <a:hlinkClick r:id="rId2"/>
              </a:rPr>
              <a:t>http://vaccinecommongood.org/</a:t>
            </a:r>
            <a:endParaRPr lang="en-US" altLang="ko-KR" dirty="0">
              <a:latin typeface="+mn-ea"/>
            </a:endParaRPr>
          </a:p>
          <a:p>
            <a:pPr lvl="1">
              <a:lnSpc>
                <a:spcPct val="130000"/>
              </a:lnSpc>
            </a:pPr>
            <a:r>
              <a:rPr lang="en-US" altLang="ko-KR" dirty="0">
                <a:latin typeface="+mn-ea"/>
              </a:rPr>
              <a:t>MSF: </a:t>
            </a:r>
            <a:r>
              <a:rPr lang="ko-KR" altLang="en-US" dirty="0">
                <a:latin typeface="+mn-ea"/>
              </a:rPr>
              <a:t>코로나</a:t>
            </a:r>
            <a:r>
              <a:rPr lang="en-US" altLang="ko-KR" dirty="0">
                <a:latin typeface="+mn-ea"/>
              </a:rPr>
              <a:t>19 </a:t>
            </a:r>
            <a:r>
              <a:rPr lang="ko-KR" altLang="en-US" dirty="0">
                <a:latin typeface="+mn-ea"/>
              </a:rPr>
              <a:t>관련 진단</a:t>
            </a:r>
            <a:r>
              <a:rPr lang="en-US" altLang="ko-KR" dirty="0">
                <a:latin typeface="+mn-ea"/>
              </a:rPr>
              <a:t>, </a:t>
            </a:r>
            <a:r>
              <a:rPr lang="ko-KR" altLang="en-US" dirty="0">
                <a:latin typeface="+mn-ea"/>
              </a:rPr>
              <a:t>치료</a:t>
            </a:r>
            <a:r>
              <a:rPr lang="en-US" altLang="ko-KR" dirty="0">
                <a:latin typeface="+mn-ea"/>
              </a:rPr>
              <a:t>, </a:t>
            </a:r>
            <a:r>
              <a:rPr lang="ko-KR" altLang="en-US" dirty="0">
                <a:latin typeface="+mn-ea"/>
              </a:rPr>
              <a:t>백신에는 특허를 인정하지 말자</a:t>
            </a:r>
            <a:r>
              <a:rPr lang="en-US" altLang="ko-KR" dirty="0">
                <a:latin typeface="+mn-ea"/>
              </a:rPr>
              <a:t>. </a:t>
            </a:r>
            <a:r>
              <a:rPr lang="en-US" dirty="0">
                <a:latin typeface="+mn-ea"/>
                <a:hlinkClick r:id="rId3"/>
              </a:rPr>
              <a:t>https://msfaccess.org/covid-19-action</a:t>
            </a:r>
            <a:endParaRPr lang="en-US" dirty="0">
              <a:latin typeface="+mn-ea"/>
            </a:endParaRPr>
          </a:p>
        </p:txBody>
      </p:sp>
      <p:sp>
        <p:nvSpPr>
          <p:cNvPr id="4" name="슬라이드 번호 개체 틀 3">
            <a:extLst>
              <a:ext uri="{FF2B5EF4-FFF2-40B4-BE49-F238E27FC236}">
                <a16:creationId xmlns:a16="http://schemas.microsoft.com/office/drawing/2014/main" id="{6EB70B49-DE72-4A48-801E-6A54E9A62116}"/>
              </a:ext>
            </a:extLst>
          </p:cNvPr>
          <p:cNvSpPr>
            <a:spLocks noGrp="1"/>
          </p:cNvSpPr>
          <p:nvPr>
            <p:ph type="sldNum" sz="quarter" idx="12"/>
          </p:nvPr>
        </p:nvSpPr>
        <p:spPr/>
        <p:txBody>
          <a:bodyPr/>
          <a:lstStyle/>
          <a:p>
            <a:fld id="{0F5E5150-D770-414B-8549-1992D988E152}" type="slidenum">
              <a:rPr kumimoji="1" lang="ko-KR" altLang="en-US" smtClean="0"/>
              <a:t>13</a:t>
            </a:fld>
            <a:endParaRPr kumimoji="1" lang="ko-KR" altLang="en-US"/>
          </a:p>
        </p:txBody>
      </p:sp>
    </p:spTree>
    <p:extLst>
      <p:ext uri="{BB962C8B-B14F-4D97-AF65-F5344CB8AC3E}">
        <p14:creationId xmlns:p14="http://schemas.microsoft.com/office/powerpoint/2010/main" val="2572197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2BB67D0-789B-49EE-ABB3-B8857D7AAF9F}"/>
              </a:ext>
            </a:extLst>
          </p:cNvPr>
          <p:cNvSpPr>
            <a:spLocks noGrp="1"/>
          </p:cNvSpPr>
          <p:nvPr>
            <p:ph type="title"/>
          </p:nvPr>
        </p:nvSpPr>
        <p:spPr/>
        <p:txBody>
          <a:bodyPr/>
          <a:lstStyle/>
          <a:p>
            <a:r>
              <a:rPr lang="en-US" altLang="ko-KR" dirty="0"/>
              <a:t>[1] WHA73 </a:t>
            </a:r>
            <a:r>
              <a:rPr lang="ko-KR" altLang="en-US" dirty="0"/>
              <a:t>이후의 상황</a:t>
            </a:r>
            <a:endParaRPr lang="en-US" dirty="0"/>
          </a:p>
        </p:txBody>
      </p:sp>
      <p:sp>
        <p:nvSpPr>
          <p:cNvPr id="3" name="내용 개체 틀 2">
            <a:extLst>
              <a:ext uri="{FF2B5EF4-FFF2-40B4-BE49-F238E27FC236}">
                <a16:creationId xmlns:a16="http://schemas.microsoft.com/office/drawing/2014/main" id="{74B1AF12-5E3A-4232-BDF2-31986771B4F3}"/>
              </a:ext>
            </a:extLst>
          </p:cNvPr>
          <p:cNvSpPr>
            <a:spLocks noGrp="1"/>
          </p:cNvSpPr>
          <p:nvPr>
            <p:ph idx="1"/>
          </p:nvPr>
        </p:nvSpPr>
        <p:spPr/>
        <p:txBody>
          <a:bodyPr>
            <a:normAutofit fontScale="85000" lnSpcReduction="20000"/>
          </a:bodyPr>
          <a:lstStyle/>
          <a:p>
            <a:r>
              <a:rPr lang="en-US" altLang="ko-KR" dirty="0"/>
              <a:t>WHO Solidarity Call to Action</a:t>
            </a:r>
          </a:p>
          <a:p>
            <a:pPr lvl="1">
              <a:lnSpc>
                <a:spcPct val="120000"/>
              </a:lnSpc>
            </a:pPr>
            <a:r>
              <a:rPr lang="en-US" altLang="ko-KR" dirty="0"/>
              <a:t>5</a:t>
            </a:r>
            <a:r>
              <a:rPr lang="ko-KR" altLang="en-US" dirty="0"/>
              <a:t>월 </a:t>
            </a:r>
            <a:r>
              <a:rPr lang="en-US" altLang="ko-KR" dirty="0"/>
              <a:t>29</a:t>
            </a:r>
            <a:r>
              <a:rPr lang="ko-KR" altLang="en-US" dirty="0"/>
              <a:t>일 </a:t>
            </a:r>
            <a:r>
              <a:rPr lang="en-US" altLang="ko-KR" dirty="0"/>
              <a:t>WHO</a:t>
            </a:r>
            <a:r>
              <a:rPr lang="ko-KR" altLang="en-US" dirty="0"/>
              <a:t>는 </a:t>
            </a:r>
            <a:r>
              <a:rPr lang="en-US" altLang="ko-KR" dirty="0"/>
              <a:t>C-TAP (COVID-19 Technology Access Pool) </a:t>
            </a:r>
            <a:r>
              <a:rPr lang="ko-KR" altLang="en-US" dirty="0"/>
              <a:t>참여하는 연대 행동을 촉구</a:t>
            </a:r>
            <a:endParaRPr lang="en-US" altLang="ko-KR" dirty="0"/>
          </a:p>
          <a:p>
            <a:pPr lvl="1">
              <a:lnSpc>
                <a:spcPct val="120000"/>
              </a:lnSpc>
            </a:pPr>
            <a:r>
              <a:rPr lang="ko-KR" altLang="en-US" dirty="0"/>
              <a:t>유럽연합</a:t>
            </a:r>
            <a:r>
              <a:rPr lang="en-US" altLang="ko-KR" dirty="0"/>
              <a:t>, </a:t>
            </a:r>
            <a:r>
              <a:rPr lang="ko-KR" altLang="en-US" dirty="0"/>
              <a:t>미국은 물론</a:t>
            </a:r>
            <a:r>
              <a:rPr lang="en-US" altLang="ko-KR" dirty="0"/>
              <a:t> </a:t>
            </a:r>
            <a:r>
              <a:rPr lang="ko-KR" altLang="en-US" dirty="0"/>
              <a:t>한국과 중국도 불참</a:t>
            </a:r>
            <a:r>
              <a:rPr lang="en-US" altLang="ko-KR" dirty="0"/>
              <a:t>.</a:t>
            </a:r>
          </a:p>
          <a:p>
            <a:pPr lvl="1">
              <a:lnSpc>
                <a:spcPct val="120000"/>
              </a:lnSpc>
            </a:pPr>
            <a:r>
              <a:rPr lang="en-US" altLang="ko-KR" dirty="0"/>
              <a:t>WHA 73 </a:t>
            </a:r>
            <a:r>
              <a:rPr lang="ko-KR" altLang="en-US" dirty="0"/>
              <a:t>문재인 대통령 기조연설</a:t>
            </a:r>
            <a:r>
              <a:rPr lang="en-US" altLang="ko-KR" dirty="0"/>
              <a:t>: </a:t>
            </a:r>
            <a:r>
              <a:rPr lang="en-US" altLang="ko-KR" dirty="0">
                <a:latin typeface="+mn-lt"/>
              </a:rPr>
              <a:t>“</a:t>
            </a:r>
            <a:r>
              <a:rPr lang="ko-KR" altLang="en-US" dirty="0">
                <a:latin typeface="+mn-lt"/>
              </a:rPr>
              <a:t>둘째</a:t>
            </a:r>
            <a:r>
              <a:rPr lang="en-US" altLang="ko-KR" dirty="0">
                <a:latin typeface="+mn-lt"/>
              </a:rPr>
              <a:t>, </a:t>
            </a:r>
            <a:r>
              <a:rPr lang="ko-KR" altLang="en-US" dirty="0">
                <a:latin typeface="+mn-lt"/>
              </a:rPr>
              <a:t>백신과 치료제 개발을 위해 국경을 넘어 협력해야 합니다</a:t>
            </a:r>
            <a:r>
              <a:rPr lang="en-US" altLang="ko-KR" dirty="0">
                <a:latin typeface="+mn-lt"/>
              </a:rPr>
              <a:t>. </a:t>
            </a:r>
            <a:r>
              <a:rPr lang="ko-KR" altLang="en-US" dirty="0">
                <a:latin typeface="+mn-lt"/>
              </a:rPr>
              <a:t>개발된 백신과 치료제는 인류를 위한 공공재로서 전 세계에 공평하게 보급되어야 할 것입니다</a:t>
            </a:r>
            <a:r>
              <a:rPr lang="en-US" altLang="ko-KR" dirty="0">
                <a:latin typeface="+mn-lt"/>
              </a:rPr>
              <a:t>. </a:t>
            </a:r>
            <a:r>
              <a:rPr lang="ko-KR" altLang="en-US" dirty="0">
                <a:latin typeface="+mn-lt"/>
              </a:rPr>
              <a:t>한국은 백신과 치료제 개발을 위한 </a:t>
            </a:r>
            <a:r>
              <a:rPr lang="en-US" altLang="ko-KR" dirty="0">
                <a:latin typeface="+mn-lt"/>
              </a:rPr>
              <a:t>WHO</a:t>
            </a:r>
            <a:r>
              <a:rPr lang="ko-KR" altLang="en-US" dirty="0">
                <a:latin typeface="+mn-lt"/>
              </a:rPr>
              <a:t>의 노력을 전적으로 지지합니다</a:t>
            </a:r>
            <a:r>
              <a:rPr lang="en-US" altLang="ko-KR" dirty="0">
                <a:latin typeface="+mn-lt"/>
              </a:rPr>
              <a:t>. </a:t>
            </a:r>
            <a:r>
              <a:rPr lang="ko-KR" altLang="en-US" dirty="0">
                <a:latin typeface="+mn-lt"/>
              </a:rPr>
              <a:t>한국은 세계 백신 면역 연합</a:t>
            </a:r>
            <a:r>
              <a:rPr lang="en-US" altLang="ko-KR" dirty="0">
                <a:latin typeface="+mn-lt"/>
              </a:rPr>
              <a:t>, </a:t>
            </a:r>
            <a:r>
              <a:rPr lang="ko-KR" altLang="en-US" dirty="0">
                <a:latin typeface="+mn-lt"/>
              </a:rPr>
              <a:t>글로벌 펀드</a:t>
            </a:r>
            <a:r>
              <a:rPr lang="en-US" altLang="ko-KR" dirty="0">
                <a:latin typeface="+mn-lt"/>
              </a:rPr>
              <a:t>, </a:t>
            </a:r>
            <a:r>
              <a:rPr lang="ko-KR" altLang="en-US" dirty="0">
                <a:latin typeface="+mn-lt"/>
              </a:rPr>
              <a:t>국제 의약품 구매기구</a:t>
            </a:r>
            <a:r>
              <a:rPr lang="en-US" altLang="ko-KR" dirty="0">
                <a:latin typeface="+mn-lt"/>
              </a:rPr>
              <a:t>, </a:t>
            </a:r>
            <a:r>
              <a:rPr lang="ko-KR" altLang="en-US" dirty="0">
                <a:latin typeface="+mn-lt"/>
              </a:rPr>
              <a:t>국제 백신 연구소에 공여국으로 참여하고 있으며</a:t>
            </a:r>
            <a:r>
              <a:rPr lang="en-US" altLang="ko-KR" dirty="0">
                <a:latin typeface="+mn-lt"/>
              </a:rPr>
              <a:t>, </a:t>
            </a:r>
            <a:r>
              <a:rPr lang="ko-KR" altLang="en-US" dirty="0">
                <a:latin typeface="+mn-lt"/>
              </a:rPr>
              <a:t>올해부터 </a:t>
            </a:r>
            <a:r>
              <a:rPr lang="ko-KR" altLang="en-US" dirty="0" err="1">
                <a:latin typeface="+mn-lt"/>
              </a:rPr>
              <a:t>감염병</a:t>
            </a:r>
            <a:r>
              <a:rPr lang="ko-KR" altLang="en-US" dirty="0">
                <a:latin typeface="+mn-lt"/>
              </a:rPr>
              <a:t> 혁신 연합에도 기여할 예정입니다</a:t>
            </a:r>
            <a:r>
              <a:rPr lang="en-US" altLang="ko-KR" dirty="0">
                <a:latin typeface="+mn-lt"/>
              </a:rPr>
              <a:t>.”</a:t>
            </a:r>
          </a:p>
          <a:p>
            <a:pPr lvl="1">
              <a:lnSpc>
                <a:spcPct val="120000"/>
              </a:lnSpc>
            </a:pPr>
            <a:r>
              <a:rPr lang="ko-KR" altLang="en-US" dirty="0">
                <a:latin typeface="+mn-lt"/>
              </a:rPr>
              <a:t>시진핑 중국 국가주석</a:t>
            </a:r>
            <a:r>
              <a:rPr lang="en-US" altLang="ko-KR" dirty="0">
                <a:latin typeface="+mn-lt"/>
              </a:rPr>
              <a:t>: </a:t>
            </a:r>
            <a:r>
              <a:rPr lang="en-US" altLang="ko-KR" dirty="0"/>
              <a:t>“Covid-19 vaccine development and deployment in China, when available, will be made a global public good, which will be China’s contribution to ensuring vaccine accessibility and affordability in developing countries,”</a:t>
            </a:r>
            <a:endParaRPr lang="ko-KR" altLang="en-US" dirty="0">
              <a:latin typeface="+mn-lt"/>
            </a:endParaRPr>
          </a:p>
          <a:p>
            <a:endParaRPr lang="en-US" dirty="0"/>
          </a:p>
        </p:txBody>
      </p:sp>
      <p:sp>
        <p:nvSpPr>
          <p:cNvPr id="4" name="슬라이드 번호 개체 틀 3">
            <a:extLst>
              <a:ext uri="{FF2B5EF4-FFF2-40B4-BE49-F238E27FC236}">
                <a16:creationId xmlns:a16="http://schemas.microsoft.com/office/drawing/2014/main" id="{2B6AEB9F-B58B-4FDB-8136-AAA7D6BFD85F}"/>
              </a:ext>
            </a:extLst>
          </p:cNvPr>
          <p:cNvSpPr>
            <a:spLocks noGrp="1"/>
          </p:cNvSpPr>
          <p:nvPr>
            <p:ph type="sldNum" sz="quarter" idx="12"/>
          </p:nvPr>
        </p:nvSpPr>
        <p:spPr/>
        <p:txBody>
          <a:bodyPr/>
          <a:lstStyle/>
          <a:p>
            <a:fld id="{0F5E5150-D770-414B-8549-1992D988E152}" type="slidenum">
              <a:rPr kumimoji="1" lang="ko-KR" altLang="en-US" smtClean="0"/>
              <a:t>14</a:t>
            </a:fld>
            <a:endParaRPr kumimoji="1" lang="ko-KR" altLang="en-US"/>
          </a:p>
        </p:txBody>
      </p:sp>
    </p:spTree>
    <p:extLst>
      <p:ext uri="{BB962C8B-B14F-4D97-AF65-F5344CB8AC3E}">
        <p14:creationId xmlns:p14="http://schemas.microsoft.com/office/powerpoint/2010/main" val="231182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5AD01E2-23EB-4C7C-B19D-EF4370BB5725}"/>
              </a:ext>
            </a:extLst>
          </p:cNvPr>
          <p:cNvSpPr>
            <a:spLocks noGrp="1"/>
          </p:cNvSpPr>
          <p:nvPr>
            <p:ph type="title"/>
          </p:nvPr>
        </p:nvSpPr>
        <p:spPr/>
        <p:txBody>
          <a:bodyPr/>
          <a:lstStyle/>
          <a:p>
            <a:r>
              <a:rPr lang="en-US" altLang="ko-KR" dirty="0"/>
              <a:t>[1] WHA73 </a:t>
            </a:r>
            <a:r>
              <a:rPr lang="ko-KR" altLang="en-US" dirty="0"/>
              <a:t>이후의 상황</a:t>
            </a:r>
            <a:endParaRPr lang="en-US" dirty="0"/>
          </a:p>
        </p:txBody>
      </p:sp>
      <p:sp>
        <p:nvSpPr>
          <p:cNvPr id="3" name="내용 개체 틀 2">
            <a:extLst>
              <a:ext uri="{FF2B5EF4-FFF2-40B4-BE49-F238E27FC236}">
                <a16:creationId xmlns:a16="http://schemas.microsoft.com/office/drawing/2014/main" id="{C2E94C44-8A12-49AE-BDB1-812CF8E3101F}"/>
              </a:ext>
            </a:extLst>
          </p:cNvPr>
          <p:cNvSpPr>
            <a:spLocks noGrp="1"/>
          </p:cNvSpPr>
          <p:nvPr>
            <p:ph idx="1"/>
          </p:nvPr>
        </p:nvSpPr>
        <p:spPr/>
        <p:txBody>
          <a:bodyPr/>
          <a:lstStyle/>
          <a:p>
            <a:r>
              <a:rPr lang="en-US" altLang="ko-KR" dirty="0"/>
              <a:t>ACT-Accelerator Consolidated Roadmap</a:t>
            </a:r>
          </a:p>
          <a:p>
            <a:r>
              <a:rPr lang="en-US" altLang="ko-KR" dirty="0"/>
              <a:t>June 4</a:t>
            </a:r>
          </a:p>
          <a:p>
            <a:r>
              <a:rPr lang="en-US" altLang="ko-KR" dirty="0"/>
              <a:t>Gavi COVAX Facility</a:t>
            </a:r>
            <a:endParaRPr lang="en-US" dirty="0"/>
          </a:p>
        </p:txBody>
      </p:sp>
      <p:sp>
        <p:nvSpPr>
          <p:cNvPr id="4" name="슬라이드 번호 개체 틀 3">
            <a:extLst>
              <a:ext uri="{FF2B5EF4-FFF2-40B4-BE49-F238E27FC236}">
                <a16:creationId xmlns:a16="http://schemas.microsoft.com/office/drawing/2014/main" id="{801BE075-E8A9-4A4E-83D7-CEA7C18DE6BC}"/>
              </a:ext>
            </a:extLst>
          </p:cNvPr>
          <p:cNvSpPr>
            <a:spLocks noGrp="1"/>
          </p:cNvSpPr>
          <p:nvPr>
            <p:ph type="sldNum" sz="quarter" idx="12"/>
          </p:nvPr>
        </p:nvSpPr>
        <p:spPr/>
        <p:txBody>
          <a:bodyPr/>
          <a:lstStyle/>
          <a:p>
            <a:fld id="{0F5E5150-D770-414B-8549-1992D988E152}" type="slidenum">
              <a:rPr kumimoji="1" lang="ko-KR" altLang="en-US" smtClean="0"/>
              <a:t>15</a:t>
            </a:fld>
            <a:endParaRPr kumimoji="1" lang="ko-KR" altLang="en-US"/>
          </a:p>
        </p:txBody>
      </p:sp>
    </p:spTree>
    <p:extLst>
      <p:ext uri="{BB962C8B-B14F-4D97-AF65-F5344CB8AC3E}">
        <p14:creationId xmlns:p14="http://schemas.microsoft.com/office/powerpoint/2010/main" val="3826622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DB493AA-532C-4EED-81FE-20F4FC4EB112}"/>
              </a:ext>
            </a:extLst>
          </p:cNvPr>
          <p:cNvSpPr>
            <a:spLocks noGrp="1"/>
          </p:cNvSpPr>
          <p:nvPr>
            <p:ph type="title"/>
          </p:nvPr>
        </p:nvSpPr>
        <p:spPr/>
        <p:txBody>
          <a:bodyPr/>
          <a:lstStyle/>
          <a:p>
            <a:r>
              <a:rPr lang="en-US" altLang="ko-KR" dirty="0"/>
              <a:t>[1] WHA73 </a:t>
            </a:r>
            <a:r>
              <a:rPr lang="ko-KR" altLang="en-US" dirty="0"/>
              <a:t>이후의 상황</a:t>
            </a:r>
            <a:endParaRPr lang="en-US" dirty="0"/>
          </a:p>
        </p:txBody>
      </p:sp>
      <p:sp>
        <p:nvSpPr>
          <p:cNvPr id="3" name="내용 개체 틀 2">
            <a:extLst>
              <a:ext uri="{FF2B5EF4-FFF2-40B4-BE49-F238E27FC236}">
                <a16:creationId xmlns:a16="http://schemas.microsoft.com/office/drawing/2014/main" id="{86C8269F-F778-42E6-B757-2D8DE04B0715}"/>
              </a:ext>
            </a:extLst>
          </p:cNvPr>
          <p:cNvSpPr>
            <a:spLocks noGrp="1"/>
          </p:cNvSpPr>
          <p:nvPr>
            <p:ph idx="1"/>
          </p:nvPr>
        </p:nvSpPr>
        <p:spPr/>
        <p:txBody>
          <a:bodyPr>
            <a:normAutofit fontScale="85000" lnSpcReduction="10000"/>
          </a:bodyPr>
          <a:lstStyle/>
          <a:p>
            <a:r>
              <a:rPr lang="en-US" altLang="ko-KR" dirty="0"/>
              <a:t>WHO Global Allocation Framework for COVID-19</a:t>
            </a:r>
          </a:p>
          <a:p>
            <a:pPr lvl="1">
              <a:lnSpc>
                <a:spcPct val="120000"/>
              </a:lnSpc>
            </a:pPr>
            <a:r>
              <a:rPr lang="ko-KR" altLang="en-US" dirty="0"/>
              <a:t>보건에 미치는 영향을 극대화하기 위해 한정된 자원을 어떻게 할당할지에 관한 전략</a:t>
            </a:r>
            <a:endParaRPr lang="en-US" altLang="ko-KR" dirty="0"/>
          </a:p>
          <a:p>
            <a:pPr lvl="1">
              <a:lnSpc>
                <a:spcPct val="120000"/>
              </a:lnSpc>
            </a:pPr>
            <a:r>
              <a:rPr lang="en-US" altLang="ko-KR" dirty="0"/>
              <a:t>3</a:t>
            </a:r>
            <a:r>
              <a:rPr lang="ko-KR" altLang="en-US" dirty="0"/>
              <a:t>단계 우선순위</a:t>
            </a:r>
            <a:r>
              <a:rPr lang="en-US" altLang="ko-KR" dirty="0"/>
              <a:t>: 1) </a:t>
            </a:r>
            <a:r>
              <a:rPr lang="ko-KR" altLang="en-US" dirty="0"/>
              <a:t>보건 노동자</a:t>
            </a:r>
            <a:r>
              <a:rPr lang="en-US" altLang="ko-KR" dirty="0"/>
              <a:t>(</a:t>
            </a:r>
            <a:r>
              <a:rPr lang="ko-KR" altLang="en-US" dirty="0"/>
              <a:t>전체 인구의 </a:t>
            </a:r>
            <a:r>
              <a:rPr lang="en-US" altLang="ko-KR" dirty="0"/>
              <a:t>1% </a:t>
            </a:r>
            <a:r>
              <a:rPr lang="ko-KR" altLang="en-US" dirty="0"/>
              <a:t>미만</a:t>
            </a:r>
            <a:r>
              <a:rPr lang="en-US" altLang="ko-KR" dirty="0"/>
              <a:t>), 2) 65</a:t>
            </a:r>
            <a:r>
              <a:rPr lang="ko-KR" altLang="en-US" dirty="0"/>
              <a:t>이상 고령자</a:t>
            </a:r>
            <a:r>
              <a:rPr lang="en-US" altLang="ko-KR" dirty="0"/>
              <a:t>(8%), </a:t>
            </a:r>
            <a:r>
              <a:rPr lang="ko-KR" altLang="en-US" dirty="0"/>
              <a:t>고위험군</a:t>
            </a:r>
            <a:r>
              <a:rPr lang="en-US" altLang="ko-KR" dirty="0"/>
              <a:t>(</a:t>
            </a:r>
            <a:r>
              <a:rPr lang="ko-KR" altLang="en-US" dirty="0"/>
              <a:t>기저질환자</a:t>
            </a:r>
            <a:r>
              <a:rPr lang="en-US" altLang="ko-KR" dirty="0"/>
              <a:t>)(15%).</a:t>
            </a:r>
          </a:p>
          <a:p>
            <a:pPr lvl="1">
              <a:lnSpc>
                <a:spcPct val="120000"/>
              </a:lnSpc>
            </a:pPr>
            <a:r>
              <a:rPr lang="ko-KR" altLang="en-US" dirty="0"/>
              <a:t>한명이 </a:t>
            </a:r>
            <a:r>
              <a:rPr lang="en-US" altLang="ko-KR" dirty="0"/>
              <a:t>2 </a:t>
            </a:r>
            <a:r>
              <a:rPr lang="ko-KR" altLang="en-US" dirty="0" err="1"/>
              <a:t>도즈</a:t>
            </a:r>
            <a:r>
              <a:rPr lang="en-US" altLang="ko-KR" dirty="0"/>
              <a:t>(dose) </a:t>
            </a:r>
            <a:r>
              <a:rPr lang="ko-KR" altLang="en-US" dirty="0"/>
              <a:t>필요하다고 가정</a:t>
            </a:r>
            <a:r>
              <a:rPr lang="en-US" altLang="ko-KR" dirty="0"/>
              <a:t>. </a:t>
            </a:r>
            <a:r>
              <a:rPr lang="ko-KR" altLang="en-US" dirty="0"/>
              <a:t>보건 노동자 </a:t>
            </a:r>
            <a:r>
              <a:rPr lang="en-US" altLang="ko-KR" dirty="0"/>
              <a:t>1</a:t>
            </a:r>
            <a:r>
              <a:rPr lang="ko-KR" altLang="en-US" dirty="0"/>
              <a:t>억 </a:t>
            </a:r>
            <a:r>
              <a:rPr lang="en-US" altLang="ko-KR" dirty="0"/>
              <a:t>1</a:t>
            </a:r>
            <a:r>
              <a:rPr lang="ko-KR" altLang="en-US" dirty="0"/>
              <a:t>천</a:t>
            </a:r>
            <a:r>
              <a:rPr lang="en-US" altLang="ko-KR" dirty="0"/>
              <a:t>5</a:t>
            </a:r>
            <a:r>
              <a:rPr lang="ko-KR" altLang="en-US" dirty="0"/>
              <a:t>백만 </a:t>
            </a:r>
            <a:r>
              <a:rPr lang="ko-KR" altLang="en-US" dirty="0" err="1"/>
              <a:t>도즈</a:t>
            </a:r>
            <a:r>
              <a:rPr lang="en-US" altLang="ko-KR" dirty="0"/>
              <a:t>, 65</a:t>
            </a:r>
            <a:r>
              <a:rPr lang="ko-KR" altLang="en-US" dirty="0"/>
              <a:t>이상 고령자 </a:t>
            </a:r>
            <a:r>
              <a:rPr lang="en-US" altLang="ko-KR" dirty="0"/>
              <a:t>11</a:t>
            </a:r>
            <a:r>
              <a:rPr lang="ko-KR" altLang="en-US" dirty="0"/>
              <a:t>억 </a:t>
            </a:r>
            <a:r>
              <a:rPr lang="en-US" altLang="ko-KR" dirty="0"/>
              <a:t>1</a:t>
            </a:r>
            <a:r>
              <a:rPr lang="ko-KR" altLang="en-US" dirty="0"/>
              <a:t>천</a:t>
            </a:r>
            <a:r>
              <a:rPr lang="en-US" altLang="ko-KR" dirty="0"/>
              <a:t>5</a:t>
            </a:r>
            <a:r>
              <a:rPr lang="ko-KR" altLang="en-US" dirty="0"/>
              <a:t>백만 </a:t>
            </a:r>
            <a:r>
              <a:rPr lang="ko-KR" altLang="en-US" dirty="0" err="1"/>
              <a:t>도즈</a:t>
            </a:r>
            <a:r>
              <a:rPr lang="en-US" altLang="ko-KR" dirty="0"/>
              <a:t>, </a:t>
            </a:r>
            <a:r>
              <a:rPr lang="ko-KR" altLang="en-US" dirty="0"/>
              <a:t>고위험군 </a:t>
            </a:r>
            <a:r>
              <a:rPr lang="en-US" altLang="ko-KR" dirty="0"/>
              <a:t>26</a:t>
            </a:r>
            <a:r>
              <a:rPr lang="ko-KR" altLang="en-US" dirty="0"/>
              <a:t>억 </a:t>
            </a:r>
            <a:r>
              <a:rPr lang="en-US" altLang="ko-KR" dirty="0"/>
              <a:t>5</a:t>
            </a:r>
            <a:r>
              <a:rPr lang="ko-KR" altLang="en-US" dirty="0"/>
              <a:t>천만 </a:t>
            </a:r>
            <a:r>
              <a:rPr lang="ko-KR" altLang="en-US" dirty="0" err="1"/>
              <a:t>도즈</a:t>
            </a:r>
            <a:r>
              <a:rPr lang="en-US" altLang="ko-KR" dirty="0"/>
              <a:t>.</a:t>
            </a:r>
          </a:p>
          <a:p>
            <a:pPr lvl="1">
              <a:lnSpc>
                <a:spcPct val="120000"/>
              </a:lnSpc>
            </a:pPr>
            <a:r>
              <a:rPr lang="en-US" altLang="ko-KR" dirty="0"/>
              <a:t>7</a:t>
            </a:r>
            <a:r>
              <a:rPr lang="ko-KR" altLang="en-US" dirty="0"/>
              <a:t>월 </a:t>
            </a:r>
            <a:r>
              <a:rPr lang="en-US" altLang="ko-KR" dirty="0"/>
              <a:t>2</a:t>
            </a:r>
            <a:r>
              <a:rPr lang="ko-KR" altLang="en-US" dirty="0"/>
              <a:t>일 </a:t>
            </a:r>
            <a:r>
              <a:rPr lang="en-US" altLang="ko-KR" dirty="0"/>
              <a:t>WHO </a:t>
            </a:r>
            <a:r>
              <a:rPr lang="ko-KR" altLang="en-US" dirty="0"/>
              <a:t>부총장 </a:t>
            </a:r>
            <a:r>
              <a:rPr lang="en-US" altLang="ko-KR" dirty="0"/>
              <a:t>Dr. </a:t>
            </a:r>
            <a:r>
              <a:rPr lang="en-US" altLang="ko-KR" dirty="0" err="1"/>
              <a:t>Simao</a:t>
            </a:r>
            <a:r>
              <a:rPr lang="ko-KR" altLang="en-US" dirty="0"/>
              <a:t>는 백신의 </a:t>
            </a:r>
            <a:r>
              <a:rPr lang="en-US" altLang="ko-KR" dirty="0"/>
              <a:t>2</a:t>
            </a:r>
            <a:r>
              <a:rPr lang="ko-KR" altLang="en-US" dirty="0"/>
              <a:t>단계 할당 방안 제시</a:t>
            </a:r>
            <a:r>
              <a:rPr lang="en-US" altLang="ko-KR" dirty="0"/>
              <a:t>.</a:t>
            </a:r>
            <a:r>
              <a:rPr lang="ko-KR" altLang="en-US" dirty="0"/>
              <a:t> </a:t>
            </a:r>
            <a:r>
              <a:rPr lang="en-US" altLang="ko-KR" dirty="0"/>
              <a:t>(1) </a:t>
            </a:r>
            <a:r>
              <a:rPr lang="ko-KR" altLang="en-US" dirty="0"/>
              <a:t>모든 국가에 인구 </a:t>
            </a:r>
            <a:r>
              <a:rPr lang="en-US" altLang="ko-KR" dirty="0"/>
              <a:t>3%</a:t>
            </a:r>
            <a:r>
              <a:rPr lang="ko-KR" altLang="en-US" dirty="0"/>
              <a:t>에 해당하는 분량의 백신 공급</a:t>
            </a:r>
            <a:r>
              <a:rPr lang="en-US" altLang="ko-KR" dirty="0"/>
              <a:t>(</a:t>
            </a:r>
            <a:r>
              <a:rPr lang="ko-KR" altLang="en-US" dirty="0"/>
              <a:t>이 </a:t>
            </a:r>
            <a:r>
              <a:rPr lang="en-US" altLang="ko-KR" dirty="0"/>
              <a:t>3%</a:t>
            </a:r>
            <a:r>
              <a:rPr lang="ko-KR" altLang="en-US" dirty="0"/>
              <a:t>는 보건 노동자와 돌봄 노동자</a:t>
            </a:r>
            <a:r>
              <a:rPr lang="en-US" altLang="ko-KR" dirty="0"/>
              <a:t>(social care worker)</a:t>
            </a:r>
            <a:r>
              <a:rPr lang="ko-KR" altLang="en-US" dirty="0"/>
              <a:t>까지 포괄하는 분량</a:t>
            </a:r>
            <a:r>
              <a:rPr lang="en-US" altLang="ko-KR" dirty="0"/>
              <a:t>), (2) </a:t>
            </a:r>
            <a:r>
              <a:rPr lang="ko-KR" altLang="en-US" dirty="0"/>
              <a:t>백신 생산량이 증가하면 인구 </a:t>
            </a:r>
            <a:r>
              <a:rPr lang="en-US" altLang="ko-KR" dirty="0"/>
              <a:t>20%</a:t>
            </a:r>
            <a:r>
              <a:rPr lang="ko-KR" altLang="en-US" dirty="0"/>
              <a:t>에 해당하는 분량의 백신 공급</a:t>
            </a:r>
            <a:r>
              <a:rPr lang="en-US" altLang="ko-KR" dirty="0"/>
              <a:t>(</a:t>
            </a:r>
            <a:r>
              <a:rPr lang="ko-KR" altLang="en-US" dirty="0"/>
              <a:t>이 </a:t>
            </a:r>
            <a:r>
              <a:rPr lang="en-US" altLang="ko-KR" dirty="0"/>
              <a:t>20%</a:t>
            </a:r>
            <a:r>
              <a:rPr lang="ko-KR" altLang="en-US" dirty="0"/>
              <a:t>는 </a:t>
            </a:r>
            <a:r>
              <a:rPr lang="en-US" altLang="ko-KR" dirty="0"/>
              <a:t>65</a:t>
            </a:r>
            <a:r>
              <a:rPr lang="ko-KR" altLang="en-US" dirty="0"/>
              <a:t>세 이상 고령자와 고위험군을 포괄하며 나라별 사정에 따른 위험요소를 고려한 인구까지 포괄하려는 것</a:t>
            </a:r>
            <a:r>
              <a:rPr lang="en-US" altLang="ko-KR" dirty="0"/>
              <a:t>). </a:t>
            </a:r>
            <a:r>
              <a:rPr lang="ko-KR" altLang="en-US" dirty="0"/>
              <a:t>이 때 가장 중요한 원칙은 모든 나라가 필요한 분량을 동시에 제공받도록 하는 것</a:t>
            </a:r>
            <a:r>
              <a:rPr lang="en-US" altLang="ko-KR" dirty="0"/>
              <a:t>.</a:t>
            </a:r>
            <a:endParaRPr lang="en-US" dirty="0"/>
          </a:p>
        </p:txBody>
      </p:sp>
      <p:sp>
        <p:nvSpPr>
          <p:cNvPr id="4" name="슬라이드 번호 개체 틀 3">
            <a:extLst>
              <a:ext uri="{FF2B5EF4-FFF2-40B4-BE49-F238E27FC236}">
                <a16:creationId xmlns:a16="http://schemas.microsoft.com/office/drawing/2014/main" id="{73A16C64-B7E3-4EA6-BE17-55A078BBCA3C}"/>
              </a:ext>
            </a:extLst>
          </p:cNvPr>
          <p:cNvSpPr>
            <a:spLocks noGrp="1"/>
          </p:cNvSpPr>
          <p:nvPr>
            <p:ph type="sldNum" sz="quarter" idx="12"/>
          </p:nvPr>
        </p:nvSpPr>
        <p:spPr/>
        <p:txBody>
          <a:bodyPr/>
          <a:lstStyle/>
          <a:p>
            <a:fld id="{0F5E5150-D770-414B-8549-1992D988E152}" type="slidenum">
              <a:rPr kumimoji="1" lang="ko-KR" altLang="en-US" smtClean="0"/>
              <a:t>16</a:t>
            </a:fld>
            <a:endParaRPr kumimoji="1" lang="ko-KR" altLang="en-US"/>
          </a:p>
        </p:txBody>
      </p:sp>
    </p:spTree>
    <p:extLst>
      <p:ext uri="{BB962C8B-B14F-4D97-AF65-F5344CB8AC3E}">
        <p14:creationId xmlns:p14="http://schemas.microsoft.com/office/powerpoint/2010/main" val="3044931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F3432C1-B5D2-4DC4-94A7-415BC97CC40C}"/>
              </a:ext>
            </a:extLst>
          </p:cNvPr>
          <p:cNvSpPr>
            <a:spLocks noGrp="1"/>
          </p:cNvSpPr>
          <p:nvPr>
            <p:ph type="title"/>
          </p:nvPr>
        </p:nvSpPr>
        <p:spPr/>
        <p:txBody>
          <a:bodyPr/>
          <a:lstStyle/>
          <a:p>
            <a:r>
              <a:rPr lang="en-US" altLang="ko-KR" dirty="0"/>
              <a:t>[1] </a:t>
            </a:r>
            <a:r>
              <a:rPr lang="ko-KR" altLang="en-US" dirty="0"/>
              <a:t>자발적 공유</a:t>
            </a:r>
            <a:endParaRPr lang="en-US" dirty="0"/>
          </a:p>
        </p:txBody>
      </p:sp>
      <p:sp>
        <p:nvSpPr>
          <p:cNvPr id="3" name="내용 개체 틀 2">
            <a:extLst>
              <a:ext uri="{FF2B5EF4-FFF2-40B4-BE49-F238E27FC236}">
                <a16:creationId xmlns:a16="http://schemas.microsoft.com/office/drawing/2014/main" id="{F18A66C0-5062-4862-B925-FAAACE7BEFA9}"/>
              </a:ext>
            </a:extLst>
          </p:cNvPr>
          <p:cNvSpPr>
            <a:spLocks noGrp="1"/>
          </p:cNvSpPr>
          <p:nvPr>
            <p:ph idx="1"/>
          </p:nvPr>
        </p:nvSpPr>
        <p:spPr>
          <a:xfrm>
            <a:off x="838200" y="1825625"/>
            <a:ext cx="10515600" cy="5032375"/>
          </a:xfrm>
        </p:spPr>
        <p:txBody>
          <a:bodyPr>
            <a:normAutofit fontScale="62500" lnSpcReduction="20000"/>
          </a:bodyPr>
          <a:lstStyle/>
          <a:p>
            <a:pPr>
              <a:lnSpc>
                <a:spcPct val="140000"/>
              </a:lnSpc>
            </a:pPr>
            <a:r>
              <a:rPr lang="en-US" dirty="0">
                <a:solidFill>
                  <a:srgbClr val="FF0000"/>
                </a:solidFill>
                <a:latin typeface="+mn-ea"/>
              </a:rPr>
              <a:t>Open COVID Pledge</a:t>
            </a:r>
          </a:p>
          <a:p>
            <a:pPr lvl="1">
              <a:lnSpc>
                <a:spcPct val="140000"/>
              </a:lnSpc>
              <a:spcBef>
                <a:spcPts val="1200"/>
              </a:spcBef>
              <a:spcAft>
                <a:spcPts val="1200"/>
              </a:spcAft>
            </a:pPr>
            <a:r>
              <a:rPr lang="en-US" altLang="ko-KR" sz="2200" b="0" i="0" u="none" strike="noStrike" dirty="0">
                <a:solidFill>
                  <a:srgbClr val="000000"/>
                </a:solidFill>
                <a:effectLst/>
                <a:latin typeface="+mn-ea"/>
              </a:rPr>
              <a:t>2020</a:t>
            </a:r>
            <a:r>
              <a:rPr lang="ko-KR" altLang="en-US" sz="2200" b="0" i="0" u="none" strike="noStrike" dirty="0">
                <a:solidFill>
                  <a:srgbClr val="000000"/>
                </a:solidFill>
                <a:effectLst/>
                <a:latin typeface="+mn-ea"/>
              </a:rPr>
              <a:t>년 </a:t>
            </a:r>
            <a:r>
              <a:rPr lang="en-US" altLang="ko-KR" sz="2200" b="0" i="0" u="none" strike="noStrike" dirty="0">
                <a:solidFill>
                  <a:srgbClr val="000000"/>
                </a:solidFill>
                <a:effectLst/>
                <a:latin typeface="+mn-ea"/>
              </a:rPr>
              <a:t>3</a:t>
            </a:r>
            <a:r>
              <a:rPr lang="ko-KR" altLang="en-US" sz="2200" b="0" i="0" u="none" strike="noStrike" dirty="0">
                <a:solidFill>
                  <a:srgbClr val="000000"/>
                </a:solidFill>
                <a:effectLst/>
                <a:latin typeface="+mn-ea"/>
              </a:rPr>
              <a:t>월 </a:t>
            </a:r>
            <a:r>
              <a:rPr lang="en-US" altLang="ko-KR" sz="2200" b="0" i="0" u="none" strike="noStrike" dirty="0">
                <a:solidFill>
                  <a:srgbClr val="000000"/>
                </a:solidFill>
                <a:effectLst/>
                <a:latin typeface="+mn-ea"/>
              </a:rPr>
              <a:t>31</a:t>
            </a:r>
            <a:r>
              <a:rPr lang="ko-KR" altLang="en-US" sz="2200" b="0" i="0" u="none" strike="noStrike" dirty="0">
                <a:solidFill>
                  <a:srgbClr val="000000"/>
                </a:solidFill>
                <a:effectLst/>
                <a:latin typeface="+mn-ea"/>
              </a:rPr>
              <a:t>일 출범</a:t>
            </a:r>
            <a:r>
              <a:rPr lang="en-US" altLang="ko-KR" sz="2200" b="0" i="0" u="none" strike="noStrike" dirty="0">
                <a:solidFill>
                  <a:srgbClr val="000000"/>
                </a:solidFill>
                <a:effectLst/>
                <a:latin typeface="+mn-ea"/>
              </a:rPr>
              <a:t>, Creative Commons, Stanford Law School, PIJIP (American University), Mozilla</a:t>
            </a:r>
          </a:p>
          <a:p>
            <a:pPr lvl="1">
              <a:lnSpc>
                <a:spcPct val="140000"/>
              </a:lnSpc>
              <a:spcBef>
                <a:spcPts val="1200"/>
              </a:spcBef>
              <a:spcAft>
                <a:spcPts val="1200"/>
              </a:spcAft>
            </a:pPr>
            <a:r>
              <a:rPr lang="ko-KR" altLang="en-US" sz="2200" b="0" i="0" u="none" strike="noStrike" dirty="0">
                <a:solidFill>
                  <a:srgbClr val="000000"/>
                </a:solidFill>
                <a:effectLst/>
                <a:latin typeface="+mn-ea"/>
              </a:rPr>
              <a:t>코로나</a:t>
            </a:r>
            <a:r>
              <a:rPr lang="en-US" altLang="ko-KR" sz="2200" b="0" i="0" u="none" strike="noStrike" dirty="0">
                <a:solidFill>
                  <a:srgbClr val="000000"/>
                </a:solidFill>
                <a:effectLst/>
                <a:latin typeface="+mn-ea"/>
              </a:rPr>
              <a:t>19 </a:t>
            </a:r>
            <a:r>
              <a:rPr lang="ko-KR" altLang="en-US" sz="2200" b="0" i="0" u="none" strike="noStrike" dirty="0">
                <a:solidFill>
                  <a:srgbClr val="000000"/>
                </a:solidFill>
                <a:effectLst/>
                <a:latin typeface="+mn-ea"/>
              </a:rPr>
              <a:t>세계적 대유행의 종식과 질병의 영향을 최소화할 목적으로 모든 특허</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저작권 및 기타 지재권의 생산</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제조</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판매</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수입</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복제</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번역</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배포</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공연</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전시</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수정</a:t>
            </a:r>
            <a:r>
              <a:rPr lang="en-US" altLang="ko-KR" sz="2200" b="0" i="0" u="none" strike="noStrike" dirty="0">
                <a:solidFill>
                  <a:srgbClr val="000000"/>
                </a:solidFill>
                <a:effectLst/>
                <a:latin typeface="+mn-ea"/>
              </a:rPr>
              <a:t>, 2</a:t>
            </a:r>
            <a:r>
              <a:rPr lang="ko-KR" altLang="en-US" sz="2200" b="0" i="0" u="none" strike="noStrike" dirty="0">
                <a:solidFill>
                  <a:srgbClr val="000000"/>
                </a:solidFill>
                <a:effectLst/>
                <a:latin typeface="+mn-ea"/>
              </a:rPr>
              <a:t>차적 저작물 작성 등의 이용을 비독점적</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무상</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지역 </a:t>
            </a:r>
            <a:r>
              <a:rPr lang="ko-KR" altLang="en-US" sz="2200" b="0" i="0" u="none" strike="noStrike" dirty="0" err="1">
                <a:solidFill>
                  <a:srgbClr val="000000"/>
                </a:solidFill>
                <a:effectLst/>
                <a:latin typeface="+mn-ea"/>
              </a:rPr>
              <a:t>제한없는</a:t>
            </a:r>
            <a:r>
              <a:rPr lang="en-US" altLang="ko-KR" sz="2200" b="0" i="0" u="none" strike="noStrike" dirty="0">
                <a:solidFill>
                  <a:srgbClr val="000000"/>
                </a:solidFill>
                <a:effectLst/>
                <a:latin typeface="+mn-ea"/>
              </a:rPr>
              <a:t>, </a:t>
            </a:r>
            <a:r>
              <a:rPr lang="ko-KR" altLang="en-US" sz="2200" b="0" i="0" u="none" strike="noStrike" dirty="0" err="1">
                <a:solidFill>
                  <a:srgbClr val="000000"/>
                </a:solidFill>
                <a:effectLst/>
                <a:latin typeface="+mn-ea"/>
              </a:rPr>
              <a:t>재이용허락권없음</a:t>
            </a:r>
            <a:endParaRPr lang="ko-KR" altLang="en-US" sz="2200" b="0" dirty="0">
              <a:effectLst/>
              <a:latin typeface="+mn-ea"/>
            </a:endParaRPr>
          </a:p>
          <a:p>
            <a:pPr lvl="1">
              <a:lnSpc>
                <a:spcPct val="140000"/>
              </a:lnSpc>
              <a:spcBef>
                <a:spcPts val="1200"/>
              </a:spcBef>
              <a:spcAft>
                <a:spcPts val="1200"/>
              </a:spcAft>
            </a:pPr>
            <a:r>
              <a:rPr lang="ko-KR" altLang="en-US" sz="2200" b="0" i="0" u="none" strike="noStrike" dirty="0">
                <a:solidFill>
                  <a:srgbClr val="000000"/>
                </a:solidFill>
                <a:effectLst/>
                <a:latin typeface="+mn-ea"/>
              </a:rPr>
              <a:t>기간</a:t>
            </a:r>
            <a:r>
              <a:rPr lang="en-US" altLang="ko-KR" sz="2200" b="0" i="0" u="none" strike="noStrike" dirty="0">
                <a:solidFill>
                  <a:srgbClr val="000000"/>
                </a:solidFill>
                <a:effectLst/>
                <a:latin typeface="+mn-ea"/>
              </a:rPr>
              <a:t>: 2019</a:t>
            </a:r>
            <a:r>
              <a:rPr lang="ko-KR" altLang="en-US" sz="2200" b="0" i="0" u="none" strike="noStrike" dirty="0">
                <a:solidFill>
                  <a:srgbClr val="000000"/>
                </a:solidFill>
                <a:effectLst/>
                <a:latin typeface="+mn-ea"/>
              </a:rPr>
              <a:t>년 </a:t>
            </a:r>
            <a:r>
              <a:rPr lang="en-US" altLang="ko-KR" sz="2200" b="0" i="0" u="none" strike="noStrike" dirty="0">
                <a:solidFill>
                  <a:srgbClr val="000000"/>
                </a:solidFill>
                <a:effectLst/>
                <a:latin typeface="+mn-ea"/>
              </a:rPr>
              <a:t>12</a:t>
            </a:r>
            <a:r>
              <a:rPr lang="ko-KR" altLang="en-US" sz="2200" b="0" i="0" u="none" strike="noStrike" dirty="0">
                <a:solidFill>
                  <a:srgbClr val="000000"/>
                </a:solidFill>
                <a:effectLst/>
                <a:latin typeface="+mn-ea"/>
              </a:rPr>
              <a:t>월 </a:t>
            </a:r>
            <a:r>
              <a:rPr lang="en-US" altLang="ko-KR" sz="2200" b="0" i="0" u="none" strike="noStrike" dirty="0">
                <a:solidFill>
                  <a:srgbClr val="000000"/>
                </a:solidFill>
                <a:effectLst/>
                <a:latin typeface="+mn-ea"/>
              </a:rPr>
              <a:t>1</a:t>
            </a:r>
            <a:r>
              <a:rPr lang="ko-KR" altLang="en-US" sz="2200" b="0" i="0" u="none" strike="noStrike" dirty="0">
                <a:solidFill>
                  <a:srgbClr val="000000"/>
                </a:solidFill>
                <a:effectLst/>
                <a:latin typeface="+mn-ea"/>
              </a:rPr>
              <a:t>일부터 </a:t>
            </a:r>
            <a:r>
              <a:rPr lang="en-US" altLang="ko-KR" sz="2200" b="0" i="0" u="none" strike="noStrike" dirty="0">
                <a:solidFill>
                  <a:srgbClr val="000000"/>
                </a:solidFill>
                <a:effectLst/>
                <a:latin typeface="+mn-ea"/>
              </a:rPr>
              <a:t>WHO</a:t>
            </a:r>
            <a:r>
              <a:rPr lang="ko-KR" altLang="en-US" sz="2200" b="0" i="0" u="none" strike="noStrike" dirty="0">
                <a:solidFill>
                  <a:srgbClr val="000000"/>
                </a:solidFill>
                <a:effectLst/>
                <a:latin typeface="+mn-ea"/>
              </a:rPr>
              <a:t>가 코로나</a:t>
            </a:r>
            <a:r>
              <a:rPr lang="en-US" altLang="ko-KR" sz="2200" b="0" i="0" u="none" strike="noStrike" dirty="0">
                <a:solidFill>
                  <a:srgbClr val="000000"/>
                </a:solidFill>
                <a:effectLst/>
                <a:latin typeface="+mn-ea"/>
              </a:rPr>
              <a:t>19 </a:t>
            </a:r>
            <a:r>
              <a:rPr lang="ko-KR" altLang="en-US" sz="2200" b="0" i="0" u="none" strike="noStrike" dirty="0">
                <a:solidFill>
                  <a:srgbClr val="000000"/>
                </a:solidFill>
                <a:effectLst/>
                <a:latin typeface="+mn-ea"/>
              </a:rPr>
              <a:t>세계적 대유행 종식 선언 </a:t>
            </a:r>
            <a:r>
              <a:rPr lang="en-US" altLang="ko-KR" sz="2200" b="0" i="0" u="none" strike="noStrike" dirty="0">
                <a:solidFill>
                  <a:srgbClr val="000000"/>
                </a:solidFill>
                <a:effectLst/>
                <a:latin typeface="+mn-ea"/>
              </a:rPr>
              <a:t>1</a:t>
            </a:r>
            <a:r>
              <a:rPr lang="ko-KR" altLang="en-US" sz="2200" b="0" i="0" u="none" strike="noStrike" dirty="0">
                <a:solidFill>
                  <a:srgbClr val="000000"/>
                </a:solidFill>
                <a:effectLst/>
                <a:latin typeface="+mn-ea"/>
              </a:rPr>
              <a:t>년 후까지</a:t>
            </a:r>
            <a:r>
              <a:rPr lang="en-US" altLang="ko-KR" sz="2200" b="0" i="0" u="none" strike="noStrike" dirty="0">
                <a:solidFill>
                  <a:srgbClr val="000000"/>
                </a:solidFill>
                <a:effectLst/>
                <a:latin typeface="+mn-ea"/>
              </a:rPr>
              <a:t>.</a:t>
            </a:r>
            <a:endParaRPr lang="ko-KR" altLang="en-US" sz="2200" b="0" dirty="0">
              <a:effectLst/>
              <a:latin typeface="+mn-ea"/>
            </a:endParaRPr>
          </a:p>
          <a:p>
            <a:pPr lvl="1">
              <a:lnSpc>
                <a:spcPct val="140000"/>
              </a:lnSpc>
              <a:spcBef>
                <a:spcPts val="1200"/>
              </a:spcBef>
              <a:spcAft>
                <a:spcPts val="1200"/>
              </a:spcAft>
            </a:pPr>
            <a:r>
              <a:rPr lang="ko-KR" altLang="en-US" sz="2200" b="0" i="0" u="none" strike="noStrike" dirty="0">
                <a:solidFill>
                  <a:srgbClr val="000000"/>
                </a:solidFill>
                <a:effectLst/>
                <a:latin typeface="+mn-ea"/>
              </a:rPr>
              <a:t>인텔</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페이스북</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아마존</a:t>
            </a:r>
            <a:r>
              <a:rPr lang="en-US" altLang="ko-KR" sz="2200" b="0" i="0" u="none" strike="noStrike" dirty="0">
                <a:solidFill>
                  <a:srgbClr val="000000"/>
                </a:solidFill>
                <a:effectLst/>
                <a:latin typeface="+mn-ea"/>
              </a:rPr>
              <a:t>, IBM, </a:t>
            </a:r>
            <a:r>
              <a:rPr lang="ko-KR" altLang="en-US" sz="2200" b="0" i="0" u="none" strike="noStrike" dirty="0" err="1">
                <a:solidFill>
                  <a:srgbClr val="000000"/>
                </a:solidFill>
                <a:effectLst/>
                <a:latin typeface="+mn-ea"/>
              </a:rPr>
              <a:t>휴렛패커드</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마이크로소프트</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우버</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가장 먼저 참여한 기업은 인텔과 </a:t>
            </a:r>
            <a:r>
              <a:rPr lang="en-US" altLang="ko-KR" sz="2200" b="0" i="0" u="none" strike="noStrike" dirty="0">
                <a:solidFill>
                  <a:srgbClr val="000000"/>
                </a:solidFill>
                <a:effectLst/>
                <a:latin typeface="+mn-ea"/>
              </a:rPr>
              <a:t>Unified Patents </a:t>
            </a:r>
          </a:p>
          <a:p>
            <a:pPr lvl="1">
              <a:lnSpc>
                <a:spcPct val="140000"/>
              </a:lnSpc>
              <a:spcBef>
                <a:spcPts val="1200"/>
              </a:spcBef>
              <a:spcAft>
                <a:spcPts val="1200"/>
              </a:spcAft>
            </a:pPr>
            <a:r>
              <a:rPr lang="en-US" altLang="ko-KR" sz="2200" b="0" i="0" u="none" strike="noStrike" dirty="0">
                <a:solidFill>
                  <a:srgbClr val="000000"/>
                </a:solidFill>
                <a:effectLst/>
                <a:latin typeface="+mn-ea"/>
              </a:rPr>
              <a:t>GPL</a:t>
            </a:r>
            <a:r>
              <a:rPr lang="ko-KR" altLang="en-US" sz="2200" b="0" i="0" u="none" strike="noStrike" dirty="0">
                <a:solidFill>
                  <a:srgbClr val="000000"/>
                </a:solidFill>
                <a:effectLst/>
                <a:latin typeface="+mn-ea"/>
              </a:rPr>
              <a:t>이나 자유</a:t>
            </a:r>
            <a:r>
              <a:rPr lang="en-US" altLang="ko-KR" sz="2200" b="0" i="0" u="none" strike="noStrike" dirty="0">
                <a:solidFill>
                  <a:srgbClr val="000000"/>
                </a:solidFill>
                <a:effectLst/>
                <a:latin typeface="+mn-ea"/>
              </a:rPr>
              <a:t>/</a:t>
            </a:r>
            <a:r>
              <a:rPr lang="ko-KR" altLang="en-US" sz="2200" b="0" i="0" u="none" strike="noStrike" dirty="0">
                <a:solidFill>
                  <a:srgbClr val="000000"/>
                </a:solidFill>
                <a:effectLst/>
                <a:latin typeface="+mn-ea"/>
              </a:rPr>
              <a:t>오픈소스 라이선스처럼 영구적인 공개 라이선스가 아니라는 점에서 한계가 있지만</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코로나</a:t>
            </a:r>
            <a:r>
              <a:rPr lang="en-US" altLang="ko-KR" sz="2200" b="0" i="0" u="none" strike="noStrike" dirty="0">
                <a:solidFill>
                  <a:srgbClr val="000000"/>
                </a:solidFill>
                <a:effectLst/>
                <a:latin typeface="+mn-ea"/>
              </a:rPr>
              <a:t>19 </a:t>
            </a:r>
            <a:r>
              <a:rPr lang="ko-KR" altLang="en-US" sz="2200" b="0" i="0" u="none" strike="noStrike" dirty="0">
                <a:solidFill>
                  <a:srgbClr val="000000"/>
                </a:solidFill>
                <a:effectLst/>
                <a:latin typeface="+mn-ea"/>
              </a:rPr>
              <a:t>대응에 방해가 되지 않겠다는 점 보장</a:t>
            </a:r>
            <a:r>
              <a:rPr lang="en-US" altLang="ko-KR" sz="2200" b="0" i="0" u="none" strike="noStrike" dirty="0">
                <a:solidFill>
                  <a:srgbClr val="000000"/>
                </a:solidFill>
                <a:effectLst/>
                <a:latin typeface="+mn-ea"/>
              </a:rPr>
              <a:t>. </a:t>
            </a:r>
            <a:r>
              <a:rPr lang="ko-KR" altLang="en-US" sz="2200" b="0" i="0" u="none" strike="noStrike" dirty="0">
                <a:solidFill>
                  <a:srgbClr val="000000"/>
                </a:solidFill>
                <a:effectLst/>
                <a:latin typeface="+mn-ea"/>
              </a:rPr>
              <a:t>코로나</a:t>
            </a:r>
            <a:r>
              <a:rPr lang="en-US" altLang="ko-KR" sz="2200" b="0" i="0" u="none" strike="noStrike" dirty="0">
                <a:solidFill>
                  <a:srgbClr val="000000"/>
                </a:solidFill>
                <a:effectLst/>
                <a:latin typeface="+mn-ea"/>
              </a:rPr>
              <a:t>19 </a:t>
            </a:r>
            <a:r>
              <a:rPr lang="ko-KR" altLang="en-US" sz="2200" b="0" i="0" u="none" strike="noStrike" dirty="0">
                <a:solidFill>
                  <a:srgbClr val="000000"/>
                </a:solidFill>
                <a:effectLst/>
                <a:latin typeface="+mn-ea"/>
              </a:rPr>
              <a:t>대응에 필요한 보건의료 기술 보유 기업들이 아니라는 점에서 실효성 의문</a:t>
            </a:r>
            <a:r>
              <a:rPr lang="ko-KR" altLang="en-US" sz="2200" dirty="0">
                <a:solidFill>
                  <a:srgbClr val="000000"/>
                </a:solidFill>
                <a:latin typeface="+mn-ea"/>
              </a:rPr>
              <a:t>이지만</a:t>
            </a:r>
            <a:r>
              <a:rPr lang="en-US" altLang="ko-KR" sz="2200" dirty="0">
                <a:solidFill>
                  <a:srgbClr val="000000"/>
                </a:solidFill>
                <a:latin typeface="+mn-ea"/>
              </a:rPr>
              <a:t>, 6</a:t>
            </a:r>
            <a:r>
              <a:rPr lang="ko-KR" altLang="en-US" sz="2200" dirty="0">
                <a:solidFill>
                  <a:srgbClr val="000000"/>
                </a:solidFill>
                <a:latin typeface="+mn-ea"/>
              </a:rPr>
              <a:t>월 </a:t>
            </a:r>
            <a:r>
              <a:rPr lang="en-US" altLang="ko-KR" sz="2200" dirty="0">
                <a:solidFill>
                  <a:srgbClr val="000000"/>
                </a:solidFill>
                <a:latin typeface="+mn-ea"/>
              </a:rPr>
              <a:t>12</a:t>
            </a:r>
            <a:r>
              <a:rPr lang="ko-KR" altLang="en-US" sz="2200" dirty="0">
                <a:solidFill>
                  <a:srgbClr val="000000"/>
                </a:solidFill>
                <a:latin typeface="+mn-ea"/>
              </a:rPr>
              <a:t>일 발표에 따르면</a:t>
            </a:r>
            <a:r>
              <a:rPr lang="en-US" altLang="ko-KR" sz="2200" dirty="0">
                <a:solidFill>
                  <a:srgbClr val="000000"/>
                </a:solidFill>
                <a:latin typeface="+mn-ea"/>
              </a:rPr>
              <a:t>, </a:t>
            </a:r>
            <a:r>
              <a:rPr lang="ko-KR" altLang="en-US" sz="2200" dirty="0">
                <a:solidFill>
                  <a:srgbClr val="000000"/>
                </a:solidFill>
                <a:latin typeface="+mn-ea"/>
              </a:rPr>
              <a:t>코로나</a:t>
            </a:r>
            <a:r>
              <a:rPr lang="en-US" altLang="ko-KR" sz="2200" dirty="0">
                <a:solidFill>
                  <a:srgbClr val="000000"/>
                </a:solidFill>
                <a:latin typeface="+mn-ea"/>
              </a:rPr>
              <a:t>19 </a:t>
            </a:r>
            <a:r>
              <a:rPr lang="ko-KR" altLang="en-US" sz="2200" dirty="0">
                <a:solidFill>
                  <a:srgbClr val="000000"/>
                </a:solidFill>
                <a:latin typeface="+mn-ea"/>
              </a:rPr>
              <a:t>기술 관련 지재권이 많이 포함</a:t>
            </a:r>
            <a:r>
              <a:rPr lang="en-US" altLang="ko-KR" sz="2200" dirty="0">
                <a:solidFill>
                  <a:srgbClr val="000000"/>
                </a:solidFill>
                <a:latin typeface="+mn-ea"/>
              </a:rPr>
              <a:t>. WHO C-TAP</a:t>
            </a:r>
            <a:r>
              <a:rPr lang="ko-KR" altLang="en-US" sz="2200" dirty="0">
                <a:solidFill>
                  <a:srgbClr val="000000"/>
                </a:solidFill>
                <a:latin typeface="+mn-ea"/>
              </a:rPr>
              <a:t>에도 참여</a:t>
            </a:r>
            <a:endParaRPr lang="ko-KR" altLang="en-US" sz="2200" b="0" dirty="0">
              <a:effectLst/>
              <a:latin typeface="+mn-ea"/>
            </a:endParaRPr>
          </a:p>
          <a:p>
            <a:pPr indent="-228600" rtl="0">
              <a:lnSpc>
                <a:spcPct val="140000"/>
              </a:lnSpc>
              <a:spcBef>
                <a:spcPts val="0"/>
              </a:spcBef>
              <a:spcAft>
                <a:spcPts val="0"/>
              </a:spcAft>
            </a:pPr>
            <a:r>
              <a:rPr lang="en-US" altLang="ko-KR" sz="2600" b="1" i="0" u="none" strike="noStrike" dirty="0">
                <a:solidFill>
                  <a:srgbClr val="CC0000"/>
                </a:solidFill>
                <a:effectLst/>
                <a:latin typeface="+mn-ea"/>
              </a:rPr>
              <a:t>COVID-19 Technology Access Framework</a:t>
            </a:r>
            <a:endParaRPr lang="ko-KR" altLang="en-US" sz="4500" b="1" dirty="0">
              <a:effectLst/>
              <a:latin typeface="+mn-ea"/>
            </a:endParaRPr>
          </a:p>
          <a:p>
            <a:pPr lvl="1">
              <a:lnSpc>
                <a:spcPct val="140000"/>
              </a:lnSpc>
            </a:pPr>
            <a:r>
              <a:rPr lang="en-US" altLang="ko-KR" sz="2300" b="0" i="0" u="sng" strike="noStrike" dirty="0">
                <a:solidFill>
                  <a:srgbClr val="1155CC"/>
                </a:solidFill>
                <a:effectLst/>
                <a:latin typeface="+mn-ea"/>
                <a:hlinkClick r:id="rId2"/>
              </a:rPr>
              <a:t>4</a:t>
            </a:r>
            <a:r>
              <a:rPr lang="ko-KR" altLang="en-US" sz="2300" b="0" i="0" u="sng" strike="noStrike" dirty="0">
                <a:solidFill>
                  <a:srgbClr val="1155CC"/>
                </a:solidFill>
                <a:effectLst/>
                <a:latin typeface="+mn-ea"/>
                <a:hlinkClick r:id="rId2"/>
              </a:rPr>
              <a:t>월 </a:t>
            </a:r>
            <a:r>
              <a:rPr lang="en-US" altLang="ko-KR" sz="2300" b="0" i="0" u="sng" strike="noStrike" dirty="0">
                <a:solidFill>
                  <a:srgbClr val="1155CC"/>
                </a:solidFill>
                <a:effectLst/>
                <a:latin typeface="+mn-ea"/>
                <a:hlinkClick r:id="rId2"/>
              </a:rPr>
              <a:t>7</a:t>
            </a:r>
            <a:r>
              <a:rPr lang="ko-KR" altLang="en-US" sz="2300" b="0" i="0" u="sng" strike="noStrike" dirty="0">
                <a:solidFill>
                  <a:srgbClr val="1155CC"/>
                </a:solidFill>
                <a:effectLst/>
                <a:latin typeface="+mn-ea"/>
                <a:hlinkClick r:id="rId2"/>
              </a:rPr>
              <a:t>일</a:t>
            </a:r>
            <a:r>
              <a:rPr lang="en-US" altLang="ko-KR" sz="2300" b="0" i="0" u="sng" strike="noStrike" dirty="0">
                <a:solidFill>
                  <a:srgbClr val="1155CC"/>
                </a:solidFill>
                <a:effectLst/>
                <a:latin typeface="+mn-ea"/>
                <a:hlinkClick r:id="rId2"/>
              </a:rPr>
              <a:t>, </a:t>
            </a:r>
            <a:r>
              <a:rPr lang="en-US" altLang="ko-KR" sz="2300" b="0" i="0" u="none" strike="noStrike" dirty="0">
                <a:solidFill>
                  <a:srgbClr val="000000"/>
                </a:solidFill>
                <a:effectLst/>
                <a:latin typeface="+mn-ea"/>
              </a:rPr>
              <a:t>Stanford University, Harvard University, and the Massachusetts Institute of Technology. </a:t>
            </a:r>
            <a:endParaRPr lang="en-US" sz="2300" dirty="0">
              <a:latin typeface="+mn-ea"/>
            </a:endParaRPr>
          </a:p>
        </p:txBody>
      </p:sp>
      <p:sp>
        <p:nvSpPr>
          <p:cNvPr id="4" name="슬라이드 번호 개체 틀 3">
            <a:extLst>
              <a:ext uri="{FF2B5EF4-FFF2-40B4-BE49-F238E27FC236}">
                <a16:creationId xmlns:a16="http://schemas.microsoft.com/office/drawing/2014/main" id="{69834500-B99C-47AA-97A1-863EF6130F2D}"/>
              </a:ext>
            </a:extLst>
          </p:cNvPr>
          <p:cNvSpPr>
            <a:spLocks noGrp="1"/>
          </p:cNvSpPr>
          <p:nvPr>
            <p:ph type="sldNum" sz="quarter" idx="12"/>
          </p:nvPr>
        </p:nvSpPr>
        <p:spPr/>
        <p:txBody>
          <a:bodyPr/>
          <a:lstStyle/>
          <a:p>
            <a:fld id="{0F5E5150-D770-414B-8549-1992D988E152}" type="slidenum">
              <a:rPr kumimoji="1" lang="ko-KR" altLang="en-US" smtClean="0"/>
              <a:t>17</a:t>
            </a:fld>
            <a:endParaRPr kumimoji="1" lang="ko-KR" altLang="en-US"/>
          </a:p>
        </p:txBody>
      </p:sp>
    </p:spTree>
    <p:extLst>
      <p:ext uri="{BB962C8B-B14F-4D97-AF65-F5344CB8AC3E}">
        <p14:creationId xmlns:p14="http://schemas.microsoft.com/office/powerpoint/2010/main" val="1328459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3F0122B-1580-48C6-B07C-1EA5AAF3AECA}"/>
              </a:ext>
            </a:extLst>
          </p:cNvPr>
          <p:cNvSpPr>
            <a:spLocks noGrp="1"/>
          </p:cNvSpPr>
          <p:nvPr>
            <p:ph type="title"/>
          </p:nvPr>
        </p:nvSpPr>
        <p:spPr/>
        <p:txBody>
          <a:bodyPr/>
          <a:lstStyle/>
          <a:p>
            <a:r>
              <a:rPr lang="en-US" altLang="ko-KR" dirty="0"/>
              <a:t>[2] </a:t>
            </a:r>
            <a:r>
              <a:rPr lang="ko-KR" altLang="en-US" dirty="0"/>
              <a:t>과학문화권의 내용과 함의</a:t>
            </a:r>
            <a:endParaRPr lang="en-US" dirty="0"/>
          </a:p>
        </p:txBody>
      </p:sp>
      <p:sp>
        <p:nvSpPr>
          <p:cNvPr id="3" name="내용 개체 틀 2">
            <a:extLst>
              <a:ext uri="{FF2B5EF4-FFF2-40B4-BE49-F238E27FC236}">
                <a16:creationId xmlns:a16="http://schemas.microsoft.com/office/drawing/2014/main" id="{9A8B8056-A933-4179-AE73-01E248DA043C}"/>
              </a:ext>
            </a:extLst>
          </p:cNvPr>
          <p:cNvSpPr>
            <a:spLocks noGrp="1"/>
          </p:cNvSpPr>
          <p:nvPr>
            <p:ph idx="1"/>
          </p:nvPr>
        </p:nvSpPr>
        <p:spPr>
          <a:xfrm>
            <a:off x="838200" y="1825624"/>
            <a:ext cx="10515600" cy="4667251"/>
          </a:xfrm>
        </p:spPr>
        <p:txBody>
          <a:bodyPr>
            <a:normAutofit lnSpcReduction="10000"/>
          </a:bodyPr>
          <a:lstStyle/>
          <a:p>
            <a:pPr>
              <a:lnSpc>
                <a:spcPct val="120000"/>
              </a:lnSpc>
            </a:pPr>
            <a:r>
              <a:rPr lang="en-US" dirty="0"/>
              <a:t>3</a:t>
            </a:r>
            <a:r>
              <a:rPr lang="ko-KR" altLang="en-US" dirty="0"/>
              <a:t>가지 권리로 구성</a:t>
            </a:r>
            <a:endParaRPr lang="en-US" altLang="ko-KR" dirty="0"/>
          </a:p>
          <a:p>
            <a:pPr lvl="1">
              <a:lnSpc>
                <a:spcPct val="120000"/>
              </a:lnSpc>
            </a:pPr>
            <a:r>
              <a:rPr lang="ko-KR" altLang="en-US" dirty="0"/>
              <a:t>저자의 권리</a:t>
            </a:r>
            <a:r>
              <a:rPr lang="en-US" altLang="ko-KR" dirty="0"/>
              <a:t>: 2006</a:t>
            </a:r>
            <a:r>
              <a:rPr lang="ko-KR" altLang="en-US" dirty="0"/>
              <a:t>년 일반논평 </a:t>
            </a:r>
            <a:r>
              <a:rPr lang="en-US" altLang="ko-KR" dirty="0"/>
              <a:t>17</a:t>
            </a:r>
            <a:r>
              <a:rPr lang="ko-KR" altLang="en-US" dirty="0"/>
              <a:t>호</a:t>
            </a:r>
            <a:endParaRPr lang="en-US" altLang="ko-KR" dirty="0"/>
          </a:p>
          <a:p>
            <a:pPr lvl="1">
              <a:lnSpc>
                <a:spcPct val="120000"/>
              </a:lnSpc>
            </a:pPr>
            <a:r>
              <a:rPr lang="ko-KR" altLang="en-US" dirty="0"/>
              <a:t>문화생화에 참여할 권리</a:t>
            </a:r>
            <a:r>
              <a:rPr lang="en-US" altLang="ko-KR" dirty="0"/>
              <a:t>: 2009</a:t>
            </a:r>
            <a:r>
              <a:rPr lang="ko-KR" altLang="en-US" dirty="0"/>
              <a:t>년 일반논평 </a:t>
            </a:r>
            <a:r>
              <a:rPr lang="en-US" altLang="ko-KR" dirty="0"/>
              <a:t>21</a:t>
            </a:r>
            <a:r>
              <a:rPr lang="ko-KR" altLang="en-US" dirty="0"/>
              <a:t>호</a:t>
            </a:r>
            <a:endParaRPr lang="en-US" altLang="ko-KR" dirty="0"/>
          </a:p>
          <a:p>
            <a:pPr lvl="1">
              <a:lnSpc>
                <a:spcPct val="120000"/>
              </a:lnSpc>
            </a:pPr>
            <a:r>
              <a:rPr lang="ko-KR" altLang="en-US" dirty="0" err="1"/>
              <a:t>과학권</a:t>
            </a:r>
            <a:r>
              <a:rPr lang="en-US" altLang="ko-KR" dirty="0"/>
              <a:t>: 2020</a:t>
            </a:r>
            <a:r>
              <a:rPr lang="ko-KR" altLang="en-US" dirty="0"/>
              <a:t>년 일반논평 </a:t>
            </a:r>
            <a:r>
              <a:rPr lang="en-US" altLang="ko-KR" dirty="0"/>
              <a:t>25</a:t>
            </a:r>
            <a:r>
              <a:rPr lang="ko-KR" altLang="en-US" dirty="0"/>
              <a:t>호</a:t>
            </a:r>
            <a:endParaRPr lang="en-US" altLang="ko-KR" dirty="0"/>
          </a:p>
          <a:p>
            <a:pPr>
              <a:lnSpc>
                <a:spcPct val="120000"/>
              </a:lnSpc>
            </a:pPr>
            <a:r>
              <a:rPr lang="ko-KR" altLang="en-US" dirty="0"/>
              <a:t>세계인권선언 제</a:t>
            </a:r>
            <a:r>
              <a:rPr lang="en-US" altLang="ko-KR" dirty="0"/>
              <a:t>27</a:t>
            </a:r>
            <a:r>
              <a:rPr lang="ko-KR" altLang="en-US" dirty="0"/>
              <a:t>조</a:t>
            </a:r>
            <a:endParaRPr lang="en-US" altLang="ko-KR" dirty="0"/>
          </a:p>
          <a:p>
            <a:pPr>
              <a:lnSpc>
                <a:spcPct val="120000"/>
              </a:lnSpc>
            </a:pPr>
            <a:r>
              <a:rPr lang="ko-KR" altLang="en-US" dirty="0"/>
              <a:t>사회권 규약 제</a:t>
            </a:r>
            <a:r>
              <a:rPr lang="en-US" altLang="ko-KR" dirty="0"/>
              <a:t>15</a:t>
            </a:r>
            <a:r>
              <a:rPr lang="ko-KR" altLang="en-US" dirty="0"/>
              <a:t>조</a:t>
            </a:r>
            <a:endParaRPr lang="en-US" altLang="ko-KR" dirty="0"/>
          </a:p>
          <a:p>
            <a:pPr marL="457200" lvl="1" indent="0" algn="just" fontAlgn="base">
              <a:lnSpc>
                <a:spcPct val="120000"/>
              </a:lnSpc>
              <a:spcBef>
                <a:spcPts val="0"/>
              </a:spcBef>
              <a:buNone/>
            </a:pPr>
            <a:r>
              <a:rPr lang="en-US" altLang="ko-KR" sz="1800" kern="0" spc="0" dirty="0">
                <a:solidFill>
                  <a:srgbClr val="000000"/>
                </a:solidFill>
                <a:effectLst/>
                <a:latin typeface="휴먼명조"/>
                <a:ea typeface="휴먼명조"/>
              </a:rPr>
              <a:t>1. </a:t>
            </a:r>
            <a:r>
              <a:rPr lang="ko-KR" altLang="en-US" sz="1800" kern="0" spc="0" dirty="0">
                <a:solidFill>
                  <a:srgbClr val="000000"/>
                </a:solidFill>
                <a:effectLst/>
                <a:latin typeface="휴먼명조"/>
                <a:ea typeface="휴먼명조"/>
              </a:rPr>
              <a:t>이 규약의 당사국은 모든 사람의 다음 권리를 인정한다</a:t>
            </a:r>
            <a:r>
              <a:rPr lang="en-US" altLang="ko-KR" sz="1800" kern="0" spc="0" dirty="0">
                <a:solidFill>
                  <a:srgbClr val="000000"/>
                </a:solidFill>
                <a:effectLst/>
                <a:latin typeface="휴먼명조"/>
                <a:ea typeface="휴먼명조"/>
              </a:rPr>
              <a:t>.</a:t>
            </a:r>
            <a:endParaRPr lang="ko-KR" altLang="en-US" sz="1800" kern="0" spc="0" dirty="0">
              <a:solidFill>
                <a:srgbClr val="000000"/>
              </a:solidFill>
              <a:effectLst/>
              <a:latin typeface="휴먼명조"/>
            </a:endParaRPr>
          </a:p>
          <a:p>
            <a:pPr marL="800100" lvl="1" indent="-342900" algn="just" fontAlgn="base">
              <a:lnSpc>
                <a:spcPct val="120000"/>
              </a:lnSpc>
              <a:spcBef>
                <a:spcPts val="0"/>
              </a:spcBef>
              <a:buFont typeface="+mj-lt"/>
              <a:buAutoNum type="alphaLcParenR"/>
            </a:pPr>
            <a:r>
              <a:rPr lang="ko-KR" altLang="en-US" sz="1800" kern="0" spc="0" dirty="0">
                <a:solidFill>
                  <a:srgbClr val="000000"/>
                </a:solidFill>
                <a:effectLst/>
                <a:latin typeface="휴먼명조"/>
                <a:ea typeface="휴먼명조"/>
              </a:rPr>
              <a:t>문화생활에 참여할 권리</a:t>
            </a:r>
            <a:endParaRPr lang="ko-KR" altLang="en-US" sz="1800" kern="0" spc="0" dirty="0">
              <a:solidFill>
                <a:srgbClr val="000000"/>
              </a:solidFill>
              <a:effectLst/>
              <a:latin typeface="휴먼명조"/>
            </a:endParaRPr>
          </a:p>
          <a:p>
            <a:pPr marL="800100" lvl="1" indent="-342900" algn="just" fontAlgn="base">
              <a:lnSpc>
                <a:spcPct val="120000"/>
              </a:lnSpc>
              <a:spcBef>
                <a:spcPts val="0"/>
              </a:spcBef>
              <a:buFont typeface="+mj-lt"/>
              <a:buAutoNum type="alphaLcParenR"/>
            </a:pPr>
            <a:r>
              <a:rPr lang="ko-KR" altLang="en-US" sz="1800" kern="0" spc="0" dirty="0">
                <a:solidFill>
                  <a:srgbClr val="000000"/>
                </a:solidFill>
                <a:effectLst/>
                <a:latin typeface="휴먼명조"/>
                <a:ea typeface="휴먼명조"/>
              </a:rPr>
              <a:t>과학의 진보 및 </a:t>
            </a:r>
            <a:r>
              <a:rPr lang="ko-KR" altLang="en-US" sz="1800" kern="0" spc="0" dirty="0" err="1">
                <a:solidFill>
                  <a:srgbClr val="000000"/>
                </a:solidFill>
                <a:effectLst/>
                <a:latin typeface="휴먼명조"/>
                <a:ea typeface="휴먼명조"/>
              </a:rPr>
              <a:t>응용으로부터</a:t>
            </a:r>
            <a:r>
              <a:rPr lang="ko-KR" altLang="en-US" sz="1800" kern="0" spc="0" dirty="0">
                <a:solidFill>
                  <a:srgbClr val="000000"/>
                </a:solidFill>
                <a:effectLst/>
                <a:latin typeface="휴먼명조"/>
                <a:ea typeface="휴먼명조"/>
              </a:rPr>
              <a:t> 이익을 향유할 권리</a:t>
            </a:r>
            <a:endParaRPr lang="ko-KR" altLang="en-US" sz="1800" kern="0" spc="0" dirty="0">
              <a:solidFill>
                <a:srgbClr val="000000"/>
              </a:solidFill>
              <a:effectLst/>
              <a:latin typeface="휴먼명조"/>
            </a:endParaRPr>
          </a:p>
          <a:p>
            <a:pPr marL="800100" lvl="1" indent="-342900" algn="just" fontAlgn="base">
              <a:lnSpc>
                <a:spcPct val="120000"/>
              </a:lnSpc>
              <a:spcBef>
                <a:spcPts val="0"/>
              </a:spcBef>
              <a:buFont typeface="+mj-lt"/>
              <a:buAutoNum type="alphaLcParenR"/>
            </a:pPr>
            <a:r>
              <a:rPr lang="ko-KR" altLang="en-US" sz="1800" kern="0" spc="0" dirty="0">
                <a:solidFill>
                  <a:srgbClr val="000000"/>
                </a:solidFill>
                <a:effectLst/>
                <a:latin typeface="휴먼명조"/>
                <a:ea typeface="휴먼명조"/>
              </a:rPr>
              <a:t>자기가 저작한 모든 과학적</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문학적 또는 예술적 창작품으로부터 생기는 정신적</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물질적 이익의 보호로부터 이익을 받을 권리</a:t>
            </a:r>
            <a:endParaRPr lang="ko-KR" altLang="en-US" sz="18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85E7B314-BFF3-4514-9934-A61642B876AE}"/>
              </a:ext>
            </a:extLst>
          </p:cNvPr>
          <p:cNvSpPr>
            <a:spLocks noGrp="1"/>
          </p:cNvSpPr>
          <p:nvPr>
            <p:ph type="sldNum" sz="quarter" idx="12"/>
          </p:nvPr>
        </p:nvSpPr>
        <p:spPr/>
        <p:txBody>
          <a:bodyPr/>
          <a:lstStyle/>
          <a:p>
            <a:fld id="{0F5E5150-D770-414B-8549-1992D988E152}" type="slidenum">
              <a:rPr kumimoji="1" lang="ko-KR" altLang="en-US" smtClean="0"/>
              <a:t>18</a:t>
            </a:fld>
            <a:endParaRPr kumimoji="1" lang="ko-KR" altLang="en-US"/>
          </a:p>
        </p:txBody>
      </p:sp>
    </p:spTree>
    <p:extLst>
      <p:ext uri="{BB962C8B-B14F-4D97-AF65-F5344CB8AC3E}">
        <p14:creationId xmlns:p14="http://schemas.microsoft.com/office/powerpoint/2010/main" val="755631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83E1003-E398-447F-BA5C-9D5F90FEC8FB}"/>
              </a:ext>
            </a:extLst>
          </p:cNvPr>
          <p:cNvSpPr>
            <a:spLocks noGrp="1"/>
          </p:cNvSpPr>
          <p:nvPr>
            <p:ph type="title"/>
          </p:nvPr>
        </p:nvSpPr>
        <p:spPr/>
        <p:txBody>
          <a:bodyPr/>
          <a:lstStyle/>
          <a:p>
            <a:r>
              <a:rPr lang="en-US" altLang="ko-KR" dirty="0"/>
              <a:t>[2] </a:t>
            </a:r>
            <a:r>
              <a:rPr lang="ko-KR" altLang="en-US" dirty="0"/>
              <a:t>과학문화권의 내용</a:t>
            </a:r>
            <a:endParaRPr lang="en-US" dirty="0"/>
          </a:p>
        </p:txBody>
      </p:sp>
      <p:sp>
        <p:nvSpPr>
          <p:cNvPr id="3" name="내용 개체 틀 2">
            <a:extLst>
              <a:ext uri="{FF2B5EF4-FFF2-40B4-BE49-F238E27FC236}">
                <a16:creationId xmlns:a16="http://schemas.microsoft.com/office/drawing/2014/main" id="{DC7B4674-3C24-4AD2-806D-93E9E9D5259D}"/>
              </a:ext>
            </a:extLst>
          </p:cNvPr>
          <p:cNvSpPr>
            <a:spLocks noGrp="1"/>
          </p:cNvSpPr>
          <p:nvPr>
            <p:ph idx="1"/>
          </p:nvPr>
        </p:nvSpPr>
        <p:spPr/>
        <p:txBody>
          <a:bodyPr/>
          <a:lstStyle/>
          <a:p>
            <a:r>
              <a:rPr lang="en-US" dirty="0"/>
              <a:t>5</a:t>
            </a:r>
            <a:r>
              <a:rPr lang="ko-KR" altLang="en-US" dirty="0"/>
              <a:t>가지 유형의 인권</a:t>
            </a:r>
            <a:r>
              <a:rPr lang="en-US" altLang="ko-KR" dirty="0"/>
              <a:t>(civil, political, economic, social and cultural rights)</a:t>
            </a:r>
            <a:r>
              <a:rPr lang="ko-KR" altLang="en-US" dirty="0"/>
              <a:t>중 문화권으로 분류</a:t>
            </a:r>
            <a:endParaRPr lang="en-US" altLang="ko-KR" dirty="0"/>
          </a:p>
          <a:p>
            <a:r>
              <a:rPr lang="ko-KR" altLang="en-US" dirty="0"/>
              <a:t>다른 인권과 마찬가지로 다면적 권리로 개인의 자기개발과 관련되기도 하고</a:t>
            </a:r>
            <a:r>
              <a:rPr lang="en-US" altLang="ko-KR" dirty="0"/>
              <a:t>, </a:t>
            </a:r>
            <a:r>
              <a:rPr lang="ko-KR" altLang="en-US" dirty="0"/>
              <a:t>개인의 자유로운 참여를 통해 모든 사람에게 혜택을 주고 공공의 선을 위한 과학의 진보를 장려하는 제도와 관련되기도 하며</a:t>
            </a:r>
            <a:r>
              <a:rPr lang="en-US" altLang="ko-KR" dirty="0"/>
              <a:t>(</a:t>
            </a:r>
            <a:r>
              <a:rPr lang="en-US" altLang="ko-KR" dirty="0" err="1"/>
              <a:t>Plomer</a:t>
            </a:r>
            <a:r>
              <a:rPr lang="en-US" altLang="ko-KR" dirty="0"/>
              <a:t> 2015, p.34), </a:t>
            </a:r>
            <a:r>
              <a:rPr lang="ko-KR" altLang="en-US" dirty="0"/>
              <a:t>자아실현과 같은 자유권과도 관련이 있다</a:t>
            </a:r>
            <a:r>
              <a:rPr lang="en-US" altLang="ko-KR" dirty="0"/>
              <a:t>(</a:t>
            </a:r>
            <a:r>
              <a:rPr lang="en-US" altLang="ko-KR" dirty="0" err="1"/>
              <a:t>Stamatopoulou</a:t>
            </a:r>
            <a:r>
              <a:rPr lang="en-US" altLang="ko-KR" dirty="0"/>
              <a:t>, 2008, p.37).</a:t>
            </a:r>
          </a:p>
          <a:p>
            <a:r>
              <a:rPr lang="ko-KR" altLang="en-US" dirty="0"/>
              <a:t>과학문화권의 장점</a:t>
            </a:r>
            <a:r>
              <a:rPr lang="en-US" altLang="ko-KR" dirty="0"/>
              <a:t>: </a:t>
            </a:r>
            <a:r>
              <a:rPr lang="ko-KR" altLang="en-US" dirty="0"/>
              <a:t>문화권 외에 과학권까지 포괄</a:t>
            </a:r>
            <a:r>
              <a:rPr lang="en-US" altLang="ko-KR" dirty="0"/>
              <a:t>. </a:t>
            </a:r>
            <a:r>
              <a:rPr lang="ko-KR" altLang="en-US" dirty="0"/>
              <a:t>지재권의 내재적 한계 설정 </a:t>
            </a:r>
            <a:r>
              <a:rPr lang="en-US" altLang="ko-KR" dirty="0">
                <a:sym typeface="Wingdings" panose="05000000000000000000" pitchFamily="2" charset="2"/>
              </a:rPr>
              <a:t> </a:t>
            </a:r>
            <a:r>
              <a:rPr lang="ko-KR" altLang="en-US" dirty="0">
                <a:sym typeface="Wingdings" panose="05000000000000000000" pitchFamily="2" charset="2"/>
              </a:rPr>
              <a:t>창작적 지식과 정보의 생산과 분배에 관한 대안적 모델을 </a:t>
            </a:r>
            <a:r>
              <a:rPr lang="ko-KR" altLang="en-US" dirty="0" err="1">
                <a:sym typeface="Wingdings" panose="05000000000000000000" pitchFamily="2" charset="2"/>
              </a:rPr>
              <a:t>모새할</a:t>
            </a:r>
            <a:r>
              <a:rPr lang="ko-KR" altLang="en-US" dirty="0">
                <a:sym typeface="Wingdings" panose="05000000000000000000" pitchFamily="2" charset="2"/>
              </a:rPr>
              <a:t> 수 있다</a:t>
            </a:r>
            <a:r>
              <a:rPr lang="en-US" altLang="ko-KR" dirty="0">
                <a:sym typeface="Wingdings" panose="05000000000000000000" pitchFamily="2" charset="2"/>
              </a:rPr>
              <a:t>.</a:t>
            </a:r>
            <a:endParaRPr lang="en-US" dirty="0"/>
          </a:p>
        </p:txBody>
      </p:sp>
      <p:sp>
        <p:nvSpPr>
          <p:cNvPr id="4" name="슬라이드 번호 개체 틀 3">
            <a:extLst>
              <a:ext uri="{FF2B5EF4-FFF2-40B4-BE49-F238E27FC236}">
                <a16:creationId xmlns:a16="http://schemas.microsoft.com/office/drawing/2014/main" id="{C42E4373-4647-42DC-B313-E4B4533CD568}"/>
              </a:ext>
            </a:extLst>
          </p:cNvPr>
          <p:cNvSpPr>
            <a:spLocks noGrp="1"/>
          </p:cNvSpPr>
          <p:nvPr>
            <p:ph type="sldNum" sz="quarter" idx="12"/>
          </p:nvPr>
        </p:nvSpPr>
        <p:spPr/>
        <p:txBody>
          <a:bodyPr/>
          <a:lstStyle/>
          <a:p>
            <a:fld id="{0F5E5150-D770-414B-8549-1992D988E152}" type="slidenum">
              <a:rPr kumimoji="1" lang="ko-KR" altLang="en-US" smtClean="0"/>
              <a:t>19</a:t>
            </a:fld>
            <a:endParaRPr kumimoji="1" lang="ko-KR" altLang="en-US"/>
          </a:p>
        </p:txBody>
      </p:sp>
    </p:spTree>
    <p:extLst>
      <p:ext uri="{BB962C8B-B14F-4D97-AF65-F5344CB8AC3E}">
        <p14:creationId xmlns:p14="http://schemas.microsoft.com/office/powerpoint/2010/main" val="218063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EF070F7-F288-4928-8974-2A6ADE06E873}"/>
              </a:ext>
            </a:extLst>
          </p:cNvPr>
          <p:cNvSpPr>
            <a:spLocks noGrp="1"/>
          </p:cNvSpPr>
          <p:nvPr>
            <p:ph type="title"/>
          </p:nvPr>
        </p:nvSpPr>
        <p:spPr/>
        <p:txBody>
          <a:bodyPr/>
          <a:lstStyle/>
          <a:p>
            <a:pPr algn="ctr"/>
            <a:r>
              <a:rPr lang="ko-KR" altLang="en-US" dirty="0"/>
              <a:t>목차</a:t>
            </a:r>
          </a:p>
        </p:txBody>
      </p:sp>
      <p:sp>
        <p:nvSpPr>
          <p:cNvPr id="3" name="내용 개체 틀 2">
            <a:extLst>
              <a:ext uri="{FF2B5EF4-FFF2-40B4-BE49-F238E27FC236}">
                <a16:creationId xmlns:a16="http://schemas.microsoft.com/office/drawing/2014/main" id="{5982ED3A-139B-4ABE-95DF-F25AB20B60C3}"/>
              </a:ext>
            </a:extLst>
          </p:cNvPr>
          <p:cNvSpPr>
            <a:spLocks noGrp="1"/>
          </p:cNvSpPr>
          <p:nvPr>
            <p:ph idx="1"/>
          </p:nvPr>
        </p:nvSpPr>
        <p:spPr/>
        <p:txBody>
          <a:bodyPr/>
          <a:lstStyle/>
          <a:p>
            <a:pPr marL="0" indent="0">
              <a:buNone/>
            </a:pPr>
            <a:r>
              <a:rPr lang="en-US" altLang="ko-KR" dirty="0"/>
              <a:t>	[1] </a:t>
            </a:r>
            <a:r>
              <a:rPr lang="ko-KR" altLang="en-US" dirty="0"/>
              <a:t>코로나</a:t>
            </a:r>
            <a:r>
              <a:rPr lang="en-US" altLang="ko-KR" dirty="0"/>
              <a:t>19 </a:t>
            </a:r>
            <a:r>
              <a:rPr lang="ko-KR" altLang="en-US" dirty="0"/>
              <a:t>위기 극복과 </a:t>
            </a:r>
            <a:r>
              <a:rPr lang="ko-KR" altLang="en-US" dirty="0" err="1"/>
              <a:t>기술∙지식의</a:t>
            </a:r>
            <a:r>
              <a:rPr lang="ko-KR" altLang="en-US" dirty="0"/>
              <a:t> </a:t>
            </a:r>
            <a:r>
              <a:rPr lang="ko-KR" altLang="en-US" dirty="0" err="1"/>
              <a:t>공유∙협력</a:t>
            </a:r>
            <a:r>
              <a:rPr lang="ko-KR" altLang="en-US" dirty="0"/>
              <a:t> 방안</a:t>
            </a:r>
            <a:endParaRPr lang="en-US" altLang="ko-KR" dirty="0"/>
          </a:p>
          <a:p>
            <a:pPr marL="0" indent="0">
              <a:buNone/>
            </a:pPr>
            <a:r>
              <a:rPr lang="en-US" altLang="ko-KR" dirty="0"/>
              <a:t>	[2] </a:t>
            </a:r>
            <a:r>
              <a:rPr lang="ko-KR" altLang="en-US" dirty="0"/>
              <a:t>과학문화권의 내용과 함의</a:t>
            </a:r>
            <a:endParaRPr lang="en-US" altLang="ko-KR" dirty="0"/>
          </a:p>
          <a:p>
            <a:pPr marL="0" indent="0">
              <a:buNone/>
            </a:pPr>
            <a:r>
              <a:rPr lang="en-US" altLang="ko-KR" dirty="0"/>
              <a:t>	[3] </a:t>
            </a:r>
            <a:r>
              <a:rPr lang="ko-KR" altLang="en-US" dirty="0"/>
              <a:t>과학문화권을 통한 지재권의 재구성</a:t>
            </a:r>
            <a:endParaRPr lang="en-US" altLang="ko-KR" dirty="0"/>
          </a:p>
          <a:p>
            <a:pPr marL="0" indent="0">
              <a:buNone/>
            </a:pPr>
            <a:r>
              <a:rPr lang="en-US" altLang="ko-KR" dirty="0"/>
              <a:t>	[4] </a:t>
            </a:r>
            <a:r>
              <a:rPr lang="ko-KR" altLang="en-US" dirty="0"/>
              <a:t>과학문화권을 통한 지식 </a:t>
            </a:r>
            <a:r>
              <a:rPr lang="ko-KR" altLang="en-US" dirty="0" err="1"/>
              <a:t>생산∙분배</a:t>
            </a:r>
            <a:r>
              <a:rPr lang="ko-KR" altLang="en-US" dirty="0"/>
              <a:t> 체제의 전환</a:t>
            </a:r>
          </a:p>
        </p:txBody>
      </p:sp>
      <p:sp>
        <p:nvSpPr>
          <p:cNvPr id="4" name="슬라이드 번호 개체 틀 3">
            <a:extLst>
              <a:ext uri="{FF2B5EF4-FFF2-40B4-BE49-F238E27FC236}">
                <a16:creationId xmlns:a16="http://schemas.microsoft.com/office/drawing/2014/main" id="{923F88A3-89BB-4BC2-82B6-B1BB78D2484E}"/>
              </a:ext>
            </a:extLst>
          </p:cNvPr>
          <p:cNvSpPr>
            <a:spLocks noGrp="1"/>
          </p:cNvSpPr>
          <p:nvPr>
            <p:ph type="sldNum" sz="quarter" idx="12"/>
          </p:nvPr>
        </p:nvSpPr>
        <p:spPr/>
        <p:txBody>
          <a:bodyPr/>
          <a:lstStyle/>
          <a:p>
            <a:fld id="{0F5E5150-D770-414B-8549-1992D988E152}" type="slidenum">
              <a:rPr kumimoji="1" lang="ko-KR" altLang="en-US" smtClean="0"/>
              <a:t>2</a:t>
            </a:fld>
            <a:endParaRPr kumimoji="1" lang="ko-KR" altLang="en-US"/>
          </a:p>
        </p:txBody>
      </p:sp>
    </p:spTree>
    <p:extLst>
      <p:ext uri="{BB962C8B-B14F-4D97-AF65-F5344CB8AC3E}">
        <p14:creationId xmlns:p14="http://schemas.microsoft.com/office/powerpoint/2010/main" val="2027537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DD0A5D5-47BF-48F8-8464-A4BFC9084961}"/>
              </a:ext>
            </a:extLst>
          </p:cNvPr>
          <p:cNvSpPr>
            <a:spLocks noGrp="1"/>
          </p:cNvSpPr>
          <p:nvPr>
            <p:ph type="title"/>
          </p:nvPr>
        </p:nvSpPr>
        <p:spPr/>
        <p:txBody>
          <a:bodyPr/>
          <a:lstStyle/>
          <a:p>
            <a:r>
              <a:rPr lang="en-US" altLang="ko-KR" dirty="0"/>
              <a:t>[2] </a:t>
            </a:r>
            <a:r>
              <a:rPr lang="ko-KR" altLang="en-US" dirty="0"/>
              <a:t>과학문화권 </a:t>
            </a:r>
            <a:r>
              <a:rPr lang="en-US" altLang="ko-KR" dirty="0"/>
              <a:t>- </a:t>
            </a:r>
            <a:r>
              <a:rPr lang="ko-KR" altLang="en-US" dirty="0"/>
              <a:t>저자의 권리</a:t>
            </a:r>
            <a:endParaRPr lang="en-US" dirty="0"/>
          </a:p>
        </p:txBody>
      </p:sp>
      <p:sp>
        <p:nvSpPr>
          <p:cNvPr id="3" name="내용 개체 틀 2">
            <a:extLst>
              <a:ext uri="{FF2B5EF4-FFF2-40B4-BE49-F238E27FC236}">
                <a16:creationId xmlns:a16="http://schemas.microsoft.com/office/drawing/2014/main" id="{ACFF40C3-8741-43CF-BDB3-9BFD12178989}"/>
              </a:ext>
            </a:extLst>
          </p:cNvPr>
          <p:cNvSpPr>
            <a:spLocks noGrp="1"/>
          </p:cNvSpPr>
          <p:nvPr>
            <p:ph idx="1"/>
          </p:nvPr>
        </p:nvSpPr>
        <p:spPr/>
        <p:txBody>
          <a:bodyPr/>
          <a:lstStyle/>
          <a:p>
            <a:r>
              <a:rPr lang="ko-KR" altLang="en-US" dirty="0"/>
              <a:t>저자</a:t>
            </a:r>
            <a:r>
              <a:rPr lang="en-US" altLang="ko-KR" dirty="0"/>
              <a:t>(author)</a:t>
            </a:r>
            <a:r>
              <a:rPr lang="ko-KR" altLang="en-US" dirty="0"/>
              <a:t>는 창작자</a:t>
            </a:r>
            <a:r>
              <a:rPr lang="en-US" altLang="ko-KR" dirty="0"/>
              <a:t>(creator)</a:t>
            </a:r>
            <a:r>
              <a:rPr lang="ko-KR" altLang="en-US" dirty="0"/>
              <a:t>와 같은 개념으로 작가</a:t>
            </a:r>
            <a:r>
              <a:rPr lang="en-US" altLang="ko-KR" dirty="0"/>
              <a:t>(writer)</a:t>
            </a:r>
            <a:r>
              <a:rPr lang="ko-KR" altLang="en-US" dirty="0"/>
              <a:t>와 예술가</a:t>
            </a:r>
            <a:r>
              <a:rPr lang="en-US" altLang="ko-KR" dirty="0"/>
              <a:t>(artist)</a:t>
            </a:r>
            <a:r>
              <a:rPr lang="ko-KR" altLang="en-US" dirty="0"/>
              <a:t>는 저자 조항에 따른 보호를 누릴 수 있다</a:t>
            </a:r>
            <a:r>
              <a:rPr lang="en-US" altLang="ko-KR" dirty="0"/>
              <a:t>(GC17).</a:t>
            </a:r>
          </a:p>
          <a:p>
            <a:r>
              <a:rPr lang="ko-KR" altLang="en-US" dirty="0"/>
              <a:t>저자에게 인권적 보호를 인정하는 이유는 저자와 작품 간의 인적 고리</a:t>
            </a:r>
            <a:r>
              <a:rPr lang="en-US" altLang="ko-KR" dirty="0"/>
              <a:t>(personal link)</a:t>
            </a:r>
          </a:p>
          <a:p>
            <a:r>
              <a:rPr lang="ko-KR" altLang="en-US" dirty="0"/>
              <a:t>발명가로 저자에 포함되는가</a:t>
            </a:r>
            <a:r>
              <a:rPr lang="en-US" altLang="ko-KR" dirty="0"/>
              <a:t>? </a:t>
            </a:r>
            <a:r>
              <a:rPr lang="ko-KR" altLang="en-US" dirty="0"/>
              <a:t>포함된다는 것이 </a:t>
            </a:r>
            <a:r>
              <a:rPr lang="ko-KR" altLang="en-US" dirty="0" err="1"/>
              <a:t>다수설이고</a:t>
            </a:r>
            <a:r>
              <a:rPr lang="en-US" altLang="ko-KR" dirty="0"/>
              <a:t>(Gullet 2004, Chapman 2002, Walker 2006 </a:t>
            </a:r>
            <a:r>
              <a:rPr lang="ko-KR" altLang="en-US" dirty="0"/>
              <a:t>등</a:t>
            </a:r>
            <a:r>
              <a:rPr lang="en-US" altLang="ko-KR" dirty="0"/>
              <a:t>), </a:t>
            </a:r>
            <a:r>
              <a:rPr lang="ko-KR" altLang="en-US" dirty="0"/>
              <a:t>사회권 이사회도 </a:t>
            </a:r>
            <a:r>
              <a:rPr lang="en-US" altLang="ko-KR" dirty="0"/>
              <a:t>“</a:t>
            </a:r>
            <a:r>
              <a:rPr lang="ko-KR" altLang="en-US" dirty="0"/>
              <a:t>과학적</a:t>
            </a:r>
            <a:r>
              <a:rPr lang="en-US" altLang="ko-KR" dirty="0"/>
              <a:t>, </a:t>
            </a:r>
            <a:r>
              <a:rPr lang="ko-KR" altLang="en-US" dirty="0"/>
              <a:t>문학적 또는 예술적 창작품</a:t>
            </a:r>
            <a:r>
              <a:rPr lang="en-US" altLang="ko-KR" dirty="0"/>
              <a:t>(scientific, literary or artistic production)</a:t>
            </a:r>
            <a:r>
              <a:rPr lang="ko-KR" altLang="en-US" dirty="0"/>
              <a:t>에</a:t>
            </a:r>
            <a:r>
              <a:rPr lang="en-US" altLang="ko-KR" dirty="0"/>
              <a:t> </a:t>
            </a:r>
            <a:r>
              <a:rPr lang="ko-KR" altLang="en-US" dirty="0"/>
              <a:t>기술혁신도 포함된다고 하여</a:t>
            </a:r>
            <a:r>
              <a:rPr lang="en-US" altLang="ko-KR" dirty="0"/>
              <a:t> (GC No. 17, ¶9)</a:t>
            </a:r>
            <a:r>
              <a:rPr lang="ko-KR" altLang="en-US" dirty="0"/>
              <a:t> 발명가도 저자에 포함될 여지를 인정</a:t>
            </a:r>
            <a:endParaRPr lang="en-US" altLang="ko-KR" dirty="0"/>
          </a:p>
          <a:p>
            <a:endParaRPr lang="en-US" dirty="0"/>
          </a:p>
        </p:txBody>
      </p:sp>
      <p:sp>
        <p:nvSpPr>
          <p:cNvPr id="4" name="슬라이드 번호 개체 틀 3">
            <a:extLst>
              <a:ext uri="{FF2B5EF4-FFF2-40B4-BE49-F238E27FC236}">
                <a16:creationId xmlns:a16="http://schemas.microsoft.com/office/drawing/2014/main" id="{249AB1B3-B493-4125-883F-3BD33A959271}"/>
              </a:ext>
            </a:extLst>
          </p:cNvPr>
          <p:cNvSpPr>
            <a:spLocks noGrp="1"/>
          </p:cNvSpPr>
          <p:nvPr>
            <p:ph type="sldNum" sz="quarter" idx="12"/>
          </p:nvPr>
        </p:nvSpPr>
        <p:spPr/>
        <p:txBody>
          <a:bodyPr/>
          <a:lstStyle/>
          <a:p>
            <a:fld id="{0F5E5150-D770-414B-8549-1992D988E152}" type="slidenum">
              <a:rPr kumimoji="1" lang="ko-KR" altLang="en-US" smtClean="0"/>
              <a:t>20</a:t>
            </a:fld>
            <a:endParaRPr kumimoji="1" lang="ko-KR" altLang="en-US"/>
          </a:p>
        </p:txBody>
      </p:sp>
    </p:spTree>
    <p:extLst>
      <p:ext uri="{BB962C8B-B14F-4D97-AF65-F5344CB8AC3E}">
        <p14:creationId xmlns:p14="http://schemas.microsoft.com/office/powerpoint/2010/main" val="2902258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8A85969-D799-4525-B9E7-85270EA5D8C8}"/>
              </a:ext>
            </a:extLst>
          </p:cNvPr>
          <p:cNvSpPr>
            <a:spLocks noGrp="1"/>
          </p:cNvSpPr>
          <p:nvPr>
            <p:ph type="title"/>
          </p:nvPr>
        </p:nvSpPr>
        <p:spPr/>
        <p:txBody>
          <a:bodyPr/>
          <a:lstStyle/>
          <a:p>
            <a:r>
              <a:rPr lang="en-US" altLang="ko-KR" dirty="0"/>
              <a:t>[2] </a:t>
            </a:r>
            <a:r>
              <a:rPr lang="ko-KR" altLang="en-US" dirty="0"/>
              <a:t>과학문화권</a:t>
            </a:r>
            <a:r>
              <a:rPr lang="en-US" altLang="ko-KR" dirty="0"/>
              <a:t>-</a:t>
            </a:r>
            <a:r>
              <a:rPr lang="ko-KR" altLang="en-US" dirty="0"/>
              <a:t>저자의 권리</a:t>
            </a:r>
            <a:endParaRPr lang="en-US" dirty="0"/>
          </a:p>
        </p:txBody>
      </p:sp>
      <p:sp>
        <p:nvSpPr>
          <p:cNvPr id="3" name="내용 개체 틀 2">
            <a:extLst>
              <a:ext uri="{FF2B5EF4-FFF2-40B4-BE49-F238E27FC236}">
                <a16:creationId xmlns:a16="http://schemas.microsoft.com/office/drawing/2014/main" id="{71D175B8-0AC9-4FBF-AAB0-6AAAC5FDDF87}"/>
              </a:ext>
            </a:extLst>
          </p:cNvPr>
          <p:cNvSpPr>
            <a:spLocks noGrp="1"/>
          </p:cNvSpPr>
          <p:nvPr>
            <p:ph idx="1"/>
          </p:nvPr>
        </p:nvSpPr>
        <p:spPr/>
        <p:txBody>
          <a:bodyPr>
            <a:normAutofit fontScale="92500" lnSpcReduction="10000"/>
          </a:bodyPr>
          <a:lstStyle/>
          <a:p>
            <a:r>
              <a:rPr lang="ko-KR" altLang="en-US" dirty="0"/>
              <a:t>정신적</a:t>
            </a:r>
            <a:r>
              <a:rPr lang="en-US" altLang="ko-KR" dirty="0"/>
              <a:t>, </a:t>
            </a:r>
            <a:r>
              <a:rPr lang="ko-KR" altLang="en-US" dirty="0"/>
              <a:t>물질적 이익을 보호받을 권리</a:t>
            </a:r>
            <a:endParaRPr lang="en-US" altLang="ko-KR" dirty="0"/>
          </a:p>
          <a:p>
            <a:pPr lvl="1">
              <a:lnSpc>
                <a:spcPct val="120000"/>
              </a:lnSpc>
            </a:pPr>
            <a:r>
              <a:rPr lang="ko-KR" altLang="en-US" dirty="0"/>
              <a:t>지적 창작물은 저자의 개성</a:t>
            </a:r>
            <a:r>
              <a:rPr lang="en-US" altLang="ko-KR" dirty="0"/>
              <a:t>(personality)</a:t>
            </a:r>
            <a:r>
              <a:rPr lang="ko-KR" altLang="en-US" dirty="0"/>
              <a:t>의 표현이고 따라서 창작물의 정신적 이익 보호는 창작물과 저자를 이어주는 필수적 수단</a:t>
            </a:r>
            <a:r>
              <a:rPr lang="en-US" altLang="ko-KR" dirty="0"/>
              <a:t>(GC No. 17 ¶ 12; A/70/279, ¶ 34)</a:t>
            </a:r>
          </a:p>
          <a:p>
            <a:pPr lvl="1">
              <a:lnSpc>
                <a:spcPct val="120000"/>
              </a:lnSpc>
            </a:pPr>
            <a:r>
              <a:rPr lang="ko-KR" altLang="en-US" dirty="0"/>
              <a:t>물질적 이익을 보호받을 권리는 정신적 이익을 보호받을 권리에 비해 덜 명확하다</a:t>
            </a:r>
            <a:r>
              <a:rPr lang="en-US" altLang="ko-KR" dirty="0"/>
              <a:t>. </a:t>
            </a:r>
          </a:p>
          <a:p>
            <a:pPr lvl="1">
              <a:lnSpc>
                <a:spcPct val="120000"/>
              </a:lnSpc>
            </a:pPr>
            <a:r>
              <a:rPr lang="ko-KR" altLang="en-US" dirty="0"/>
              <a:t>세계인권선언 제</a:t>
            </a:r>
            <a:r>
              <a:rPr lang="en-US" altLang="ko-KR" dirty="0"/>
              <a:t>17</a:t>
            </a:r>
            <a:r>
              <a:rPr lang="ko-KR" altLang="en-US" dirty="0"/>
              <a:t>조의 재산권과 연관시키는 입장과 사회권 규약 제</a:t>
            </a:r>
            <a:r>
              <a:rPr lang="en-US" altLang="ko-KR" dirty="0"/>
              <a:t>11</a:t>
            </a:r>
            <a:r>
              <a:rPr lang="ko-KR" altLang="en-US" dirty="0"/>
              <a:t>조의 ‘적당한 생활수준을 누릴 </a:t>
            </a:r>
            <a:r>
              <a:rPr lang="ko-KR" altLang="en-US" dirty="0" err="1"/>
              <a:t>권리’와</a:t>
            </a:r>
            <a:r>
              <a:rPr lang="ko-KR" altLang="en-US" dirty="0"/>
              <a:t> 연관시키는 입장으로 대별할 수 있다</a:t>
            </a:r>
            <a:r>
              <a:rPr lang="en-US" altLang="ko-KR" dirty="0"/>
              <a:t>. </a:t>
            </a:r>
            <a:r>
              <a:rPr lang="ko-KR" altLang="en-US" dirty="0"/>
              <a:t>물질적 이익을 보호받을 권리의 내재적 한계를 강조하는 학자들이나</a:t>
            </a:r>
            <a:r>
              <a:rPr lang="en-US" altLang="ko-KR" dirty="0"/>
              <a:t>(</a:t>
            </a:r>
            <a:r>
              <a:rPr lang="en-US" dirty="0"/>
              <a:t>Wong, 2009; Amani, 2009) </a:t>
            </a:r>
            <a:r>
              <a:rPr lang="ko-KR" altLang="en-US" dirty="0"/>
              <a:t>유엔 인권기구는 저자가 물질적 이익을 보호받을 권리는 재산권 보다는 ‘적당한 생활수준을 누릴 </a:t>
            </a:r>
            <a:r>
              <a:rPr lang="ko-KR" altLang="en-US" dirty="0" err="1"/>
              <a:t>권리’와</a:t>
            </a:r>
            <a:r>
              <a:rPr lang="ko-KR" altLang="en-US" dirty="0"/>
              <a:t> 더 직접적인 연관성을 갖는다고 본다</a:t>
            </a:r>
            <a:r>
              <a:rPr lang="en-US" altLang="ko-KR" dirty="0"/>
              <a:t>.</a:t>
            </a:r>
            <a:endParaRPr lang="en-US" dirty="0"/>
          </a:p>
        </p:txBody>
      </p:sp>
      <p:sp>
        <p:nvSpPr>
          <p:cNvPr id="4" name="슬라이드 번호 개체 틀 3">
            <a:extLst>
              <a:ext uri="{FF2B5EF4-FFF2-40B4-BE49-F238E27FC236}">
                <a16:creationId xmlns:a16="http://schemas.microsoft.com/office/drawing/2014/main" id="{4B37B60E-E86C-45EC-87F1-57CDDCFEB85C}"/>
              </a:ext>
            </a:extLst>
          </p:cNvPr>
          <p:cNvSpPr>
            <a:spLocks noGrp="1"/>
          </p:cNvSpPr>
          <p:nvPr>
            <p:ph type="sldNum" sz="quarter" idx="12"/>
          </p:nvPr>
        </p:nvSpPr>
        <p:spPr/>
        <p:txBody>
          <a:bodyPr/>
          <a:lstStyle/>
          <a:p>
            <a:fld id="{0F5E5150-D770-414B-8549-1992D988E152}" type="slidenum">
              <a:rPr kumimoji="1" lang="ko-KR" altLang="en-US" smtClean="0"/>
              <a:t>21</a:t>
            </a:fld>
            <a:endParaRPr kumimoji="1" lang="ko-KR" altLang="en-US"/>
          </a:p>
        </p:txBody>
      </p:sp>
    </p:spTree>
    <p:extLst>
      <p:ext uri="{BB962C8B-B14F-4D97-AF65-F5344CB8AC3E}">
        <p14:creationId xmlns:p14="http://schemas.microsoft.com/office/powerpoint/2010/main" val="1058410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22056B5-E4B8-43B1-A013-1375104C9953}"/>
              </a:ext>
            </a:extLst>
          </p:cNvPr>
          <p:cNvSpPr>
            <a:spLocks noGrp="1"/>
          </p:cNvSpPr>
          <p:nvPr>
            <p:ph type="title"/>
          </p:nvPr>
        </p:nvSpPr>
        <p:spPr/>
        <p:txBody>
          <a:bodyPr/>
          <a:lstStyle/>
          <a:p>
            <a:r>
              <a:rPr lang="en-US" altLang="ko-KR" dirty="0"/>
              <a:t>[2] </a:t>
            </a:r>
            <a:r>
              <a:rPr lang="ko-KR" altLang="en-US" dirty="0"/>
              <a:t>과학문화권</a:t>
            </a:r>
            <a:r>
              <a:rPr lang="en-US" altLang="ko-KR" dirty="0"/>
              <a:t>-</a:t>
            </a:r>
            <a:r>
              <a:rPr lang="ko-KR" altLang="en-US" dirty="0"/>
              <a:t>저자의 권리</a:t>
            </a:r>
            <a:endParaRPr lang="en-US" dirty="0"/>
          </a:p>
        </p:txBody>
      </p:sp>
      <p:sp>
        <p:nvSpPr>
          <p:cNvPr id="3" name="내용 개체 틀 2">
            <a:extLst>
              <a:ext uri="{FF2B5EF4-FFF2-40B4-BE49-F238E27FC236}">
                <a16:creationId xmlns:a16="http://schemas.microsoft.com/office/drawing/2014/main" id="{B2CD76F6-A2AC-4F67-BFAB-D01317E2C353}"/>
              </a:ext>
            </a:extLst>
          </p:cNvPr>
          <p:cNvSpPr>
            <a:spLocks noGrp="1"/>
          </p:cNvSpPr>
          <p:nvPr>
            <p:ph idx="1"/>
          </p:nvPr>
        </p:nvSpPr>
        <p:spPr>
          <a:xfrm>
            <a:off x="838200" y="1825624"/>
            <a:ext cx="10515600" cy="4769385"/>
          </a:xfrm>
        </p:spPr>
        <p:txBody>
          <a:bodyPr>
            <a:normAutofit fontScale="77500" lnSpcReduction="20000"/>
          </a:bodyPr>
          <a:lstStyle/>
          <a:p>
            <a:r>
              <a:rPr lang="ko-KR" altLang="en-US" b="1" dirty="0"/>
              <a:t>현실 지적재산권 제도에 따른 권리와의 관계</a:t>
            </a:r>
            <a:endParaRPr lang="en-US" altLang="ko-KR" b="1" dirty="0"/>
          </a:p>
          <a:p>
            <a:pPr lvl="1">
              <a:lnSpc>
                <a:spcPct val="140000"/>
              </a:lnSpc>
            </a:pPr>
            <a:r>
              <a:rPr lang="ko-KR" altLang="en-US" dirty="0"/>
              <a:t>저작권</a:t>
            </a:r>
            <a:r>
              <a:rPr lang="en-US" altLang="ko-KR" dirty="0"/>
              <a:t>, </a:t>
            </a:r>
            <a:r>
              <a:rPr lang="ko-KR" altLang="en-US" dirty="0"/>
              <a:t>특허권</a:t>
            </a:r>
            <a:r>
              <a:rPr lang="en-US" altLang="ko-KR" dirty="0"/>
              <a:t>, </a:t>
            </a:r>
            <a:r>
              <a:rPr lang="ko-KR" altLang="en-US" dirty="0"/>
              <a:t>상표권과 같은 현실 지재권 제도에서 보장하는 권리는 문화적 </a:t>
            </a:r>
            <a:r>
              <a:rPr lang="ko-KR" altLang="en-US" dirty="0" err="1"/>
              <a:t>권리로서의</a:t>
            </a:r>
            <a:r>
              <a:rPr lang="ko-KR" altLang="en-US" dirty="0"/>
              <a:t> 저자의 권리와는 본질적으로 다르다</a:t>
            </a:r>
            <a:r>
              <a:rPr lang="en-US" altLang="ko-KR" dirty="0"/>
              <a:t>(</a:t>
            </a:r>
            <a:r>
              <a:rPr lang="it-IT" altLang="ko-KR" dirty="0"/>
              <a:t>E/CN.4/Sub.2/2001/13 - 27 June 2001).</a:t>
            </a:r>
          </a:p>
          <a:p>
            <a:pPr lvl="1">
              <a:lnSpc>
                <a:spcPct val="140000"/>
              </a:lnSpc>
            </a:pPr>
            <a:r>
              <a:rPr lang="ko-KR" altLang="en-US" dirty="0"/>
              <a:t>인권은 개인 또는 개인으로 구성된 공동체에 속하는 기본적으로 양도될 수 없으며 보편적으로 부여되는 권리임에 반해</a:t>
            </a:r>
            <a:r>
              <a:rPr lang="en-US" altLang="ko-KR" dirty="0"/>
              <a:t>, </a:t>
            </a:r>
            <a:r>
              <a:rPr lang="ko-KR" altLang="en-US" dirty="0"/>
              <a:t>지재권은 발명이나 창작을 위한 인센티브를 부여하여 이로부터 사회적 이익을 추구하는 제도적 권리라는 점을 지적</a:t>
            </a:r>
            <a:r>
              <a:rPr lang="en-US" altLang="ko-KR" dirty="0"/>
              <a:t>. </a:t>
            </a:r>
            <a:r>
              <a:rPr lang="ko-KR" altLang="en-US" dirty="0"/>
              <a:t>특히</a:t>
            </a:r>
            <a:r>
              <a:rPr lang="en-US" altLang="ko-KR" dirty="0"/>
              <a:t>, </a:t>
            </a:r>
            <a:r>
              <a:rPr lang="ko-KR" altLang="en-US" dirty="0"/>
              <a:t>지재권이 전통적으로는 </a:t>
            </a:r>
            <a:r>
              <a:rPr lang="ko-KR" altLang="en-US" dirty="0" err="1"/>
              <a:t>개인으로서의</a:t>
            </a:r>
            <a:r>
              <a:rPr lang="ko-KR" altLang="en-US" dirty="0"/>
              <a:t> 저자 또는 창작자를 보호하였으나</a:t>
            </a:r>
            <a:r>
              <a:rPr lang="en-US" altLang="ko-KR" dirty="0"/>
              <a:t>, </a:t>
            </a:r>
            <a:r>
              <a:rPr lang="ko-KR" altLang="en-US" dirty="0"/>
              <a:t>기업의 이해와 투자를 보호하는 쪽으로 변질되고 있음을 지적하면서 사회권 규약 제</a:t>
            </a:r>
            <a:r>
              <a:rPr lang="en-US" altLang="ko-KR" dirty="0"/>
              <a:t>15</a:t>
            </a:r>
            <a:r>
              <a:rPr lang="ko-KR" altLang="en-US" dirty="0"/>
              <a:t>조에서 보장하는 저자의 인격적</a:t>
            </a:r>
            <a:r>
              <a:rPr lang="en-US" altLang="ko-KR" dirty="0"/>
              <a:t>․</a:t>
            </a:r>
            <a:r>
              <a:rPr lang="ko-KR" altLang="en-US" dirty="0"/>
              <a:t>물질적 이익의 보호는 현행 개별 국가법이나 국제협정에서 규정하고 있는 지재권과 반드시 일치할 필요가 없다</a:t>
            </a:r>
            <a:r>
              <a:rPr lang="en-US" altLang="ko-KR" dirty="0"/>
              <a:t>(E/C12/2001/15 - 14 December 2001).</a:t>
            </a:r>
          </a:p>
          <a:p>
            <a:pPr lvl="1">
              <a:lnSpc>
                <a:spcPct val="140000"/>
              </a:lnSpc>
            </a:pPr>
            <a:r>
              <a:rPr lang="ko-KR" altLang="en-US" dirty="0"/>
              <a:t>문화권 특별보고관의 </a:t>
            </a:r>
            <a:r>
              <a:rPr lang="en-US" altLang="ko-KR" dirty="0"/>
              <a:t>2014</a:t>
            </a:r>
            <a:r>
              <a:rPr lang="ko-KR" altLang="en-US" dirty="0"/>
              <a:t>년 저작권 보고서</a:t>
            </a:r>
            <a:r>
              <a:rPr lang="en-US" altLang="ko-KR" dirty="0"/>
              <a:t>(Copyright policy and the right to science and culture, UN Doc. A/HRC/28/57)</a:t>
            </a:r>
            <a:r>
              <a:rPr lang="ko-KR" altLang="en-US" dirty="0"/>
              <a:t>와 </a:t>
            </a:r>
            <a:r>
              <a:rPr lang="en-US" altLang="ko-KR" dirty="0"/>
              <a:t>2015</a:t>
            </a:r>
            <a:r>
              <a:rPr lang="ko-KR" altLang="en-US" dirty="0"/>
              <a:t>년 특허 정책에 관한 보고서</a:t>
            </a:r>
            <a:r>
              <a:rPr lang="en-US" altLang="ko-KR" dirty="0"/>
              <a:t>(Report of the Special Rapporteur in the field of cultural rights, UN Doc. A/70/279)</a:t>
            </a:r>
            <a:endParaRPr lang="en-US" dirty="0"/>
          </a:p>
        </p:txBody>
      </p:sp>
      <p:sp>
        <p:nvSpPr>
          <p:cNvPr id="4" name="슬라이드 번호 개체 틀 3">
            <a:extLst>
              <a:ext uri="{FF2B5EF4-FFF2-40B4-BE49-F238E27FC236}">
                <a16:creationId xmlns:a16="http://schemas.microsoft.com/office/drawing/2014/main" id="{95E4AF02-8B14-42CD-82F9-C1F3961C5F59}"/>
              </a:ext>
            </a:extLst>
          </p:cNvPr>
          <p:cNvSpPr>
            <a:spLocks noGrp="1"/>
          </p:cNvSpPr>
          <p:nvPr>
            <p:ph type="sldNum" sz="quarter" idx="12"/>
          </p:nvPr>
        </p:nvSpPr>
        <p:spPr/>
        <p:txBody>
          <a:bodyPr/>
          <a:lstStyle/>
          <a:p>
            <a:fld id="{0F5E5150-D770-414B-8549-1992D988E152}" type="slidenum">
              <a:rPr kumimoji="1" lang="ko-KR" altLang="en-US" smtClean="0"/>
              <a:t>22</a:t>
            </a:fld>
            <a:endParaRPr kumimoji="1" lang="ko-KR" altLang="en-US"/>
          </a:p>
        </p:txBody>
      </p:sp>
    </p:spTree>
    <p:extLst>
      <p:ext uri="{BB962C8B-B14F-4D97-AF65-F5344CB8AC3E}">
        <p14:creationId xmlns:p14="http://schemas.microsoft.com/office/powerpoint/2010/main" val="3930855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7975FDC-2300-4572-A2CA-3DAFA9FF8227}"/>
              </a:ext>
            </a:extLst>
          </p:cNvPr>
          <p:cNvSpPr>
            <a:spLocks noGrp="1"/>
          </p:cNvSpPr>
          <p:nvPr>
            <p:ph type="title"/>
          </p:nvPr>
        </p:nvSpPr>
        <p:spPr/>
        <p:txBody>
          <a:bodyPr/>
          <a:lstStyle/>
          <a:p>
            <a:r>
              <a:rPr lang="en-US" altLang="ko-KR" dirty="0"/>
              <a:t>[2] </a:t>
            </a:r>
            <a:r>
              <a:rPr lang="ko-KR" altLang="en-US" dirty="0"/>
              <a:t>문화생활에 참여할 권리</a:t>
            </a:r>
            <a:endParaRPr lang="en-US" dirty="0"/>
          </a:p>
        </p:txBody>
      </p:sp>
      <p:sp>
        <p:nvSpPr>
          <p:cNvPr id="3" name="내용 개체 틀 2">
            <a:extLst>
              <a:ext uri="{FF2B5EF4-FFF2-40B4-BE49-F238E27FC236}">
                <a16:creationId xmlns:a16="http://schemas.microsoft.com/office/drawing/2014/main" id="{72DE48A5-713C-4730-AE04-1A00726C8427}"/>
              </a:ext>
            </a:extLst>
          </p:cNvPr>
          <p:cNvSpPr>
            <a:spLocks noGrp="1"/>
          </p:cNvSpPr>
          <p:nvPr>
            <p:ph idx="1"/>
          </p:nvPr>
        </p:nvSpPr>
        <p:spPr>
          <a:xfrm>
            <a:off x="838200" y="1825624"/>
            <a:ext cx="10515600" cy="4895851"/>
          </a:xfrm>
        </p:spPr>
        <p:txBody>
          <a:bodyPr>
            <a:normAutofit fontScale="70000" lnSpcReduction="20000"/>
          </a:bodyPr>
          <a:lstStyle/>
          <a:p>
            <a:pPr>
              <a:lnSpc>
                <a:spcPct val="140000"/>
              </a:lnSpc>
            </a:pPr>
            <a:r>
              <a:rPr lang="ko-KR" altLang="en-US" dirty="0"/>
              <a:t>문화의 개념</a:t>
            </a:r>
            <a:r>
              <a:rPr lang="en-US" altLang="ko-KR" dirty="0"/>
              <a:t>: </a:t>
            </a:r>
            <a:r>
              <a:rPr lang="ko-KR" altLang="en-US" dirty="0"/>
              <a:t>고급 문화에서 인류학적 관점의 문화로 확대</a:t>
            </a:r>
            <a:endParaRPr lang="en-US" altLang="ko-KR" dirty="0"/>
          </a:p>
          <a:p>
            <a:pPr>
              <a:lnSpc>
                <a:spcPct val="140000"/>
              </a:lnSpc>
            </a:pPr>
            <a:r>
              <a:rPr lang="ko-KR" altLang="en-US" dirty="0"/>
              <a:t>문화생활 또는 문화를 너무 넓게 정의하면 </a:t>
            </a:r>
            <a:r>
              <a:rPr lang="ko-KR" altLang="en-US" dirty="0" err="1"/>
              <a:t>인권으로서의</a:t>
            </a:r>
            <a:r>
              <a:rPr lang="ko-KR" altLang="en-US" dirty="0"/>
              <a:t> 문화생활에 참여할 권리는 그 외연이 지나치게 넓어져 이를 파악하기가 어렵다는 문제가 있다</a:t>
            </a:r>
            <a:r>
              <a:rPr lang="en-US" altLang="ko-KR" dirty="0"/>
              <a:t>. </a:t>
            </a:r>
            <a:r>
              <a:rPr lang="ko-KR" altLang="en-US" dirty="0"/>
              <a:t>이 문제는 “</a:t>
            </a:r>
            <a:r>
              <a:rPr lang="ko-KR" altLang="en-US" dirty="0" err="1"/>
              <a:t>참여”의</a:t>
            </a:r>
            <a:r>
              <a:rPr lang="ko-KR" altLang="en-US" dirty="0"/>
              <a:t> 의미를 좀 더 명확하게 함으로써 극복할 수 있는데</a:t>
            </a:r>
            <a:r>
              <a:rPr lang="en-US" altLang="ko-KR" dirty="0"/>
              <a:t>, </a:t>
            </a:r>
            <a:r>
              <a:rPr lang="ko-KR" altLang="en-US" dirty="0"/>
              <a:t>사회권 이사회는 일반논평 </a:t>
            </a:r>
            <a:r>
              <a:rPr lang="en-US" altLang="ko-KR" dirty="0"/>
              <a:t>21</a:t>
            </a:r>
            <a:r>
              <a:rPr lang="ko-KR" altLang="en-US" dirty="0"/>
              <a:t>호에서 문화생활에 참여할 권리가 세 개의 핵심 요소</a:t>
            </a:r>
            <a:r>
              <a:rPr lang="en-US" altLang="ko-KR" dirty="0"/>
              <a:t>, (</a:t>
            </a:r>
            <a:r>
              <a:rPr lang="en-US" altLang="ko-KR" dirty="0" err="1"/>
              <a:t>i</a:t>
            </a:r>
            <a:r>
              <a:rPr lang="en-US" altLang="ko-KR" dirty="0"/>
              <a:t>) </a:t>
            </a:r>
            <a:r>
              <a:rPr lang="ko-KR" altLang="en-US" dirty="0"/>
              <a:t>문화생활에 참가</a:t>
            </a:r>
            <a:r>
              <a:rPr lang="en-US" altLang="ko-KR" dirty="0"/>
              <a:t>(participation), (ii) </a:t>
            </a:r>
            <a:r>
              <a:rPr lang="ko-KR" altLang="en-US" dirty="0"/>
              <a:t>문화생활에 접근</a:t>
            </a:r>
            <a:r>
              <a:rPr lang="en-US" altLang="ko-KR" dirty="0"/>
              <a:t>(access), (iii) </a:t>
            </a:r>
            <a:r>
              <a:rPr lang="ko-KR" altLang="en-US" dirty="0"/>
              <a:t>문화생활에 기여</a:t>
            </a:r>
            <a:r>
              <a:rPr lang="en-US" altLang="ko-KR" dirty="0"/>
              <a:t>(contribution)</a:t>
            </a:r>
            <a:r>
              <a:rPr lang="ko-KR" altLang="en-US" dirty="0"/>
              <a:t>로 구성된다고 한다</a:t>
            </a:r>
            <a:r>
              <a:rPr lang="en-US" altLang="ko-KR" dirty="0"/>
              <a:t>.</a:t>
            </a:r>
          </a:p>
          <a:p>
            <a:pPr>
              <a:lnSpc>
                <a:spcPct val="140000"/>
              </a:lnSpc>
            </a:pPr>
            <a:r>
              <a:rPr lang="ko-KR" altLang="en-US" dirty="0"/>
              <a:t>여기서 참가는 문화적</a:t>
            </a:r>
            <a:r>
              <a:rPr lang="en-US" altLang="ko-KR" dirty="0"/>
              <a:t>, </a:t>
            </a:r>
            <a:r>
              <a:rPr lang="ko-KR" altLang="en-US" dirty="0"/>
              <a:t>종교적</a:t>
            </a:r>
            <a:r>
              <a:rPr lang="en-US" altLang="ko-KR" dirty="0"/>
              <a:t>, </a:t>
            </a:r>
            <a:r>
              <a:rPr lang="ko-KR" altLang="en-US" dirty="0"/>
              <a:t>사회적</a:t>
            </a:r>
            <a:r>
              <a:rPr lang="en-US" altLang="ko-KR" dirty="0"/>
              <a:t>, </a:t>
            </a:r>
            <a:r>
              <a:rPr lang="ko-KR" altLang="en-US" dirty="0"/>
              <a:t>경제적 생활에 참여하는 일반적 의미 뿐만 아니라 관련 정책 결정에 </a:t>
            </a:r>
            <a:r>
              <a:rPr lang="ko-KR" altLang="en-US" dirty="0" err="1"/>
              <a:t>의미있는</a:t>
            </a:r>
            <a:r>
              <a:rPr lang="ko-KR" altLang="en-US" dirty="0"/>
              <a:t> 참가와 같은 적극적인 의미도 갖는다</a:t>
            </a:r>
            <a:r>
              <a:rPr lang="en-US" altLang="ko-KR" dirty="0"/>
              <a:t>. </a:t>
            </a:r>
            <a:r>
              <a:rPr lang="ko-KR" altLang="en-US" dirty="0"/>
              <a:t>접근</a:t>
            </a:r>
            <a:r>
              <a:rPr lang="en-US" altLang="ko-KR" dirty="0"/>
              <a:t>(access)</a:t>
            </a:r>
            <a:r>
              <a:rPr lang="ko-KR" altLang="en-US" dirty="0"/>
              <a:t>은 자신의 문화를 알고 이해하며 교육과 정보를 통해 다른 사람의 문화를 이해하는 것을 포함한다</a:t>
            </a:r>
            <a:r>
              <a:rPr lang="en-US" altLang="ko-KR" dirty="0"/>
              <a:t>. </a:t>
            </a:r>
            <a:r>
              <a:rPr lang="ko-KR" altLang="en-US" dirty="0"/>
              <a:t>기여는 “공동체의 정신적</a:t>
            </a:r>
            <a:r>
              <a:rPr lang="en-US" altLang="ko-KR" dirty="0"/>
              <a:t>, </a:t>
            </a:r>
            <a:r>
              <a:rPr lang="ko-KR" altLang="en-US" dirty="0"/>
              <a:t>물질적</a:t>
            </a:r>
            <a:r>
              <a:rPr lang="en-US" altLang="ko-KR" dirty="0"/>
              <a:t>, </a:t>
            </a:r>
            <a:r>
              <a:rPr lang="ko-KR" altLang="en-US" dirty="0"/>
              <a:t>지적</a:t>
            </a:r>
            <a:r>
              <a:rPr lang="en-US" altLang="ko-KR" dirty="0"/>
              <a:t>, </a:t>
            </a:r>
            <a:r>
              <a:rPr lang="ko-KR" altLang="en-US" dirty="0"/>
              <a:t>감정적 </a:t>
            </a:r>
            <a:r>
              <a:rPr lang="ko-KR" altLang="en-US" dirty="0" err="1"/>
              <a:t>표현”을</a:t>
            </a:r>
            <a:r>
              <a:rPr lang="ko-KR" altLang="en-US" dirty="0"/>
              <a:t> 창작하는 활동에 관여할 권리를 포함한다</a:t>
            </a:r>
            <a:r>
              <a:rPr lang="en-US" altLang="ko-KR" dirty="0"/>
              <a:t>.</a:t>
            </a:r>
            <a:endParaRPr lang="en-US" dirty="0"/>
          </a:p>
        </p:txBody>
      </p:sp>
      <p:sp>
        <p:nvSpPr>
          <p:cNvPr id="4" name="슬라이드 번호 개체 틀 3">
            <a:extLst>
              <a:ext uri="{FF2B5EF4-FFF2-40B4-BE49-F238E27FC236}">
                <a16:creationId xmlns:a16="http://schemas.microsoft.com/office/drawing/2014/main" id="{2E5D0227-A95F-4967-8D14-2FF26FCFF266}"/>
              </a:ext>
            </a:extLst>
          </p:cNvPr>
          <p:cNvSpPr>
            <a:spLocks noGrp="1"/>
          </p:cNvSpPr>
          <p:nvPr>
            <p:ph type="sldNum" sz="quarter" idx="12"/>
          </p:nvPr>
        </p:nvSpPr>
        <p:spPr/>
        <p:txBody>
          <a:bodyPr/>
          <a:lstStyle/>
          <a:p>
            <a:fld id="{0F5E5150-D770-414B-8549-1992D988E152}" type="slidenum">
              <a:rPr kumimoji="1" lang="ko-KR" altLang="en-US" smtClean="0"/>
              <a:t>23</a:t>
            </a:fld>
            <a:endParaRPr kumimoji="1" lang="ko-KR" altLang="en-US"/>
          </a:p>
        </p:txBody>
      </p:sp>
    </p:spTree>
    <p:extLst>
      <p:ext uri="{BB962C8B-B14F-4D97-AF65-F5344CB8AC3E}">
        <p14:creationId xmlns:p14="http://schemas.microsoft.com/office/powerpoint/2010/main" val="1806058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47AEC3D-365C-4D85-9762-E0AD9E7643C6}"/>
              </a:ext>
            </a:extLst>
          </p:cNvPr>
          <p:cNvSpPr>
            <a:spLocks noGrp="1"/>
          </p:cNvSpPr>
          <p:nvPr>
            <p:ph type="title"/>
          </p:nvPr>
        </p:nvSpPr>
        <p:spPr/>
        <p:txBody>
          <a:bodyPr/>
          <a:lstStyle/>
          <a:p>
            <a:r>
              <a:rPr lang="en-US" altLang="ko-KR" dirty="0"/>
              <a:t>[2] </a:t>
            </a:r>
            <a:r>
              <a:rPr lang="ko-KR" altLang="en-US" dirty="0" err="1"/>
              <a:t>과학권</a:t>
            </a:r>
            <a:endParaRPr lang="en-US" dirty="0"/>
          </a:p>
        </p:txBody>
      </p:sp>
      <p:sp>
        <p:nvSpPr>
          <p:cNvPr id="3" name="내용 개체 틀 2">
            <a:extLst>
              <a:ext uri="{FF2B5EF4-FFF2-40B4-BE49-F238E27FC236}">
                <a16:creationId xmlns:a16="http://schemas.microsoft.com/office/drawing/2014/main" id="{04624553-5F41-41E8-A800-3909D91999F1}"/>
              </a:ext>
            </a:extLst>
          </p:cNvPr>
          <p:cNvSpPr>
            <a:spLocks noGrp="1"/>
          </p:cNvSpPr>
          <p:nvPr>
            <p:ph idx="1"/>
          </p:nvPr>
        </p:nvSpPr>
        <p:spPr>
          <a:xfrm>
            <a:off x="838200" y="1825624"/>
            <a:ext cx="10515600" cy="4895851"/>
          </a:xfrm>
        </p:spPr>
        <p:txBody>
          <a:bodyPr>
            <a:normAutofit lnSpcReduction="10000"/>
          </a:bodyPr>
          <a:lstStyle/>
          <a:p>
            <a:pPr>
              <a:lnSpc>
                <a:spcPct val="120000"/>
              </a:lnSpc>
            </a:pPr>
            <a:r>
              <a:rPr lang="ko-KR" altLang="en-US" sz="1600" dirty="0"/>
              <a:t>과학의 진보 및 </a:t>
            </a:r>
            <a:r>
              <a:rPr lang="ko-KR" altLang="en-US" sz="1600" dirty="0" err="1"/>
              <a:t>응용으로부터</a:t>
            </a:r>
            <a:r>
              <a:rPr lang="ko-KR" altLang="en-US" sz="1600" dirty="0"/>
              <a:t> 이익을 향유할 권리</a:t>
            </a:r>
            <a:endParaRPr lang="en-US" altLang="ko-KR" sz="1600" dirty="0"/>
          </a:p>
          <a:p>
            <a:pPr>
              <a:lnSpc>
                <a:spcPct val="120000"/>
              </a:lnSpc>
            </a:pPr>
            <a:r>
              <a:rPr lang="ko-KR" altLang="en-US" sz="1600" dirty="0"/>
              <a:t>과학의 개념에 대해서는 이것이 단순히 기술이나 자연계의 지식과 같은 좁은 의미가 아니라 사회과학을 포함한 모든 분야에서 검증과 반박이 가능한 지식을 포함하는 넓은 의미이다</a:t>
            </a:r>
            <a:r>
              <a:rPr lang="en-US" altLang="ko-KR" sz="1600" dirty="0"/>
              <a:t>.</a:t>
            </a:r>
          </a:p>
          <a:p>
            <a:pPr>
              <a:lnSpc>
                <a:spcPct val="120000"/>
              </a:lnSpc>
            </a:pPr>
            <a:r>
              <a:rPr lang="ko-KR" altLang="en-US" sz="1600" kern="0" spc="0" dirty="0">
                <a:solidFill>
                  <a:srgbClr val="000000"/>
                </a:solidFill>
                <a:effectLst/>
                <a:latin typeface="휴먼명조"/>
                <a:ea typeface="휴먼명조"/>
              </a:rPr>
              <a:t>이익은 물질적 이익과 비물질적 이익 모두를 말한다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비물질적 이익이란 인권의 전체 구조에 직접적인 위협을 주거나 과학적 방법론과 도구에 위협을 주는 편견</a:t>
            </a:r>
            <a:r>
              <a:rPr lang="en-US" altLang="ko-KR" sz="1600" kern="0" spc="0" dirty="0">
                <a:solidFill>
                  <a:srgbClr val="000000"/>
                </a:solidFill>
                <a:effectLst/>
                <a:latin typeface="휴먼명조"/>
                <a:ea typeface="휴먼명조"/>
              </a:rPr>
              <a:t>(</a:t>
            </a:r>
            <a:r>
              <a:rPr lang="ko-KR" altLang="en-US" sz="1600" kern="0" spc="0" dirty="0">
                <a:solidFill>
                  <a:srgbClr val="000000"/>
                </a:solidFill>
                <a:effectLst/>
                <a:latin typeface="휴먼명조"/>
                <a:ea typeface="휴먼명조"/>
              </a:rPr>
              <a:t>가령 인종 </a:t>
            </a:r>
            <a:r>
              <a:rPr lang="ko-KR" altLang="en-US" sz="1600" kern="0" spc="0" dirty="0" err="1">
                <a:solidFill>
                  <a:srgbClr val="000000"/>
                </a:solidFill>
                <a:effectLst/>
                <a:latin typeface="휴먼명조"/>
                <a:ea typeface="휴먼명조"/>
              </a:rPr>
              <a:t>편결</a:t>
            </a:r>
            <a:r>
              <a:rPr lang="en-US" altLang="ko-KR" sz="1600" kern="0" spc="0" dirty="0">
                <a:solidFill>
                  <a:srgbClr val="000000"/>
                </a:solidFill>
                <a:effectLst/>
                <a:latin typeface="휴먼명조"/>
                <a:ea typeface="휴먼명조"/>
              </a:rPr>
              <a:t>)</a:t>
            </a:r>
            <a:r>
              <a:rPr lang="ko-KR" altLang="en-US" sz="1600" kern="0" spc="0" dirty="0">
                <a:solidFill>
                  <a:srgbClr val="000000"/>
                </a:solidFill>
                <a:effectLst/>
                <a:latin typeface="휴먼명조"/>
                <a:ea typeface="휴먼명조"/>
              </a:rPr>
              <a:t>의 제거를 포함한다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이익의 향유는 비차별적으로 적용되어야 하는데</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소수자나 취약 </a:t>
            </a:r>
            <a:r>
              <a:rPr lang="ko-KR" altLang="en-US" sz="1600" kern="0" spc="0" dirty="0" err="1">
                <a:solidFill>
                  <a:srgbClr val="000000"/>
                </a:solidFill>
                <a:effectLst/>
                <a:latin typeface="휴먼명조"/>
                <a:ea typeface="휴먼명조"/>
              </a:rPr>
              <a:t>계층뿐만</a:t>
            </a:r>
            <a:r>
              <a:rPr lang="ko-KR" altLang="en-US" sz="1600" kern="0" spc="0" dirty="0">
                <a:solidFill>
                  <a:srgbClr val="000000"/>
                </a:solidFill>
                <a:effectLst/>
                <a:latin typeface="휴먼명조"/>
                <a:ea typeface="휴먼명조"/>
              </a:rPr>
              <a:t> 아니라 과학적 진보 과정에 참여하지 않은 사람에게도 적용된다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세계인권선언 제정 당시 프랑스 대표였던 </a:t>
            </a:r>
            <a:r>
              <a:rPr lang="en-US" altLang="ko-KR" sz="1600" kern="0" spc="0" dirty="0">
                <a:solidFill>
                  <a:srgbClr val="000000"/>
                </a:solidFill>
                <a:effectLst/>
                <a:latin typeface="휴먼명조"/>
                <a:ea typeface="휴먼명조"/>
              </a:rPr>
              <a:t>Cassin</a:t>
            </a:r>
            <a:r>
              <a:rPr lang="ko-KR" altLang="en-US" sz="1600" kern="0" spc="0" dirty="0">
                <a:solidFill>
                  <a:srgbClr val="000000"/>
                </a:solidFill>
                <a:effectLst/>
                <a:latin typeface="휴먼명조"/>
                <a:ea typeface="휴먼명조"/>
              </a:rPr>
              <a:t>이 설명한 것처럼 모든 사람이 과학적 진보에 동일한 역할로 기여하지는 않았지만</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과학적 진보로부터 이익에 참여할 권리를 가진다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이것이 갖는 현대적 의미는 바로 </a:t>
            </a:r>
            <a:r>
              <a:rPr lang="ko-KR" altLang="en-US" sz="1600" b="1" kern="0" spc="0" dirty="0">
                <a:solidFill>
                  <a:srgbClr val="000000"/>
                </a:solidFill>
                <a:effectLst/>
                <a:latin typeface="휴먼명조"/>
                <a:ea typeface="휴먼명조"/>
              </a:rPr>
              <a:t>분배정의</a:t>
            </a:r>
            <a:r>
              <a:rPr lang="en-US" altLang="ko-KR" sz="1600" kern="0" spc="0" dirty="0">
                <a:solidFill>
                  <a:srgbClr val="000000"/>
                </a:solidFill>
                <a:effectLst/>
                <a:latin typeface="휴먼명조"/>
                <a:ea typeface="휴먼명조"/>
              </a:rPr>
              <a:t>(distributive justice)</a:t>
            </a:r>
            <a:r>
              <a:rPr lang="ko-KR" altLang="en-US" sz="1600" kern="0" spc="0" dirty="0">
                <a:solidFill>
                  <a:srgbClr val="000000"/>
                </a:solidFill>
                <a:effectLst/>
                <a:latin typeface="휴먼명조"/>
                <a:ea typeface="휴먼명조"/>
              </a:rPr>
              <a:t>와 </a:t>
            </a:r>
            <a:r>
              <a:rPr lang="ko-KR" altLang="en-US" sz="1600" b="1" kern="0" spc="0" dirty="0">
                <a:solidFill>
                  <a:srgbClr val="000000"/>
                </a:solidFill>
                <a:effectLst/>
                <a:latin typeface="휴먼명조"/>
                <a:ea typeface="휴먼명조"/>
              </a:rPr>
              <a:t>적극적 조치</a:t>
            </a:r>
            <a:r>
              <a:rPr lang="en-US" altLang="ko-KR" sz="1600" kern="0" spc="0" dirty="0">
                <a:solidFill>
                  <a:srgbClr val="000000"/>
                </a:solidFill>
                <a:effectLst/>
                <a:latin typeface="휴먼명조"/>
                <a:ea typeface="휴먼명조"/>
              </a:rPr>
              <a:t>(affirmative actions)</a:t>
            </a:r>
            <a:r>
              <a:rPr lang="ko-KR" altLang="en-US" sz="1600" kern="0" spc="0" dirty="0">
                <a:solidFill>
                  <a:srgbClr val="000000"/>
                </a:solidFill>
                <a:effectLst/>
                <a:latin typeface="휴먼명조"/>
                <a:ea typeface="휴먼명조"/>
              </a:rPr>
              <a:t>이다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요컨대</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과학권에서 말하는 ‘이익을 향유할 </a:t>
            </a:r>
            <a:r>
              <a:rPr lang="ko-KR" altLang="en-US" sz="1600" kern="0" spc="0" dirty="0" err="1">
                <a:solidFill>
                  <a:srgbClr val="000000"/>
                </a:solidFill>
                <a:effectLst/>
                <a:latin typeface="휴먼명조"/>
                <a:ea typeface="휴먼명조"/>
              </a:rPr>
              <a:t>권리’는</a:t>
            </a:r>
            <a:r>
              <a:rPr lang="ko-KR" altLang="en-US" sz="1600" kern="0" spc="0" dirty="0">
                <a:solidFill>
                  <a:srgbClr val="000000"/>
                </a:solidFill>
                <a:effectLst/>
                <a:latin typeface="휴먼명조"/>
                <a:ea typeface="휴먼명조"/>
              </a:rPr>
              <a:t> 이른바 낙수효과</a:t>
            </a:r>
            <a:r>
              <a:rPr lang="en-US" altLang="ko-KR" sz="1600" kern="0" spc="0" dirty="0">
                <a:solidFill>
                  <a:srgbClr val="000000"/>
                </a:solidFill>
                <a:effectLst/>
                <a:latin typeface="휴먼명조"/>
                <a:ea typeface="휴먼명조"/>
              </a:rPr>
              <a:t>(trickle-down effect)</a:t>
            </a:r>
            <a:r>
              <a:rPr lang="ko-KR" altLang="en-US" sz="1600" kern="0" spc="0" dirty="0">
                <a:solidFill>
                  <a:srgbClr val="000000"/>
                </a:solidFill>
                <a:effectLst/>
                <a:latin typeface="휴먼명조"/>
                <a:ea typeface="휴먼명조"/>
              </a:rPr>
              <a:t>에 의해 과학적 진보로 인한 혜택이 </a:t>
            </a:r>
            <a:r>
              <a:rPr lang="ko-KR" altLang="en-US" sz="1600" kern="0" spc="0" dirty="0" err="1">
                <a:solidFill>
                  <a:srgbClr val="000000"/>
                </a:solidFill>
                <a:effectLst/>
                <a:latin typeface="휴먼명조"/>
                <a:ea typeface="휴먼명조"/>
              </a:rPr>
              <a:t>돌아올때까지</a:t>
            </a:r>
            <a:r>
              <a:rPr lang="ko-KR" altLang="en-US" sz="1600" kern="0" spc="0" dirty="0">
                <a:solidFill>
                  <a:srgbClr val="000000"/>
                </a:solidFill>
                <a:effectLst/>
                <a:latin typeface="휴먼명조"/>
                <a:ea typeface="휴먼명조"/>
              </a:rPr>
              <a:t> 기다릴 권리로 축소되지 않는다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따라서 가령 인격의 완전한 실현을 위해 필수불가결한 의약품을 공급받을 수 있도록 요구할 권리도 과학권에 포함된다</a:t>
            </a:r>
            <a:r>
              <a:rPr lang="en-US" altLang="ko-KR" sz="1600" kern="0" spc="0" dirty="0">
                <a:solidFill>
                  <a:srgbClr val="000000"/>
                </a:solidFill>
                <a:effectLst/>
                <a:latin typeface="휴먼명조"/>
                <a:ea typeface="휴먼명조"/>
              </a:rPr>
              <a:t>.</a:t>
            </a:r>
          </a:p>
          <a:p>
            <a:pPr>
              <a:lnSpc>
                <a:spcPct val="120000"/>
              </a:lnSpc>
            </a:pPr>
            <a:r>
              <a:rPr lang="ko-KR" altLang="en-US" sz="1600" kern="0" spc="0" dirty="0">
                <a:solidFill>
                  <a:srgbClr val="000000"/>
                </a:solidFill>
                <a:effectLst/>
                <a:latin typeface="휴먼명조"/>
                <a:ea typeface="휴먼명조"/>
              </a:rPr>
              <a:t>이익을 향유할 권리의 또 다른 함의는 과학과 그것의 활용에 관한 정책결정 과정에 적극적으로 참여할 권리이다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정책결정 과정에서 참여할 권리가 중요한 이유는 과학권이 개인에게 과학적 진보의 결과물에 대한 적극적인 청구권을 인정하지 않기 때문이다</a:t>
            </a:r>
            <a:r>
              <a:rPr lang="en-US" altLang="ko-KR" sz="1600" kern="0" spc="0" dirty="0">
                <a:solidFill>
                  <a:srgbClr val="000000"/>
                </a:solidFill>
                <a:effectLst/>
                <a:latin typeface="휴먼명조"/>
                <a:ea typeface="휴먼명조"/>
              </a:rPr>
              <a:t>. </a:t>
            </a:r>
            <a:r>
              <a:rPr lang="ko-KR" altLang="en-US" sz="1600" kern="0" spc="0" dirty="0">
                <a:solidFill>
                  <a:srgbClr val="000000"/>
                </a:solidFill>
                <a:effectLst/>
                <a:latin typeface="휴먼명조"/>
                <a:ea typeface="휴먼명조"/>
              </a:rPr>
              <a:t>과학적 진보의 이익은 과학의 발전과 혁신만으로는 보장되지 않고 과학적 지식이나 산물에 대한 접근을 제약하는 장애물을 제거함으로써 비로소 보장될 수 있다</a:t>
            </a:r>
            <a:r>
              <a:rPr lang="en-US" altLang="ko-KR" sz="1600" kern="0" spc="0" dirty="0">
                <a:solidFill>
                  <a:srgbClr val="000000"/>
                </a:solidFill>
                <a:effectLst/>
                <a:latin typeface="휴먼명조"/>
                <a:ea typeface="휴먼명조"/>
              </a:rPr>
              <a:t>. </a:t>
            </a:r>
            <a:endParaRPr lang="ko-KR" altLang="en-US" sz="16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0BEC6FA5-6CE7-4AEB-A994-4502D6824694}"/>
              </a:ext>
            </a:extLst>
          </p:cNvPr>
          <p:cNvSpPr>
            <a:spLocks noGrp="1"/>
          </p:cNvSpPr>
          <p:nvPr>
            <p:ph type="sldNum" sz="quarter" idx="12"/>
          </p:nvPr>
        </p:nvSpPr>
        <p:spPr/>
        <p:txBody>
          <a:bodyPr/>
          <a:lstStyle/>
          <a:p>
            <a:fld id="{0F5E5150-D770-414B-8549-1992D988E152}" type="slidenum">
              <a:rPr kumimoji="1" lang="ko-KR" altLang="en-US" smtClean="0"/>
              <a:t>24</a:t>
            </a:fld>
            <a:endParaRPr kumimoji="1" lang="ko-KR" altLang="en-US"/>
          </a:p>
        </p:txBody>
      </p:sp>
    </p:spTree>
    <p:extLst>
      <p:ext uri="{BB962C8B-B14F-4D97-AF65-F5344CB8AC3E}">
        <p14:creationId xmlns:p14="http://schemas.microsoft.com/office/powerpoint/2010/main" val="3098079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78B6553-78CB-4145-9641-172DC5095020}"/>
              </a:ext>
            </a:extLst>
          </p:cNvPr>
          <p:cNvSpPr>
            <a:spLocks noGrp="1"/>
          </p:cNvSpPr>
          <p:nvPr>
            <p:ph type="title"/>
          </p:nvPr>
        </p:nvSpPr>
        <p:spPr/>
        <p:txBody>
          <a:bodyPr/>
          <a:lstStyle/>
          <a:p>
            <a:r>
              <a:rPr lang="en-US" altLang="ko-KR" dirty="0"/>
              <a:t>[2] </a:t>
            </a:r>
            <a:r>
              <a:rPr lang="ko-KR" altLang="en-US" dirty="0" err="1"/>
              <a:t>과학권</a:t>
            </a:r>
            <a:r>
              <a:rPr lang="ko-KR" altLang="en-US" dirty="0"/>
              <a:t> </a:t>
            </a:r>
            <a:r>
              <a:rPr lang="en-US" altLang="ko-KR" dirty="0"/>
              <a:t>- </a:t>
            </a:r>
            <a:r>
              <a:rPr lang="ko-KR" altLang="en-US" dirty="0"/>
              <a:t>일반논평 </a:t>
            </a:r>
            <a:r>
              <a:rPr lang="en-US" altLang="ko-KR" dirty="0"/>
              <a:t>25</a:t>
            </a:r>
            <a:r>
              <a:rPr lang="ko-KR" altLang="en-US" dirty="0"/>
              <a:t>호</a:t>
            </a:r>
            <a:endParaRPr lang="en-US" dirty="0"/>
          </a:p>
        </p:txBody>
      </p:sp>
      <p:sp>
        <p:nvSpPr>
          <p:cNvPr id="3" name="내용 개체 틀 2">
            <a:extLst>
              <a:ext uri="{FF2B5EF4-FFF2-40B4-BE49-F238E27FC236}">
                <a16:creationId xmlns:a16="http://schemas.microsoft.com/office/drawing/2014/main" id="{A7C02A22-5831-49A1-92E8-1C56CD555CCC}"/>
              </a:ext>
            </a:extLst>
          </p:cNvPr>
          <p:cNvSpPr>
            <a:spLocks noGrp="1"/>
          </p:cNvSpPr>
          <p:nvPr>
            <p:ph idx="1"/>
          </p:nvPr>
        </p:nvSpPr>
        <p:spPr/>
        <p:txBody>
          <a:bodyPr/>
          <a:lstStyle/>
          <a:p>
            <a:pPr rtl="0">
              <a:spcBef>
                <a:spcPts val="0"/>
              </a:spcBef>
              <a:spcAft>
                <a:spcPts val="0"/>
              </a:spcAft>
            </a:pPr>
            <a:r>
              <a:rPr lang="ko-KR" altLang="en-US" sz="1800" b="0" i="0" u="none" strike="noStrike" dirty="0">
                <a:solidFill>
                  <a:srgbClr val="000000"/>
                </a:solidFill>
                <a:effectLst/>
                <a:latin typeface="Arial" panose="020B0604020202020204" pitchFamily="34" charset="0"/>
              </a:rPr>
              <a:t>과학의 진보 및 </a:t>
            </a:r>
            <a:r>
              <a:rPr lang="ko-KR" altLang="en-US" sz="1800" b="0" i="0" u="none" strike="noStrike" dirty="0" err="1">
                <a:solidFill>
                  <a:srgbClr val="000000"/>
                </a:solidFill>
                <a:effectLst/>
                <a:latin typeface="Arial" panose="020B0604020202020204" pitchFamily="34" charset="0"/>
              </a:rPr>
              <a:t>응용으로부터</a:t>
            </a:r>
            <a:r>
              <a:rPr lang="ko-KR" altLang="en-US" sz="1800" b="0" i="0" u="none" strike="noStrike" dirty="0">
                <a:solidFill>
                  <a:srgbClr val="000000"/>
                </a:solidFill>
                <a:effectLst/>
                <a:latin typeface="Arial" panose="020B0604020202020204" pitchFamily="34" charset="0"/>
              </a:rPr>
              <a:t> 이익을 향유할 권리 뿐만 아니라 사회권 규약 제</a:t>
            </a:r>
            <a:r>
              <a:rPr lang="en-US" altLang="ko-KR" sz="1800" b="0" i="0" u="none" strike="noStrike" dirty="0">
                <a:solidFill>
                  <a:srgbClr val="000000"/>
                </a:solidFill>
                <a:effectLst/>
                <a:latin typeface="Arial" panose="020B0604020202020204" pitchFamily="34" charset="0"/>
              </a:rPr>
              <a:t>15</a:t>
            </a:r>
            <a:r>
              <a:rPr lang="ko-KR" altLang="en-US" sz="1800" b="0" i="0" u="none" strike="noStrike" dirty="0">
                <a:solidFill>
                  <a:srgbClr val="000000"/>
                </a:solidFill>
                <a:effectLst/>
                <a:latin typeface="Arial" panose="020B0604020202020204" pitchFamily="34" charset="0"/>
              </a:rPr>
              <a:t>조 제</a:t>
            </a:r>
            <a:r>
              <a:rPr lang="en-US" altLang="ko-KR" sz="1800" b="0" i="0" u="none" strike="noStrike" dirty="0">
                <a:solidFill>
                  <a:srgbClr val="000000"/>
                </a:solidFill>
                <a:effectLst/>
                <a:latin typeface="Arial" panose="020B0604020202020204" pitchFamily="34" charset="0"/>
              </a:rPr>
              <a:t>2</a:t>
            </a:r>
            <a:r>
              <a:rPr lang="ko-KR" altLang="en-US" sz="1800" b="0" i="0" u="none" strike="noStrike" dirty="0">
                <a:solidFill>
                  <a:srgbClr val="000000"/>
                </a:solidFill>
                <a:effectLst/>
                <a:latin typeface="Arial" panose="020B0604020202020204" pitchFamily="34" charset="0"/>
              </a:rPr>
              <a:t>항</a:t>
            </a:r>
            <a:r>
              <a:rPr lang="en-US" altLang="ko-KR" sz="1800" b="0" i="0" u="none" strike="noStrike" dirty="0">
                <a:solidFill>
                  <a:srgbClr val="000000"/>
                </a:solidFill>
                <a:effectLst/>
                <a:latin typeface="Arial" panose="020B0604020202020204" pitchFamily="34" charset="0"/>
              </a:rPr>
              <a:t>(“</a:t>
            </a:r>
            <a:r>
              <a:rPr lang="ko-KR" altLang="en-US" sz="1800" b="0" i="0" u="none" strike="noStrike" dirty="0">
                <a:solidFill>
                  <a:srgbClr val="000000"/>
                </a:solidFill>
                <a:effectLst/>
                <a:latin typeface="Arial" panose="020B0604020202020204" pitchFamily="34" charset="0"/>
              </a:rPr>
              <a:t>이 규약의 당사국이 그러한 권리의 완전한 실현을 달성하기 위하여 취하는 조치에는 과학과 문화의 보존</a:t>
            </a:r>
            <a:r>
              <a:rPr lang="en-US" altLang="ko-KR" sz="1800" b="0" i="0" u="none" strike="noStrike" dirty="0">
                <a:solidFill>
                  <a:srgbClr val="000000"/>
                </a:solidFill>
                <a:effectLst/>
                <a:latin typeface="Arial" panose="020B0604020202020204" pitchFamily="34" charset="0"/>
              </a:rPr>
              <a:t>, </a:t>
            </a:r>
            <a:r>
              <a:rPr lang="ko-KR" altLang="en-US" sz="1800" b="0" i="0" u="none" strike="noStrike" dirty="0">
                <a:solidFill>
                  <a:srgbClr val="000000"/>
                </a:solidFill>
                <a:effectLst/>
                <a:latin typeface="Arial" panose="020B0604020202020204" pitchFamily="34" charset="0"/>
              </a:rPr>
              <a:t>발전 및 보급에 필요한 제반조치가 포함된다</a:t>
            </a:r>
            <a:r>
              <a:rPr lang="en-US" altLang="ko-KR" sz="1800" b="0" i="0" u="none" strike="noStrike" dirty="0">
                <a:solidFill>
                  <a:srgbClr val="000000"/>
                </a:solidFill>
                <a:effectLst/>
                <a:latin typeface="Arial" panose="020B0604020202020204" pitchFamily="34" charset="0"/>
              </a:rPr>
              <a:t>.”)</a:t>
            </a:r>
            <a:r>
              <a:rPr lang="ko-KR" altLang="en-US" sz="1800" b="0" i="0" u="none" strike="noStrike" dirty="0">
                <a:solidFill>
                  <a:srgbClr val="000000"/>
                </a:solidFill>
                <a:effectLst/>
                <a:latin typeface="Arial" panose="020B0604020202020204" pitchFamily="34" charset="0"/>
              </a:rPr>
              <a:t>과 제</a:t>
            </a:r>
            <a:r>
              <a:rPr lang="en-US" altLang="ko-KR" sz="1800" b="0" i="0" u="none" strike="noStrike" dirty="0">
                <a:solidFill>
                  <a:srgbClr val="000000"/>
                </a:solidFill>
                <a:effectLst/>
                <a:latin typeface="Arial" panose="020B0604020202020204" pitchFamily="34" charset="0"/>
              </a:rPr>
              <a:t>3</a:t>
            </a:r>
            <a:r>
              <a:rPr lang="ko-KR" altLang="en-US" sz="1800" b="0" i="0" u="none" strike="noStrike" dirty="0">
                <a:solidFill>
                  <a:srgbClr val="000000"/>
                </a:solidFill>
                <a:effectLst/>
                <a:latin typeface="Arial" panose="020B0604020202020204" pitchFamily="34" charset="0"/>
              </a:rPr>
              <a:t>항</a:t>
            </a:r>
            <a:r>
              <a:rPr lang="en-US" altLang="ko-KR" sz="1800" b="0" i="0" u="none" strike="noStrike" dirty="0">
                <a:solidFill>
                  <a:srgbClr val="000000"/>
                </a:solidFill>
                <a:effectLst/>
                <a:latin typeface="Arial" panose="020B0604020202020204" pitchFamily="34" charset="0"/>
              </a:rPr>
              <a:t>(“</a:t>
            </a:r>
            <a:r>
              <a:rPr lang="ko-KR" altLang="en-US" sz="1800" b="0" i="0" u="none" strike="noStrike" dirty="0">
                <a:solidFill>
                  <a:srgbClr val="000000"/>
                </a:solidFill>
                <a:effectLst/>
                <a:latin typeface="Arial" panose="020B0604020202020204" pitchFamily="34" charset="0"/>
              </a:rPr>
              <a:t>이 규약의 당사국은 과학적 연구와 창조적 활동에 필수 불가결한 자유를 존중할 것을 약속한다</a:t>
            </a:r>
            <a:r>
              <a:rPr lang="en-US" altLang="ko-KR" sz="1800" b="0" i="0" u="none" strike="noStrike" dirty="0">
                <a:solidFill>
                  <a:srgbClr val="000000"/>
                </a:solidFill>
                <a:effectLst/>
                <a:latin typeface="Arial" panose="020B0604020202020204" pitchFamily="34" charset="0"/>
              </a:rPr>
              <a:t>.”)</a:t>
            </a:r>
            <a:r>
              <a:rPr lang="ko-KR" altLang="en-US" sz="1800" b="0" i="0" u="none" strike="noStrike" dirty="0">
                <a:solidFill>
                  <a:srgbClr val="000000"/>
                </a:solidFill>
                <a:effectLst/>
                <a:latin typeface="Arial" panose="020B0604020202020204" pitchFamily="34" charset="0"/>
              </a:rPr>
              <a:t>까지 다룬다</a:t>
            </a:r>
            <a:r>
              <a:rPr lang="en-US" altLang="ko-KR" sz="1800" b="0" i="0" u="none" strike="noStrike" dirty="0">
                <a:solidFill>
                  <a:srgbClr val="000000"/>
                </a:solidFill>
                <a:effectLst/>
                <a:latin typeface="Arial" panose="020B0604020202020204" pitchFamily="34" charset="0"/>
              </a:rPr>
              <a:t>.</a:t>
            </a:r>
          </a:p>
          <a:p>
            <a:pPr rtl="0">
              <a:spcBef>
                <a:spcPts val="0"/>
              </a:spcBef>
              <a:spcAft>
                <a:spcPts val="0"/>
              </a:spcAft>
            </a:pPr>
            <a:r>
              <a:rPr lang="en-US" altLang="ko-KR" sz="1800" dirty="0"/>
              <a:t>“</a:t>
            </a:r>
            <a:r>
              <a:rPr lang="ko-KR" altLang="en-US" sz="1800" dirty="0"/>
              <a:t>응용</a:t>
            </a:r>
            <a:r>
              <a:rPr lang="en-US" altLang="ko-KR" sz="1800" dirty="0"/>
              <a:t>”</a:t>
            </a:r>
            <a:r>
              <a:rPr lang="ko-KR" altLang="en-US" sz="1800" dirty="0"/>
              <a:t>이란 과학의 사람들의 필요나 구체적인 관심사에 대한 구체적인 구현을 말한다</a:t>
            </a:r>
            <a:r>
              <a:rPr lang="en-US" altLang="ko-KR" sz="1800" dirty="0"/>
              <a:t>. </a:t>
            </a:r>
            <a:r>
              <a:rPr lang="ko-KR" altLang="en-US" sz="1800" dirty="0"/>
              <a:t>과학적 지식으로부터 유래하는 기술은 과학의 응용에 포함된다</a:t>
            </a:r>
            <a:r>
              <a:rPr lang="en-US" altLang="ko-KR" sz="1800" dirty="0"/>
              <a:t>(</a:t>
            </a:r>
            <a:r>
              <a:rPr lang="ko-KR" altLang="en-US" sz="1800" dirty="0"/>
              <a:t>의료적 응용</a:t>
            </a:r>
            <a:r>
              <a:rPr lang="en-US" altLang="ko-KR" sz="1800" dirty="0"/>
              <a:t>, </a:t>
            </a:r>
            <a:r>
              <a:rPr lang="ko-KR" altLang="en-US" sz="1800" dirty="0"/>
              <a:t>산업적 또는 농업적 응용 또는 정보통신 기술</a:t>
            </a:r>
            <a:r>
              <a:rPr lang="en-US" altLang="ko-KR" sz="1800" dirty="0"/>
              <a:t>).</a:t>
            </a:r>
          </a:p>
          <a:p>
            <a:pPr rtl="0">
              <a:spcBef>
                <a:spcPts val="0"/>
              </a:spcBef>
              <a:spcAft>
                <a:spcPts val="0"/>
              </a:spcAft>
            </a:pPr>
            <a:r>
              <a:rPr lang="ko-KR" altLang="en-US" sz="1800" dirty="0"/>
              <a:t>일반논평 </a:t>
            </a:r>
            <a:r>
              <a:rPr lang="en-US" altLang="ko-KR" sz="1800" dirty="0"/>
              <a:t>25</a:t>
            </a:r>
            <a:r>
              <a:rPr lang="ko-KR" altLang="en-US" sz="1800" dirty="0"/>
              <a:t>호는 </a:t>
            </a:r>
            <a:r>
              <a:rPr lang="en-US" altLang="ko-KR" sz="1800" dirty="0"/>
              <a:t>‘</a:t>
            </a:r>
            <a:r>
              <a:rPr lang="ko-KR" altLang="en-US" sz="1800" dirty="0"/>
              <a:t>참여</a:t>
            </a:r>
            <a:r>
              <a:rPr lang="en-US" altLang="ko-KR" sz="1800" dirty="0"/>
              <a:t>’</a:t>
            </a:r>
            <a:r>
              <a:rPr lang="ko-KR" altLang="en-US" sz="1800" dirty="0"/>
              <a:t>를 강조하여 과학적 진보로부터 이익을 수동적으로 받을 권리에 그치지 않고 과학적 과정에 적극적으로 참여할 권리를 포괄하는 용어인 </a:t>
            </a:r>
            <a:r>
              <a:rPr lang="en-US" altLang="ko-KR" sz="1800" dirty="0"/>
              <a:t>RPEBSPA</a:t>
            </a:r>
            <a:r>
              <a:rPr lang="ko-KR" altLang="en-US" sz="1800" dirty="0"/>
              <a:t>를 사용</a:t>
            </a:r>
            <a:r>
              <a:rPr lang="en-US" altLang="ko-KR" sz="1800" dirty="0"/>
              <a:t>(Right to participate and to enjoy the benefits from scientific progress and its applications). 2009</a:t>
            </a:r>
            <a:r>
              <a:rPr lang="ko-KR" altLang="en-US" sz="1800" dirty="0"/>
              <a:t>년</a:t>
            </a:r>
            <a:r>
              <a:rPr lang="en-US" altLang="ko-KR" sz="1800" dirty="0"/>
              <a:t> </a:t>
            </a:r>
            <a:r>
              <a:rPr lang="ko-KR" altLang="en-US" sz="1800" dirty="0"/>
              <a:t>발표된 베니스 선언문 준비 과정의 </a:t>
            </a:r>
            <a:r>
              <a:rPr lang="en-US" altLang="ko-KR" sz="1800" dirty="0"/>
              <a:t>2007</a:t>
            </a:r>
            <a:r>
              <a:rPr lang="ko-KR" altLang="en-US" sz="1800" dirty="0"/>
              <a:t>년 전문가 회의에서는 </a:t>
            </a:r>
            <a:r>
              <a:rPr lang="en-US" altLang="ko-KR" sz="1800" dirty="0"/>
              <a:t>participate</a:t>
            </a:r>
            <a:r>
              <a:rPr lang="ko-KR" altLang="en-US" sz="1800" dirty="0"/>
              <a:t>가 빠진 약어 </a:t>
            </a:r>
            <a:r>
              <a:rPr lang="en-US" altLang="ko-KR" sz="1800" dirty="0"/>
              <a:t>REBSP</a:t>
            </a:r>
            <a:r>
              <a:rPr lang="ko-KR" altLang="en-US" sz="1800" dirty="0"/>
              <a:t>를 사용했음</a:t>
            </a:r>
            <a:r>
              <a:rPr lang="en-US" altLang="ko-KR" sz="1800" dirty="0"/>
              <a:t>.</a:t>
            </a:r>
          </a:p>
          <a:p>
            <a:pPr rtl="0">
              <a:spcBef>
                <a:spcPts val="0"/>
              </a:spcBef>
              <a:spcAft>
                <a:spcPts val="0"/>
              </a:spcAft>
            </a:pPr>
            <a:r>
              <a:rPr lang="en-US" altLang="ko-KR" sz="1800" dirty="0"/>
              <a:t>RPEBSPA</a:t>
            </a:r>
            <a:r>
              <a:rPr lang="ko-KR" altLang="en-US" sz="1800" dirty="0"/>
              <a:t>는 자유와 권리</a:t>
            </a:r>
            <a:r>
              <a:rPr lang="en-US" altLang="ko-KR" sz="1800" dirty="0"/>
              <a:t>(entitlement)</a:t>
            </a:r>
            <a:r>
              <a:rPr lang="ko-KR" altLang="en-US" sz="1800" dirty="0"/>
              <a:t>를 포함하며 모두 </a:t>
            </a:r>
            <a:r>
              <a:rPr lang="en-US" altLang="ko-KR" sz="1800" dirty="0"/>
              <a:t>5</a:t>
            </a:r>
            <a:r>
              <a:rPr lang="ko-KR" altLang="en-US" sz="1800" dirty="0"/>
              <a:t>가지 상호 연관된 기본적 요소를 가짐</a:t>
            </a:r>
            <a:r>
              <a:rPr lang="en-US" altLang="ko-KR" sz="1800" dirty="0"/>
              <a:t>: Availability, Accessibility, Quality, Acceptability, Protection of freedom of scientific research</a:t>
            </a:r>
          </a:p>
        </p:txBody>
      </p:sp>
      <p:sp>
        <p:nvSpPr>
          <p:cNvPr id="4" name="슬라이드 번호 개체 틀 3">
            <a:extLst>
              <a:ext uri="{FF2B5EF4-FFF2-40B4-BE49-F238E27FC236}">
                <a16:creationId xmlns:a16="http://schemas.microsoft.com/office/drawing/2014/main" id="{3EFFFE2F-5CF4-4769-B387-89ED600EDA90}"/>
              </a:ext>
            </a:extLst>
          </p:cNvPr>
          <p:cNvSpPr>
            <a:spLocks noGrp="1"/>
          </p:cNvSpPr>
          <p:nvPr>
            <p:ph type="sldNum" sz="quarter" idx="12"/>
          </p:nvPr>
        </p:nvSpPr>
        <p:spPr/>
        <p:txBody>
          <a:bodyPr/>
          <a:lstStyle/>
          <a:p>
            <a:fld id="{0F5E5150-D770-414B-8549-1992D988E152}" type="slidenum">
              <a:rPr kumimoji="1" lang="ko-KR" altLang="en-US" smtClean="0"/>
              <a:t>25</a:t>
            </a:fld>
            <a:endParaRPr kumimoji="1" lang="ko-KR" altLang="en-US"/>
          </a:p>
        </p:txBody>
      </p:sp>
    </p:spTree>
    <p:extLst>
      <p:ext uri="{BB962C8B-B14F-4D97-AF65-F5344CB8AC3E}">
        <p14:creationId xmlns:p14="http://schemas.microsoft.com/office/powerpoint/2010/main" val="1385534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7F1C6D8-8EBE-45AD-B2B2-03FE873DC4D1}"/>
              </a:ext>
            </a:extLst>
          </p:cNvPr>
          <p:cNvSpPr>
            <a:spLocks noGrp="1"/>
          </p:cNvSpPr>
          <p:nvPr>
            <p:ph type="title"/>
          </p:nvPr>
        </p:nvSpPr>
        <p:spPr/>
        <p:txBody>
          <a:bodyPr/>
          <a:lstStyle/>
          <a:p>
            <a:r>
              <a:rPr lang="en-US" altLang="ko-KR" dirty="0"/>
              <a:t>[2] </a:t>
            </a:r>
            <a:r>
              <a:rPr lang="ko-KR" altLang="en-US" dirty="0" err="1"/>
              <a:t>과학권</a:t>
            </a:r>
            <a:r>
              <a:rPr lang="ko-KR" altLang="en-US" dirty="0"/>
              <a:t> </a:t>
            </a:r>
            <a:r>
              <a:rPr lang="en-US" altLang="ko-KR" dirty="0"/>
              <a:t>- </a:t>
            </a:r>
            <a:r>
              <a:rPr lang="ko-KR" altLang="en-US" dirty="0"/>
              <a:t>일반논평 </a:t>
            </a:r>
            <a:r>
              <a:rPr lang="en-US" altLang="ko-KR" dirty="0"/>
              <a:t>25</a:t>
            </a:r>
            <a:r>
              <a:rPr lang="ko-KR" altLang="en-US" dirty="0"/>
              <a:t>호</a:t>
            </a:r>
            <a:endParaRPr lang="en-US" dirty="0"/>
          </a:p>
        </p:txBody>
      </p:sp>
      <p:sp>
        <p:nvSpPr>
          <p:cNvPr id="3" name="내용 개체 틀 2">
            <a:extLst>
              <a:ext uri="{FF2B5EF4-FFF2-40B4-BE49-F238E27FC236}">
                <a16:creationId xmlns:a16="http://schemas.microsoft.com/office/drawing/2014/main" id="{2E66C26B-5575-47ED-86F4-0E008BFA2A50}"/>
              </a:ext>
            </a:extLst>
          </p:cNvPr>
          <p:cNvSpPr>
            <a:spLocks noGrp="1"/>
          </p:cNvSpPr>
          <p:nvPr>
            <p:ph idx="1"/>
          </p:nvPr>
        </p:nvSpPr>
        <p:spPr>
          <a:xfrm>
            <a:off x="838200" y="1825625"/>
            <a:ext cx="10515600" cy="5165893"/>
          </a:xfrm>
        </p:spPr>
        <p:txBody>
          <a:bodyPr>
            <a:normAutofit fontScale="47500" lnSpcReduction="20000"/>
          </a:bodyPr>
          <a:lstStyle/>
          <a:p>
            <a:pPr>
              <a:lnSpc>
                <a:spcPct val="120000"/>
              </a:lnSpc>
            </a:pPr>
            <a:r>
              <a:rPr lang="ko-KR" altLang="en-US" sz="4200" b="1" dirty="0"/>
              <a:t>과학권의 존중</a:t>
            </a:r>
            <a:r>
              <a:rPr lang="en-US" altLang="ko-KR" sz="4200" b="1" dirty="0"/>
              <a:t>(respect), </a:t>
            </a:r>
            <a:r>
              <a:rPr lang="ko-KR" altLang="en-US" sz="4200" b="1" dirty="0"/>
              <a:t>보호</a:t>
            </a:r>
            <a:r>
              <a:rPr lang="en-US" altLang="ko-KR" sz="4200" b="1" dirty="0"/>
              <a:t>(protection), </a:t>
            </a:r>
            <a:r>
              <a:rPr lang="ko-KR" altLang="en-US" sz="4200" b="1" dirty="0"/>
              <a:t>실현</a:t>
            </a:r>
            <a:r>
              <a:rPr lang="en-US" altLang="ko-KR" sz="4200" b="1" dirty="0"/>
              <a:t>(fulfill)</a:t>
            </a:r>
            <a:r>
              <a:rPr lang="ko-KR" altLang="en-US" sz="4200" b="1" dirty="0"/>
              <a:t>을 위한 국가의 핵심 의무</a:t>
            </a:r>
            <a:r>
              <a:rPr lang="en-US" altLang="ko-KR" sz="4200" b="1" dirty="0"/>
              <a:t>(core obligations) 12</a:t>
            </a:r>
            <a:r>
              <a:rPr lang="ko-KR" altLang="en-US" sz="4200" b="1" dirty="0"/>
              <a:t>가지 중</a:t>
            </a:r>
            <a:r>
              <a:rPr lang="en-US" altLang="ko-KR" sz="4200" b="1" dirty="0"/>
              <a:t> </a:t>
            </a:r>
            <a:r>
              <a:rPr lang="ko-KR" altLang="en-US" sz="4200" b="1" dirty="0"/>
              <a:t>코로나</a:t>
            </a:r>
            <a:r>
              <a:rPr lang="en-US" altLang="ko-KR" sz="4200" b="1" dirty="0"/>
              <a:t>19 </a:t>
            </a:r>
            <a:r>
              <a:rPr lang="ko-KR" altLang="en-US" sz="4200" b="1" dirty="0"/>
              <a:t>관련성 높은 것</a:t>
            </a:r>
            <a:endParaRPr lang="en-US" altLang="ko-KR" sz="4200" b="1" dirty="0"/>
          </a:p>
          <a:p>
            <a:pPr lvl="1" latinLnBrk="0">
              <a:lnSpc>
                <a:spcPct val="120000"/>
              </a:lnSpc>
            </a:pPr>
            <a:r>
              <a:rPr lang="en-US" sz="3300" dirty="0">
                <a:effectLst/>
                <a:latin typeface="Times New Roman" panose="02020603050405020304" pitchFamily="18" charset="0"/>
                <a:ea typeface="맑은 고딕" panose="020B0503020000020004" pitchFamily="50" charset="-127"/>
              </a:rPr>
              <a:t>Eliminate laws, policies and practices that unjustifiably limit access by individuals or particular groups to facilities, services, goods and information related to science, scientific knowledge and its applications;</a:t>
            </a:r>
          </a:p>
          <a:p>
            <a:pPr lvl="1" algn="just" latinLnBrk="0">
              <a:lnSpc>
                <a:spcPct val="120000"/>
              </a:lnSpc>
              <a:spcAft>
                <a:spcPts val="600"/>
              </a:spcAft>
              <a:buSzPts val="1000"/>
            </a:pPr>
            <a:r>
              <a:rPr lang="en-US" sz="3300" dirty="0">
                <a:effectLst/>
                <a:latin typeface="Times New Roman" panose="02020603050405020304" pitchFamily="18" charset="0"/>
                <a:ea typeface="맑은 고딕" panose="020B0503020000020004" pitchFamily="50" charset="-127"/>
              </a:rPr>
              <a:t>Ensure access to those applications of scientific progress that are critical to the enjoyment of the right to health and other ESCRs;</a:t>
            </a:r>
          </a:p>
          <a:p>
            <a:pPr lvl="1" algn="just" latinLnBrk="0">
              <a:lnSpc>
                <a:spcPct val="120000"/>
              </a:lnSpc>
              <a:spcAft>
                <a:spcPts val="600"/>
              </a:spcAft>
              <a:buSzPts val="1000"/>
            </a:pPr>
            <a:r>
              <a:rPr lang="en-US" sz="3300" dirty="0">
                <a:effectLst/>
                <a:latin typeface="Times New Roman" panose="02020603050405020304" pitchFamily="18" charset="0"/>
                <a:ea typeface="맑은 고딕" panose="020B0503020000020004" pitchFamily="50" charset="-127"/>
              </a:rPr>
              <a:t>Ensure that public resources prioritize research that is directed to areas with the greatest need for scientific progress in health, food and other basic needs related to ESCRs and the wellbeing of the population, especially vulnerable and marginalized groups;</a:t>
            </a:r>
          </a:p>
          <a:p>
            <a:pPr lvl="1" algn="just" latinLnBrk="0">
              <a:lnSpc>
                <a:spcPct val="120000"/>
              </a:lnSpc>
              <a:spcAft>
                <a:spcPts val="600"/>
              </a:spcAft>
              <a:buSzPts val="1000"/>
            </a:pPr>
            <a:r>
              <a:rPr lang="en-US" sz="3300" dirty="0">
                <a:effectLst/>
                <a:latin typeface="Times New Roman" panose="02020603050405020304" pitchFamily="18" charset="0"/>
                <a:ea typeface="맑은 고딕" panose="020B0503020000020004" pitchFamily="50" charset="-127"/>
              </a:rPr>
              <a:t>Ensure adequate training for health professionals in using and applying modern technologies and medicines resulting from scientific progress;</a:t>
            </a:r>
          </a:p>
          <a:p>
            <a:pPr lvl="1" algn="just" latinLnBrk="0">
              <a:lnSpc>
                <a:spcPct val="120000"/>
              </a:lnSpc>
              <a:spcAft>
                <a:spcPts val="600"/>
              </a:spcAft>
              <a:buSzPts val="1000"/>
            </a:pPr>
            <a:r>
              <a:rPr lang="en-US" sz="3300" dirty="0">
                <a:effectLst/>
                <a:latin typeface="Times New Roman" panose="02020603050405020304" pitchFamily="18" charset="0"/>
                <a:ea typeface="맑은 고딕" panose="020B0503020000020004" pitchFamily="50" charset="-127"/>
              </a:rPr>
              <a:t>Promote accurate scientific information and refrain from disinformation, disparagement, or deliberate misinforming of the public, so as to erode citizen understanding and respect for science and scientific research; </a:t>
            </a:r>
          </a:p>
          <a:p>
            <a:pPr lvl="1" algn="just" latinLnBrk="0">
              <a:lnSpc>
                <a:spcPct val="120000"/>
              </a:lnSpc>
              <a:spcAft>
                <a:spcPts val="600"/>
              </a:spcAft>
              <a:buSzPts val="1000"/>
            </a:pPr>
            <a:r>
              <a:rPr lang="en-US" sz="3300" dirty="0">
                <a:effectLst/>
                <a:latin typeface="Times New Roman" panose="02020603050405020304" pitchFamily="18" charset="0"/>
                <a:ea typeface="맑은 고딕" panose="020B0503020000020004" pitchFamily="50" charset="-127"/>
              </a:rPr>
              <a:t>Foster the development of international contacts and co-operation in the scientific field, without imposing restrictions on the movements of persons, goods and knowledge beyond those which are justifiable in accordance with article 4 of the Covenant.</a:t>
            </a:r>
            <a:endParaRPr lang="en-US" sz="3300" dirty="0"/>
          </a:p>
        </p:txBody>
      </p:sp>
      <p:sp>
        <p:nvSpPr>
          <p:cNvPr id="4" name="슬라이드 번호 개체 틀 3">
            <a:extLst>
              <a:ext uri="{FF2B5EF4-FFF2-40B4-BE49-F238E27FC236}">
                <a16:creationId xmlns:a16="http://schemas.microsoft.com/office/drawing/2014/main" id="{F572C8EE-C2C5-4237-9965-D2C72ABA5CAC}"/>
              </a:ext>
            </a:extLst>
          </p:cNvPr>
          <p:cNvSpPr>
            <a:spLocks noGrp="1"/>
          </p:cNvSpPr>
          <p:nvPr>
            <p:ph type="sldNum" sz="quarter" idx="12"/>
          </p:nvPr>
        </p:nvSpPr>
        <p:spPr/>
        <p:txBody>
          <a:bodyPr/>
          <a:lstStyle/>
          <a:p>
            <a:fld id="{0F5E5150-D770-414B-8549-1992D988E152}" type="slidenum">
              <a:rPr kumimoji="1" lang="ko-KR" altLang="en-US" smtClean="0"/>
              <a:t>26</a:t>
            </a:fld>
            <a:endParaRPr kumimoji="1" lang="ko-KR" altLang="en-US"/>
          </a:p>
        </p:txBody>
      </p:sp>
    </p:spTree>
    <p:extLst>
      <p:ext uri="{BB962C8B-B14F-4D97-AF65-F5344CB8AC3E}">
        <p14:creationId xmlns:p14="http://schemas.microsoft.com/office/powerpoint/2010/main" val="630179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1EF3FB3-BDD3-4BE9-A245-926855A058CD}"/>
              </a:ext>
            </a:extLst>
          </p:cNvPr>
          <p:cNvSpPr>
            <a:spLocks noGrp="1"/>
          </p:cNvSpPr>
          <p:nvPr>
            <p:ph type="title"/>
          </p:nvPr>
        </p:nvSpPr>
        <p:spPr/>
        <p:txBody>
          <a:bodyPr/>
          <a:lstStyle/>
          <a:p>
            <a:r>
              <a:rPr lang="en-US" altLang="ko-KR" dirty="0"/>
              <a:t>[2] </a:t>
            </a:r>
            <a:r>
              <a:rPr lang="ko-KR" altLang="en-US" dirty="0" err="1"/>
              <a:t>과학권</a:t>
            </a:r>
            <a:r>
              <a:rPr lang="ko-KR" altLang="en-US" dirty="0"/>
              <a:t> </a:t>
            </a:r>
            <a:r>
              <a:rPr lang="en-US" altLang="ko-KR" dirty="0"/>
              <a:t>- </a:t>
            </a:r>
            <a:r>
              <a:rPr lang="ko-KR" altLang="en-US" dirty="0"/>
              <a:t>일반논평 </a:t>
            </a:r>
            <a:r>
              <a:rPr lang="en-US" altLang="ko-KR" dirty="0"/>
              <a:t>25</a:t>
            </a:r>
            <a:r>
              <a:rPr lang="ko-KR" altLang="en-US" dirty="0"/>
              <a:t>호 </a:t>
            </a:r>
            <a:r>
              <a:rPr lang="en-US" altLang="ko-KR" dirty="0"/>
              <a:t>– </a:t>
            </a:r>
            <a:r>
              <a:rPr lang="ko-KR" altLang="en-US" dirty="0"/>
              <a:t>지재권</a:t>
            </a:r>
            <a:endParaRPr lang="en-US" dirty="0"/>
          </a:p>
        </p:txBody>
      </p:sp>
      <p:sp>
        <p:nvSpPr>
          <p:cNvPr id="3" name="내용 개체 틀 2">
            <a:extLst>
              <a:ext uri="{FF2B5EF4-FFF2-40B4-BE49-F238E27FC236}">
                <a16:creationId xmlns:a16="http://schemas.microsoft.com/office/drawing/2014/main" id="{C3D8C97E-13B0-4C50-B190-BCF6F8D9DA1B}"/>
              </a:ext>
            </a:extLst>
          </p:cNvPr>
          <p:cNvSpPr>
            <a:spLocks noGrp="1"/>
          </p:cNvSpPr>
          <p:nvPr>
            <p:ph idx="1"/>
          </p:nvPr>
        </p:nvSpPr>
        <p:spPr>
          <a:xfrm>
            <a:off x="838200" y="1825625"/>
            <a:ext cx="10515600" cy="4667250"/>
          </a:xfrm>
        </p:spPr>
        <p:txBody>
          <a:bodyPr>
            <a:normAutofit fontScale="77500" lnSpcReduction="20000"/>
          </a:bodyPr>
          <a:lstStyle/>
          <a:p>
            <a:pPr>
              <a:lnSpc>
                <a:spcPct val="120000"/>
              </a:lnSpc>
            </a:pPr>
            <a:r>
              <a:rPr lang="ko-KR" altLang="en-US" dirty="0"/>
              <a:t>지재권이 경제적 유인을 통해 과학과 기술의 발달을 촉진하는 면도 있지만</a:t>
            </a:r>
            <a:r>
              <a:rPr lang="en-US" altLang="ko-KR" dirty="0"/>
              <a:t>, </a:t>
            </a:r>
            <a:r>
              <a:rPr lang="ko-KR" altLang="en-US" dirty="0"/>
              <a:t>최소한 </a:t>
            </a:r>
            <a:r>
              <a:rPr lang="en-US" altLang="ko-KR" dirty="0"/>
              <a:t>3</a:t>
            </a:r>
            <a:r>
              <a:rPr lang="ko-KR" altLang="en-US" dirty="0"/>
              <a:t>가지 점에서 과학권에 부정적 영향</a:t>
            </a:r>
            <a:endParaRPr lang="en-US" altLang="ko-KR" dirty="0"/>
          </a:p>
          <a:p>
            <a:pPr marL="971550" lvl="1" indent="-514350">
              <a:lnSpc>
                <a:spcPct val="120000"/>
              </a:lnSpc>
              <a:buFont typeface="+mj-lt"/>
              <a:buAutoNum type="arabicParenR"/>
            </a:pPr>
            <a:r>
              <a:rPr lang="ko-KR" altLang="en-US" dirty="0"/>
              <a:t>투자 왜곡 현상</a:t>
            </a:r>
            <a:r>
              <a:rPr lang="en-US" altLang="ko-KR" dirty="0"/>
              <a:t>: </a:t>
            </a:r>
            <a:r>
              <a:rPr lang="ko-KR" altLang="en-US" dirty="0"/>
              <a:t>이윤이 나는 영역에만 투자가 </a:t>
            </a:r>
            <a:r>
              <a:rPr lang="ko-KR" altLang="en-US" dirty="0" err="1"/>
              <a:t>일어남</a:t>
            </a:r>
            <a:r>
              <a:rPr lang="en-US" altLang="ko-KR" dirty="0"/>
              <a:t>(</a:t>
            </a:r>
            <a:r>
              <a:rPr lang="ko-KR" altLang="en-US" dirty="0"/>
              <a:t>가령 소외 질병</a:t>
            </a:r>
            <a:r>
              <a:rPr lang="en-US" altLang="ko-KR" dirty="0"/>
              <a:t>)</a:t>
            </a:r>
          </a:p>
          <a:p>
            <a:pPr marL="971550" lvl="1" indent="-514350">
              <a:lnSpc>
                <a:spcPct val="120000"/>
              </a:lnSpc>
              <a:buFont typeface="+mj-lt"/>
              <a:buAutoNum type="arabicParenR"/>
            </a:pPr>
            <a:r>
              <a:rPr lang="ko-KR" altLang="en-US" dirty="0"/>
              <a:t>지재권 규제가 과학적 연구 정보를 상당 기간동안 공유하지 못하도록 함 </a:t>
            </a:r>
            <a:r>
              <a:rPr lang="en-US" altLang="ko-KR" dirty="0">
                <a:sym typeface="Wingdings" panose="05000000000000000000" pitchFamily="2" charset="2"/>
              </a:rPr>
              <a:t> </a:t>
            </a:r>
            <a:r>
              <a:rPr lang="ko-KR" altLang="en-US" dirty="0">
                <a:sym typeface="Wingdings" panose="05000000000000000000" pitchFamily="2" charset="2"/>
              </a:rPr>
              <a:t>자료독점권</a:t>
            </a:r>
            <a:r>
              <a:rPr lang="en-US" altLang="ko-KR" dirty="0">
                <a:sym typeface="Wingdings" panose="05000000000000000000" pitchFamily="2" charset="2"/>
              </a:rPr>
              <a:t>, </a:t>
            </a:r>
            <a:r>
              <a:rPr lang="ko-KR" altLang="en-US" dirty="0">
                <a:sym typeface="Wingdings" panose="05000000000000000000" pitchFamily="2" charset="2"/>
              </a:rPr>
              <a:t>과학 출판물의 과도한 가격</a:t>
            </a:r>
            <a:endParaRPr lang="en-US" altLang="ko-KR" dirty="0">
              <a:sym typeface="Wingdings" panose="05000000000000000000" pitchFamily="2" charset="2"/>
            </a:endParaRPr>
          </a:p>
          <a:p>
            <a:pPr marL="971550" lvl="1" indent="-514350">
              <a:lnSpc>
                <a:spcPct val="120000"/>
              </a:lnSpc>
              <a:buFont typeface="+mj-lt"/>
              <a:buAutoNum type="arabicParenR"/>
            </a:pPr>
            <a:r>
              <a:rPr lang="ko-KR" altLang="en-US" dirty="0">
                <a:sym typeface="Wingdings" panose="05000000000000000000" pitchFamily="2" charset="2"/>
              </a:rPr>
              <a:t>과학적 진보의 혜택에 심각한 장애물을 놓기도 함</a:t>
            </a:r>
            <a:r>
              <a:rPr lang="en-US" altLang="ko-KR" dirty="0">
                <a:sym typeface="Wingdings" panose="05000000000000000000" pitchFamily="2" charset="2"/>
              </a:rPr>
              <a:t>(</a:t>
            </a:r>
            <a:r>
              <a:rPr lang="ko-KR" altLang="en-US" dirty="0">
                <a:sym typeface="Wingdings" panose="05000000000000000000" pitchFamily="2" charset="2"/>
              </a:rPr>
              <a:t>의약품 특허권</a:t>
            </a:r>
            <a:r>
              <a:rPr lang="en-US" altLang="ko-KR" dirty="0">
                <a:sym typeface="Wingdings" panose="05000000000000000000" pitchFamily="2" charset="2"/>
              </a:rPr>
              <a:t>)</a:t>
            </a:r>
            <a:endParaRPr lang="en-US" dirty="0"/>
          </a:p>
          <a:p>
            <a:pPr>
              <a:lnSpc>
                <a:spcPct val="120000"/>
              </a:lnSpc>
            </a:pPr>
            <a:r>
              <a:rPr lang="ko-KR" altLang="en-US" dirty="0"/>
              <a:t>국가가 취할 조치</a:t>
            </a:r>
            <a:endParaRPr lang="en-US" altLang="ko-KR" dirty="0"/>
          </a:p>
          <a:p>
            <a:pPr marL="914400" lvl="1" indent="-457200">
              <a:lnSpc>
                <a:spcPct val="120000"/>
              </a:lnSpc>
              <a:buFont typeface="+mj-lt"/>
              <a:buAutoNum type="arabicParenR"/>
            </a:pPr>
            <a:r>
              <a:rPr lang="ko-KR" altLang="en-US" dirty="0"/>
              <a:t>투자 왜곡 해소를 위해 사회경제문화적 권리의 향유에 중요한 연구에 대해서는 공적 자금 지원 </a:t>
            </a:r>
            <a:r>
              <a:rPr lang="en-US" altLang="ko-KR" dirty="0"/>
              <a:t>+ </a:t>
            </a:r>
            <a:r>
              <a:rPr lang="ko-KR" altLang="en-US" dirty="0"/>
              <a:t>다른 </a:t>
            </a:r>
            <a:r>
              <a:rPr lang="ko-KR" altLang="en-US" dirty="0" err="1"/>
              <a:t>유인책</a:t>
            </a:r>
            <a:r>
              <a:rPr lang="ko-KR" altLang="en-US" dirty="0"/>
              <a:t> 가령</a:t>
            </a:r>
            <a:r>
              <a:rPr lang="en-US" altLang="ko-KR" dirty="0"/>
              <a:t>,</a:t>
            </a:r>
            <a:r>
              <a:rPr lang="ko-KR" altLang="en-US" dirty="0"/>
              <a:t> 시장 진입 보상</a:t>
            </a:r>
            <a:r>
              <a:rPr lang="en-US" altLang="ko-KR" dirty="0"/>
              <a:t>(market entry reward)</a:t>
            </a:r>
            <a:r>
              <a:rPr lang="ko-KR" altLang="en-US" dirty="0"/>
              <a:t>과 같은 연구성과의 보상을 가격과 분리하는 보상</a:t>
            </a:r>
            <a:endParaRPr lang="en-US" altLang="ko-KR" dirty="0"/>
          </a:p>
          <a:p>
            <a:pPr marL="914400" lvl="1" indent="-457200">
              <a:lnSpc>
                <a:spcPct val="120000"/>
              </a:lnSpc>
              <a:buFont typeface="+mj-lt"/>
              <a:buAutoNum type="arabicParenR"/>
            </a:pPr>
            <a:r>
              <a:rPr lang="ko-KR" altLang="en-US" dirty="0"/>
              <a:t>지재권의 사회적 차원 최대한 보장 </a:t>
            </a:r>
            <a:r>
              <a:rPr lang="en-US" altLang="ko-KR" dirty="0"/>
              <a:t>– </a:t>
            </a:r>
            <a:r>
              <a:rPr lang="ko-KR" altLang="en-US" dirty="0"/>
              <a:t>지재권과 오픈 액세스</a:t>
            </a:r>
            <a:r>
              <a:rPr lang="en-US" altLang="ko-KR" dirty="0"/>
              <a:t>, </a:t>
            </a:r>
            <a:r>
              <a:rPr lang="ko-KR" altLang="en-US" dirty="0"/>
              <a:t>과학적 지식과 응용의 공유 간의 균형</a:t>
            </a:r>
            <a:r>
              <a:rPr lang="en-US" altLang="ko-KR" dirty="0"/>
              <a:t> </a:t>
            </a:r>
          </a:p>
          <a:p>
            <a:pPr>
              <a:lnSpc>
                <a:spcPct val="120000"/>
              </a:lnSpc>
            </a:pPr>
            <a:r>
              <a:rPr lang="ko-KR" altLang="en-US" dirty="0"/>
              <a:t>일반논평 </a:t>
            </a:r>
            <a:r>
              <a:rPr lang="en-US" altLang="ko-KR" dirty="0"/>
              <a:t>25</a:t>
            </a:r>
            <a:r>
              <a:rPr lang="ko-KR" altLang="en-US" dirty="0"/>
              <a:t>호는 사적 부문의 과학적 연구만 다루었다는 치명적인 문제가 있음</a:t>
            </a:r>
            <a:r>
              <a:rPr lang="en-US" altLang="ko-KR" dirty="0"/>
              <a:t>.</a:t>
            </a:r>
            <a:endParaRPr lang="en-US" dirty="0"/>
          </a:p>
        </p:txBody>
      </p:sp>
      <p:sp>
        <p:nvSpPr>
          <p:cNvPr id="4" name="슬라이드 번호 개체 틀 3">
            <a:extLst>
              <a:ext uri="{FF2B5EF4-FFF2-40B4-BE49-F238E27FC236}">
                <a16:creationId xmlns:a16="http://schemas.microsoft.com/office/drawing/2014/main" id="{D66A7F0F-E074-4188-9AFA-4262C3119DCA}"/>
              </a:ext>
            </a:extLst>
          </p:cNvPr>
          <p:cNvSpPr>
            <a:spLocks noGrp="1"/>
          </p:cNvSpPr>
          <p:nvPr>
            <p:ph type="sldNum" sz="quarter" idx="12"/>
          </p:nvPr>
        </p:nvSpPr>
        <p:spPr/>
        <p:txBody>
          <a:bodyPr/>
          <a:lstStyle/>
          <a:p>
            <a:fld id="{0F5E5150-D770-414B-8549-1992D988E152}" type="slidenum">
              <a:rPr kumimoji="1" lang="ko-KR" altLang="en-US" smtClean="0"/>
              <a:t>27</a:t>
            </a:fld>
            <a:endParaRPr kumimoji="1" lang="ko-KR" altLang="en-US"/>
          </a:p>
        </p:txBody>
      </p:sp>
    </p:spTree>
    <p:extLst>
      <p:ext uri="{BB962C8B-B14F-4D97-AF65-F5344CB8AC3E}">
        <p14:creationId xmlns:p14="http://schemas.microsoft.com/office/powerpoint/2010/main" val="3086422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13D8DF4-16AC-49A5-AC76-2012A339CE53}"/>
              </a:ext>
            </a:extLst>
          </p:cNvPr>
          <p:cNvSpPr>
            <a:spLocks noGrp="1"/>
          </p:cNvSpPr>
          <p:nvPr>
            <p:ph type="title"/>
          </p:nvPr>
        </p:nvSpPr>
        <p:spPr/>
        <p:txBody>
          <a:bodyPr/>
          <a:lstStyle/>
          <a:p>
            <a:r>
              <a:rPr lang="en-US" altLang="ko-KR" dirty="0"/>
              <a:t>[3] </a:t>
            </a:r>
            <a:r>
              <a:rPr lang="ko-KR" altLang="en-US" dirty="0"/>
              <a:t>과학문화권을 통한 지재권의 재구성</a:t>
            </a:r>
            <a:endParaRPr lang="en-US" dirty="0"/>
          </a:p>
        </p:txBody>
      </p:sp>
      <p:sp>
        <p:nvSpPr>
          <p:cNvPr id="3" name="내용 개체 틀 2">
            <a:extLst>
              <a:ext uri="{FF2B5EF4-FFF2-40B4-BE49-F238E27FC236}">
                <a16:creationId xmlns:a16="http://schemas.microsoft.com/office/drawing/2014/main" id="{3B7B42D8-8008-4AC0-8F77-93825A04C485}"/>
              </a:ext>
            </a:extLst>
          </p:cNvPr>
          <p:cNvSpPr>
            <a:spLocks noGrp="1"/>
          </p:cNvSpPr>
          <p:nvPr>
            <p:ph idx="1"/>
          </p:nvPr>
        </p:nvSpPr>
        <p:spPr>
          <a:xfrm>
            <a:off x="838200" y="1825625"/>
            <a:ext cx="10515600" cy="4667250"/>
          </a:xfrm>
        </p:spPr>
        <p:txBody>
          <a:bodyPr>
            <a:normAutofit fontScale="92500"/>
          </a:bodyPr>
          <a:lstStyle/>
          <a:p>
            <a:r>
              <a:rPr lang="ko-KR" altLang="en-US" dirty="0"/>
              <a:t>특허권의 절대적 </a:t>
            </a:r>
            <a:r>
              <a:rPr lang="ko-KR" altLang="en-US" dirty="0" err="1"/>
              <a:t>독점성</a:t>
            </a:r>
            <a:r>
              <a:rPr lang="en-US" altLang="ko-KR" dirty="0"/>
              <a:t>: </a:t>
            </a:r>
            <a:r>
              <a:rPr lang="ko-KR" altLang="en-US" dirty="0"/>
              <a:t>특허권 침해에는 모방이 </a:t>
            </a:r>
            <a:r>
              <a:rPr lang="ko-KR" altLang="en-US" dirty="0" err="1"/>
              <a:t>필요없음</a:t>
            </a:r>
            <a:r>
              <a:rPr lang="en-US" altLang="ko-KR" dirty="0"/>
              <a:t>. </a:t>
            </a:r>
            <a:r>
              <a:rPr lang="en-US" altLang="ko-KR" dirty="0">
                <a:sym typeface="Wingdings" panose="05000000000000000000" pitchFamily="2" charset="2"/>
              </a:rPr>
              <a:t> </a:t>
            </a:r>
            <a:r>
              <a:rPr lang="ko-KR" altLang="en-US" dirty="0">
                <a:sym typeface="Wingdings" panose="05000000000000000000" pitchFamily="2" charset="2"/>
              </a:rPr>
              <a:t>독자 개발자라 하더라도 특허출원 경쟁에서 지면 모방자와 동일한 취급을 받음</a:t>
            </a:r>
            <a:r>
              <a:rPr lang="en-US" altLang="ko-KR" dirty="0">
                <a:sym typeface="Wingdings" panose="05000000000000000000" pitchFamily="2" charset="2"/>
              </a:rPr>
              <a:t>.</a:t>
            </a:r>
          </a:p>
          <a:p>
            <a:r>
              <a:rPr lang="ko-KR" altLang="en-US" dirty="0">
                <a:sym typeface="Wingdings" panose="05000000000000000000" pitchFamily="2" charset="2"/>
              </a:rPr>
              <a:t>이 때문에 의약품 특허권 하나로 전 세계 시장을 독점할 수 있음</a:t>
            </a:r>
            <a:r>
              <a:rPr lang="en-US" altLang="ko-KR" dirty="0">
                <a:sym typeface="Wingdings" panose="05000000000000000000" pitchFamily="2" charset="2"/>
              </a:rPr>
              <a:t>. </a:t>
            </a:r>
          </a:p>
          <a:p>
            <a:r>
              <a:rPr lang="ko-KR" altLang="en-US" dirty="0">
                <a:sym typeface="Wingdings" panose="05000000000000000000" pitchFamily="2" charset="2"/>
              </a:rPr>
              <a:t>과학문화권의 </a:t>
            </a:r>
            <a:r>
              <a:rPr lang="en-US" altLang="ko-KR" dirty="0">
                <a:sym typeface="Wingdings" panose="05000000000000000000" pitchFamily="2" charset="2"/>
              </a:rPr>
              <a:t>‘</a:t>
            </a:r>
            <a:r>
              <a:rPr lang="ko-KR" altLang="en-US" dirty="0">
                <a:sym typeface="Wingdings" panose="05000000000000000000" pitchFamily="2" charset="2"/>
              </a:rPr>
              <a:t>저자의 권리</a:t>
            </a:r>
            <a:r>
              <a:rPr lang="en-US" altLang="ko-KR" dirty="0">
                <a:sym typeface="Wingdings" panose="05000000000000000000" pitchFamily="2" charset="2"/>
              </a:rPr>
              <a:t>’</a:t>
            </a:r>
            <a:r>
              <a:rPr lang="ko-KR" altLang="en-US" dirty="0">
                <a:sym typeface="Wingdings" panose="05000000000000000000" pitchFamily="2" charset="2"/>
              </a:rPr>
              <a:t>는 자신이 저자인 과학적 창작물</a:t>
            </a:r>
            <a:r>
              <a:rPr lang="en-US" altLang="ko-KR" dirty="0">
                <a:sym typeface="Wingdings" panose="05000000000000000000" pitchFamily="2" charset="2"/>
              </a:rPr>
              <a:t>(scientific production)</a:t>
            </a:r>
            <a:r>
              <a:rPr lang="ko-KR" altLang="en-US" dirty="0">
                <a:sym typeface="Wingdings" panose="05000000000000000000" pitchFamily="2" charset="2"/>
              </a:rPr>
              <a:t>에</a:t>
            </a:r>
            <a:r>
              <a:rPr lang="en-US" altLang="ko-KR" dirty="0">
                <a:sym typeface="Wingdings" panose="05000000000000000000" pitchFamily="2" charset="2"/>
              </a:rPr>
              <a:t> </a:t>
            </a:r>
            <a:r>
              <a:rPr lang="ko-KR" altLang="en-US" dirty="0">
                <a:sym typeface="Wingdings" panose="05000000000000000000" pitchFamily="2" charset="2"/>
              </a:rPr>
              <a:t>대한 인격적</a:t>
            </a:r>
            <a:r>
              <a:rPr lang="en-US" altLang="ko-KR" dirty="0">
                <a:sym typeface="Wingdings" panose="05000000000000000000" pitchFamily="2" charset="2"/>
              </a:rPr>
              <a:t>, </a:t>
            </a:r>
            <a:r>
              <a:rPr lang="ko-KR" altLang="en-US" dirty="0">
                <a:sym typeface="Wingdings" panose="05000000000000000000" pitchFamily="2" charset="2"/>
              </a:rPr>
              <a:t>물질적 이익을 보호받을 권리를 말하기 때문에</a:t>
            </a:r>
            <a:r>
              <a:rPr lang="en-US" altLang="ko-KR" dirty="0">
                <a:sym typeface="Wingdings" panose="05000000000000000000" pitchFamily="2" charset="2"/>
              </a:rPr>
              <a:t>, </a:t>
            </a:r>
            <a:r>
              <a:rPr lang="ko-KR" altLang="en-US" dirty="0" err="1">
                <a:sym typeface="Wingdings" panose="05000000000000000000" pitchFamily="2" charset="2"/>
              </a:rPr>
              <a:t>인권으로서의</a:t>
            </a:r>
            <a:r>
              <a:rPr lang="ko-KR" altLang="en-US" dirty="0">
                <a:sym typeface="Wingdings" panose="05000000000000000000" pitchFamily="2" charset="2"/>
              </a:rPr>
              <a:t> 특허권은 아이디어나 기술적 사상이 아니라 </a:t>
            </a:r>
            <a:r>
              <a:rPr lang="en-US" altLang="ko-KR" dirty="0">
                <a:sym typeface="Wingdings" panose="05000000000000000000" pitchFamily="2" charset="2"/>
              </a:rPr>
              <a:t>‘</a:t>
            </a:r>
            <a:r>
              <a:rPr lang="ko-KR" altLang="en-US" dirty="0">
                <a:sym typeface="Wingdings" panose="05000000000000000000" pitchFamily="2" charset="2"/>
              </a:rPr>
              <a:t>표현</a:t>
            </a:r>
            <a:r>
              <a:rPr lang="en-US" altLang="ko-KR" dirty="0">
                <a:sym typeface="Wingdings" panose="05000000000000000000" pitchFamily="2" charset="2"/>
              </a:rPr>
              <a:t>’</a:t>
            </a:r>
            <a:r>
              <a:rPr lang="ko-KR" altLang="en-US" dirty="0">
                <a:sym typeface="Wingdings" panose="05000000000000000000" pitchFamily="2" charset="2"/>
              </a:rPr>
              <a:t>의 일종</a:t>
            </a:r>
            <a:r>
              <a:rPr lang="en-US" altLang="ko-KR" dirty="0">
                <a:sym typeface="Wingdings" panose="05000000000000000000" pitchFamily="2" charset="2"/>
              </a:rPr>
              <a:t>(</a:t>
            </a:r>
            <a:r>
              <a:rPr lang="ko-KR" altLang="en-US" dirty="0">
                <a:sym typeface="Wingdings" panose="05000000000000000000" pitchFamily="2" charset="2"/>
              </a:rPr>
              <a:t>기술</a:t>
            </a:r>
            <a:r>
              <a:rPr lang="en-US" altLang="ko-KR" dirty="0">
                <a:sym typeface="Wingdings" panose="05000000000000000000" pitchFamily="2" charset="2"/>
              </a:rPr>
              <a:t>(</a:t>
            </a:r>
            <a:r>
              <a:rPr lang="ko-KR" altLang="en-US" dirty="0">
                <a:sym typeface="Wingdings" panose="05000000000000000000" pitchFamily="2" charset="2"/>
              </a:rPr>
              <a:t>技術</a:t>
            </a:r>
            <a:r>
              <a:rPr lang="en-US" altLang="ko-KR" dirty="0">
                <a:sym typeface="Wingdings" panose="05000000000000000000" pitchFamily="2" charset="2"/>
              </a:rPr>
              <a:t>)</a:t>
            </a:r>
            <a:r>
              <a:rPr lang="ko-KR" altLang="en-US" dirty="0">
                <a:sym typeface="Wingdings" panose="05000000000000000000" pitchFamily="2" charset="2"/>
              </a:rPr>
              <a:t>적 표현</a:t>
            </a:r>
            <a:r>
              <a:rPr lang="en-US" altLang="ko-KR" dirty="0">
                <a:sym typeface="Wingdings" panose="05000000000000000000" pitchFamily="2" charset="2"/>
              </a:rPr>
              <a:t>)</a:t>
            </a:r>
            <a:r>
              <a:rPr lang="ko-KR" altLang="en-US" dirty="0">
                <a:sym typeface="Wingdings" panose="05000000000000000000" pitchFamily="2" charset="2"/>
              </a:rPr>
              <a:t>으로 재구성하고 타인의 표현을 모방하지 않고 독자적으로 개발하면 저자의 권리를 인정할 수 있다</a:t>
            </a:r>
            <a:r>
              <a:rPr lang="en-US" altLang="ko-KR" dirty="0">
                <a:sym typeface="Wingdings" panose="05000000000000000000" pitchFamily="2" charset="2"/>
              </a:rPr>
              <a:t>. </a:t>
            </a:r>
            <a:r>
              <a:rPr lang="ko-KR" altLang="en-US" dirty="0">
                <a:sym typeface="Wingdings" panose="05000000000000000000" pitchFamily="2" charset="2"/>
              </a:rPr>
              <a:t>이를 현행 특허법에 구현하면</a:t>
            </a:r>
            <a:r>
              <a:rPr lang="en-US" altLang="ko-KR" dirty="0">
                <a:sym typeface="Wingdings" panose="05000000000000000000" pitchFamily="2" charset="2"/>
              </a:rPr>
              <a:t>, </a:t>
            </a:r>
            <a:r>
              <a:rPr lang="ko-KR" altLang="en-US" dirty="0">
                <a:sym typeface="Wingdings" panose="05000000000000000000" pitchFamily="2" charset="2"/>
              </a:rPr>
              <a:t>독자 발명가에게 특허권과 같은 </a:t>
            </a:r>
            <a:r>
              <a:rPr lang="ko-KR" altLang="en-US" dirty="0" err="1">
                <a:sym typeface="Wingdings" panose="05000000000000000000" pitchFamily="2" charset="2"/>
              </a:rPr>
              <a:t>독점배탁권은</a:t>
            </a:r>
            <a:r>
              <a:rPr lang="ko-KR" altLang="en-US" dirty="0">
                <a:sym typeface="Wingdings" panose="05000000000000000000" pitchFamily="2" charset="2"/>
              </a:rPr>
              <a:t> 없는 대신 특허권자의 침해 주장에 대한 항변권은 인정하는 것이다</a:t>
            </a:r>
            <a:r>
              <a:rPr lang="en-US" altLang="ko-KR" dirty="0">
                <a:sym typeface="Wingdings" panose="05000000000000000000" pitchFamily="2" charset="2"/>
              </a:rPr>
              <a:t>. </a:t>
            </a:r>
            <a:r>
              <a:rPr lang="ko-KR" altLang="en-US" dirty="0">
                <a:sym typeface="Wingdings" panose="05000000000000000000" pitchFamily="2" charset="2"/>
              </a:rPr>
              <a:t>따라서 특허권자는 시장을 독점할 수는 없고</a:t>
            </a:r>
            <a:r>
              <a:rPr lang="en-US" altLang="ko-KR" dirty="0">
                <a:sym typeface="Wingdings" panose="05000000000000000000" pitchFamily="2" charset="2"/>
              </a:rPr>
              <a:t>, </a:t>
            </a:r>
            <a:r>
              <a:rPr lang="ko-KR" altLang="en-US" dirty="0">
                <a:sym typeface="Wingdings" panose="05000000000000000000" pitchFamily="2" charset="2"/>
              </a:rPr>
              <a:t>독자 발명가와 </a:t>
            </a:r>
            <a:r>
              <a:rPr lang="ko-KR" altLang="en-US" dirty="0" err="1">
                <a:sym typeface="Wingdings" panose="05000000000000000000" pitchFamily="2" charset="2"/>
              </a:rPr>
              <a:t>분점한다</a:t>
            </a:r>
            <a:r>
              <a:rPr lang="en-US" altLang="ko-KR" dirty="0">
                <a:sym typeface="Wingdings" panose="05000000000000000000" pitchFamily="2" charset="2"/>
              </a:rPr>
              <a:t>.</a:t>
            </a:r>
            <a:endParaRPr lang="en-US" dirty="0"/>
          </a:p>
        </p:txBody>
      </p:sp>
      <p:sp>
        <p:nvSpPr>
          <p:cNvPr id="4" name="슬라이드 번호 개체 틀 3">
            <a:extLst>
              <a:ext uri="{FF2B5EF4-FFF2-40B4-BE49-F238E27FC236}">
                <a16:creationId xmlns:a16="http://schemas.microsoft.com/office/drawing/2014/main" id="{B346EF5C-17ED-434A-A101-2B374B1997DE}"/>
              </a:ext>
            </a:extLst>
          </p:cNvPr>
          <p:cNvSpPr>
            <a:spLocks noGrp="1"/>
          </p:cNvSpPr>
          <p:nvPr>
            <p:ph type="sldNum" sz="quarter" idx="12"/>
          </p:nvPr>
        </p:nvSpPr>
        <p:spPr/>
        <p:txBody>
          <a:bodyPr/>
          <a:lstStyle/>
          <a:p>
            <a:fld id="{0F5E5150-D770-414B-8549-1992D988E152}" type="slidenum">
              <a:rPr kumimoji="1" lang="ko-KR" altLang="en-US" smtClean="0"/>
              <a:t>28</a:t>
            </a:fld>
            <a:endParaRPr kumimoji="1" lang="ko-KR" altLang="en-US"/>
          </a:p>
        </p:txBody>
      </p:sp>
    </p:spTree>
    <p:extLst>
      <p:ext uri="{BB962C8B-B14F-4D97-AF65-F5344CB8AC3E}">
        <p14:creationId xmlns:p14="http://schemas.microsoft.com/office/powerpoint/2010/main" val="297758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CCEA55F-CFE7-48F5-9A30-92FA5434E356}"/>
              </a:ext>
            </a:extLst>
          </p:cNvPr>
          <p:cNvSpPr>
            <a:spLocks noGrp="1"/>
          </p:cNvSpPr>
          <p:nvPr>
            <p:ph type="title"/>
          </p:nvPr>
        </p:nvSpPr>
        <p:spPr/>
        <p:txBody>
          <a:bodyPr/>
          <a:lstStyle/>
          <a:p>
            <a:r>
              <a:rPr lang="en-US" altLang="ko-KR" dirty="0"/>
              <a:t>[3] </a:t>
            </a:r>
            <a:r>
              <a:rPr lang="ko-KR" altLang="en-US" dirty="0"/>
              <a:t>과학문화권을 통한 지재권의 재구성</a:t>
            </a:r>
            <a:endParaRPr lang="en-US" dirty="0"/>
          </a:p>
        </p:txBody>
      </p:sp>
      <p:sp>
        <p:nvSpPr>
          <p:cNvPr id="3" name="내용 개체 틀 2">
            <a:extLst>
              <a:ext uri="{FF2B5EF4-FFF2-40B4-BE49-F238E27FC236}">
                <a16:creationId xmlns:a16="http://schemas.microsoft.com/office/drawing/2014/main" id="{3F9F91AC-8F94-4A79-BFDF-BD2A65B66C10}"/>
              </a:ext>
            </a:extLst>
          </p:cNvPr>
          <p:cNvSpPr>
            <a:spLocks noGrp="1"/>
          </p:cNvSpPr>
          <p:nvPr>
            <p:ph idx="1"/>
          </p:nvPr>
        </p:nvSpPr>
        <p:spPr/>
        <p:txBody>
          <a:bodyPr>
            <a:normAutofit fontScale="70000" lnSpcReduction="20000"/>
          </a:bodyPr>
          <a:lstStyle/>
          <a:p>
            <a:pPr>
              <a:lnSpc>
                <a:spcPct val="120000"/>
              </a:lnSpc>
            </a:pPr>
            <a:r>
              <a:rPr lang="ko-KR" altLang="en-US" dirty="0"/>
              <a:t>지재권의 헌법상 근거에 대해 재산권에 관한 헌법 제</a:t>
            </a:r>
            <a:r>
              <a:rPr lang="en-US" altLang="ko-KR" dirty="0"/>
              <a:t>23</a:t>
            </a:r>
            <a:r>
              <a:rPr lang="ko-KR" altLang="en-US" dirty="0"/>
              <a:t>조와 별개로 제</a:t>
            </a:r>
            <a:r>
              <a:rPr lang="en-US" altLang="ko-KR" dirty="0"/>
              <a:t>22</a:t>
            </a:r>
            <a:r>
              <a:rPr lang="ko-KR" altLang="en-US" dirty="0"/>
              <a:t>조 제</a:t>
            </a:r>
            <a:r>
              <a:rPr lang="en-US" altLang="ko-KR" dirty="0"/>
              <a:t>2</a:t>
            </a:r>
            <a:r>
              <a:rPr lang="ko-KR" altLang="en-US" dirty="0"/>
              <a:t>항이 저작자와 발명가의 권리를 중첩 보호한다는 것이 통설이고 헌재의 일관된 입장</a:t>
            </a:r>
            <a:r>
              <a:rPr lang="en-US" altLang="ko-KR" dirty="0"/>
              <a:t>. </a:t>
            </a:r>
            <a:r>
              <a:rPr lang="en-US" altLang="ko-KR" dirty="0">
                <a:sym typeface="Wingdings" panose="05000000000000000000" pitchFamily="2" charset="2"/>
              </a:rPr>
              <a:t> 3</a:t>
            </a:r>
            <a:r>
              <a:rPr lang="ko-KR" altLang="en-US" dirty="0">
                <a:sym typeface="Wingdings" panose="05000000000000000000" pitchFamily="2" charset="2"/>
              </a:rPr>
              <a:t>가지 문제점</a:t>
            </a:r>
            <a:r>
              <a:rPr lang="en-US" altLang="ko-KR" dirty="0">
                <a:sym typeface="Wingdings" panose="05000000000000000000" pitchFamily="2" charset="2"/>
              </a:rPr>
              <a:t>.</a:t>
            </a:r>
          </a:p>
          <a:p>
            <a:pPr marL="514350" indent="-514350">
              <a:lnSpc>
                <a:spcPct val="120000"/>
              </a:lnSpc>
              <a:buFont typeface="+mj-lt"/>
              <a:buAutoNum type="arabicParenR"/>
            </a:pPr>
            <a:r>
              <a:rPr lang="ko-KR" altLang="en-US" dirty="0">
                <a:sym typeface="Wingdings" panose="05000000000000000000" pitchFamily="2" charset="2"/>
              </a:rPr>
              <a:t>재산권으로 접근하면 결국은 과잉금지원칙에 반하거나 재산권의 본질적인 내용을 침해할 수 없다는 한계를 벗어날 수 없음</a:t>
            </a:r>
            <a:r>
              <a:rPr lang="en-US" altLang="ko-KR" dirty="0">
                <a:sym typeface="Wingdings" panose="05000000000000000000" pitchFamily="2" charset="2"/>
              </a:rPr>
              <a:t>.</a:t>
            </a:r>
          </a:p>
          <a:p>
            <a:pPr marL="514350" indent="-514350">
              <a:lnSpc>
                <a:spcPct val="120000"/>
              </a:lnSpc>
              <a:buFont typeface="+mj-lt"/>
              <a:buAutoNum type="arabicParenR"/>
            </a:pPr>
            <a:r>
              <a:rPr lang="ko-KR" altLang="en-US" dirty="0">
                <a:sym typeface="Wingdings" panose="05000000000000000000" pitchFamily="2" charset="2"/>
              </a:rPr>
              <a:t>실정법상의 권리와 기본권을 구분하지 않음</a:t>
            </a:r>
            <a:r>
              <a:rPr lang="en-US" altLang="ko-KR" dirty="0">
                <a:sym typeface="Wingdings" panose="05000000000000000000" pitchFamily="2" charset="2"/>
              </a:rPr>
              <a:t>. </a:t>
            </a:r>
            <a:r>
              <a:rPr lang="ko-KR" altLang="en-US" dirty="0">
                <a:sym typeface="Wingdings" panose="05000000000000000000" pitchFamily="2" charset="2"/>
              </a:rPr>
              <a:t>심지어 헌재는 특허권의 본질적인 내용의 하나로 “특허발명의 방법으로 생산한 물건을 판매하는 </a:t>
            </a:r>
            <a:r>
              <a:rPr lang="ko-KR" altLang="en-US" dirty="0" err="1">
                <a:sym typeface="Wingdings" panose="05000000000000000000" pitchFamily="2" charset="2"/>
              </a:rPr>
              <a:t>것”으로</a:t>
            </a:r>
            <a:r>
              <a:rPr lang="ko-KR" altLang="en-US" dirty="0">
                <a:sym typeface="Wingdings" panose="05000000000000000000" pitchFamily="2" charset="2"/>
              </a:rPr>
              <a:t> 보고</a:t>
            </a:r>
            <a:r>
              <a:rPr lang="en-US" altLang="ko-KR" dirty="0">
                <a:sym typeface="Wingdings" panose="05000000000000000000" pitchFamily="2" charset="2"/>
              </a:rPr>
              <a:t>,</a:t>
            </a:r>
            <a:r>
              <a:rPr lang="ko-KR" altLang="en-US" dirty="0">
                <a:sym typeface="Wingdings" panose="05000000000000000000" pitchFamily="2" charset="2"/>
              </a:rPr>
              <a:t> 만약 “특허발명제품에 특허발명의 명칭이나 내용을 표시할 수 없다면 그 제품은 특허에 관한 설명력과 광고</a:t>
            </a:r>
            <a:r>
              <a:rPr lang="en-US" altLang="ko-KR" dirty="0">
                <a:sym typeface="Wingdings" panose="05000000000000000000" pitchFamily="2" charset="2"/>
              </a:rPr>
              <a:t>·</a:t>
            </a:r>
            <a:r>
              <a:rPr lang="ko-KR" altLang="en-US" dirty="0">
                <a:sym typeface="Wingdings" panose="05000000000000000000" pitchFamily="2" charset="2"/>
              </a:rPr>
              <a:t>유인효과를 전혀 가질 수 없어 </a:t>
            </a:r>
            <a:r>
              <a:rPr lang="ko-KR" altLang="en-US" dirty="0" err="1">
                <a:sym typeface="Wingdings" panose="05000000000000000000" pitchFamily="2" charset="2"/>
              </a:rPr>
              <a:t>특허제품으로서의</a:t>
            </a:r>
            <a:r>
              <a:rPr lang="ko-KR" altLang="en-US" dirty="0">
                <a:sym typeface="Wingdings" panose="05000000000000000000" pitchFamily="2" charset="2"/>
              </a:rPr>
              <a:t> 기능과 효과를 제대로 발휘하지 못하게 되고</a:t>
            </a:r>
            <a:r>
              <a:rPr lang="en-US" altLang="ko-KR" dirty="0">
                <a:sym typeface="Wingdings" panose="05000000000000000000" pitchFamily="2" charset="2"/>
              </a:rPr>
              <a:t>, </a:t>
            </a:r>
            <a:r>
              <a:rPr lang="ko-KR" altLang="en-US" dirty="0">
                <a:sym typeface="Wingdings" panose="05000000000000000000" pitchFamily="2" charset="2"/>
              </a:rPr>
              <a:t>이러한 결과는 </a:t>
            </a:r>
            <a:r>
              <a:rPr lang="ko-KR" altLang="en-US" dirty="0" err="1">
                <a:sym typeface="Wingdings" panose="05000000000000000000" pitchFamily="2" charset="2"/>
              </a:rPr>
              <a:t>업으로서의</a:t>
            </a:r>
            <a:r>
              <a:rPr lang="ko-KR" altLang="en-US" dirty="0">
                <a:sym typeface="Wingdings" panose="05000000000000000000" pitchFamily="2" charset="2"/>
              </a:rPr>
              <a:t> 특허실시권을 사실상 유명무실하게 하는 </a:t>
            </a:r>
            <a:r>
              <a:rPr lang="ko-KR" altLang="en-US" dirty="0" err="1">
                <a:sym typeface="Wingdings" panose="05000000000000000000" pitchFamily="2" charset="2"/>
              </a:rPr>
              <a:t>것”이란</a:t>
            </a:r>
            <a:r>
              <a:rPr lang="ko-KR" altLang="en-US" dirty="0">
                <a:sym typeface="Wingdings" panose="05000000000000000000" pitchFamily="2" charset="2"/>
              </a:rPr>
              <a:t> 근거로 “특허권자가 그 특허발명의 방법에 의하여 생산한 물건에 발명의 명칭과 내용을 표시하는 것은 특허실시권에 내재된 요소이며</a:t>
            </a:r>
            <a:r>
              <a:rPr lang="en-US" altLang="ko-KR" dirty="0">
                <a:sym typeface="Wingdings" panose="05000000000000000000" pitchFamily="2" charset="2"/>
              </a:rPr>
              <a:t>, </a:t>
            </a:r>
            <a:r>
              <a:rPr lang="ko-KR" altLang="en-US" dirty="0">
                <a:sym typeface="Wingdings" panose="05000000000000000000" pitchFamily="2" charset="2"/>
              </a:rPr>
              <a:t>그러한 표시를 제한하는 것은 곧 특허권에 대한 </a:t>
            </a:r>
            <a:r>
              <a:rPr lang="ko-KR" altLang="en-US" dirty="0" err="1">
                <a:sym typeface="Wingdings" panose="05000000000000000000" pitchFamily="2" charset="2"/>
              </a:rPr>
              <a:t>제한”이기</a:t>
            </a:r>
            <a:r>
              <a:rPr lang="ko-KR" altLang="en-US" dirty="0">
                <a:sym typeface="Wingdings" panose="05000000000000000000" pitchFamily="2" charset="2"/>
              </a:rPr>
              <a:t> 때문에 위헌이라는 어처구니 없는 결론을 내림</a:t>
            </a:r>
            <a:r>
              <a:rPr lang="en-US" altLang="ko-KR" dirty="0">
                <a:sym typeface="Wingdings" panose="05000000000000000000" pitchFamily="2" charset="2"/>
              </a:rPr>
              <a:t>. (</a:t>
            </a:r>
            <a:r>
              <a:rPr lang="ko-KR" altLang="en-US" dirty="0">
                <a:sym typeface="Wingdings" panose="05000000000000000000" pitchFamily="2" charset="2"/>
              </a:rPr>
              <a:t>계속</a:t>
            </a:r>
            <a:r>
              <a:rPr lang="en-US" altLang="ko-KR" dirty="0">
                <a:sym typeface="Wingdings" panose="05000000000000000000" pitchFamily="2" charset="2"/>
              </a:rPr>
              <a:t>)</a:t>
            </a:r>
          </a:p>
          <a:p>
            <a:endParaRPr lang="en-US" dirty="0"/>
          </a:p>
        </p:txBody>
      </p:sp>
      <p:sp>
        <p:nvSpPr>
          <p:cNvPr id="4" name="슬라이드 번호 개체 틀 3">
            <a:extLst>
              <a:ext uri="{FF2B5EF4-FFF2-40B4-BE49-F238E27FC236}">
                <a16:creationId xmlns:a16="http://schemas.microsoft.com/office/drawing/2014/main" id="{469C8906-783A-4610-B51D-3C8A6D7FEF8C}"/>
              </a:ext>
            </a:extLst>
          </p:cNvPr>
          <p:cNvSpPr>
            <a:spLocks noGrp="1"/>
          </p:cNvSpPr>
          <p:nvPr>
            <p:ph type="sldNum" sz="quarter" idx="12"/>
          </p:nvPr>
        </p:nvSpPr>
        <p:spPr/>
        <p:txBody>
          <a:bodyPr/>
          <a:lstStyle/>
          <a:p>
            <a:fld id="{0F5E5150-D770-414B-8549-1992D988E152}" type="slidenum">
              <a:rPr kumimoji="1" lang="ko-KR" altLang="en-US" smtClean="0"/>
              <a:t>29</a:t>
            </a:fld>
            <a:endParaRPr kumimoji="1" lang="ko-KR" altLang="en-US"/>
          </a:p>
        </p:txBody>
      </p:sp>
    </p:spTree>
    <p:extLst>
      <p:ext uri="{BB962C8B-B14F-4D97-AF65-F5344CB8AC3E}">
        <p14:creationId xmlns:p14="http://schemas.microsoft.com/office/powerpoint/2010/main" val="266607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03BBA7E-7C8C-429D-A548-FBDCFC041685}"/>
              </a:ext>
            </a:extLst>
          </p:cNvPr>
          <p:cNvSpPr>
            <a:spLocks noGrp="1"/>
          </p:cNvSpPr>
          <p:nvPr>
            <p:ph type="title"/>
          </p:nvPr>
        </p:nvSpPr>
        <p:spPr/>
        <p:txBody>
          <a:bodyPr/>
          <a:lstStyle/>
          <a:p>
            <a:r>
              <a:rPr lang="en-US" altLang="ko-KR" dirty="0"/>
              <a:t>[1] </a:t>
            </a:r>
            <a:r>
              <a:rPr lang="ko-KR" altLang="en-US" dirty="0"/>
              <a:t>코로나</a:t>
            </a:r>
            <a:r>
              <a:rPr lang="en-US" altLang="ko-KR" dirty="0"/>
              <a:t>19 </a:t>
            </a:r>
            <a:r>
              <a:rPr lang="ko-KR" altLang="en-US" dirty="0"/>
              <a:t>위기 극복과 </a:t>
            </a:r>
            <a:r>
              <a:rPr lang="ko-KR" altLang="en-US" dirty="0" err="1"/>
              <a:t>기술∙지식의</a:t>
            </a:r>
            <a:r>
              <a:rPr lang="ko-KR" altLang="en-US" dirty="0"/>
              <a:t> </a:t>
            </a:r>
            <a:br>
              <a:rPr lang="en-US" altLang="ko-KR" dirty="0"/>
            </a:br>
            <a:r>
              <a:rPr lang="ko-KR" altLang="en-US" dirty="0" err="1"/>
              <a:t>공유∙협력</a:t>
            </a:r>
            <a:r>
              <a:rPr lang="ko-KR" altLang="en-US" dirty="0"/>
              <a:t> 방안</a:t>
            </a:r>
            <a:endParaRPr lang="en-US" dirty="0"/>
          </a:p>
        </p:txBody>
      </p:sp>
      <p:sp>
        <p:nvSpPr>
          <p:cNvPr id="3" name="내용 개체 틀 2">
            <a:extLst>
              <a:ext uri="{FF2B5EF4-FFF2-40B4-BE49-F238E27FC236}">
                <a16:creationId xmlns:a16="http://schemas.microsoft.com/office/drawing/2014/main" id="{19D8CA29-57B8-4FE8-86DB-708FDBD59061}"/>
              </a:ext>
            </a:extLst>
          </p:cNvPr>
          <p:cNvSpPr>
            <a:spLocks noGrp="1"/>
          </p:cNvSpPr>
          <p:nvPr>
            <p:ph idx="1"/>
          </p:nvPr>
        </p:nvSpPr>
        <p:spPr/>
        <p:txBody>
          <a:bodyPr>
            <a:normAutofit lnSpcReduction="10000"/>
          </a:bodyPr>
          <a:lstStyle/>
          <a:p>
            <a:pPr>
              <a:lnSpc>
                <a:spcPct val="100000"/>
              </a:lnSpc>
            </a:pPr>
            <a:r>
              <a:rPr lang="ko-KR" altLang="en-US" sz="2000" kern="0" spc="0" dirty="0">
                <a:solidFill>
                  <a:srgbClr val="000000"/>
                </a:solidFill>
                <a:effectLst/>
                <a:latin typeface="휴먼명조"/>
                <a:ea typeface="휴먼명조"/>
              </a:rPr>
              <a:t>세계보건기구</a:t>
            </a:r>
            <a:r>
              <a:rPr lang="en-US" altLang="ko-KR" sz="2000" kern="0" spc="0" dirty="0">
                <a:solidFill>
                  <a:srgbClr val="000000"/>
                </a:solidFill>
                <a:effectLst/>
                <a:latin typeface="휴먼명조"/>
                <a:ea typeface="휴먼명조"/>
              </a:rPr>
              <a:t>(WHO)</a:t>
            </a:r>
            <a:r>
              <a:rPr lang="ko-KR" altLang="en-US" sz="2000" kern="0" spc="0" dirty="0">
                <a:solidFill>
                  <a:srgbClr val="000000"/>
                </a:solidFill>
                <a:effectLst/>
                <a:latin typeface="휴먼명조"/>
                <a:ea typeface="휴먼명조"/>
              </a:rPr>
              <a:t>가 </a:t>
            </a:r>
            <a:r>
              <a:rPr lang="en-US" altLang="ko-KR" sz="2000" kern="0" spc="0" dirty="0">
                <a:solidFill>
                  <a:srgbClr val="000000"/>
                </a:solidFill>
                <a:effectLst/>
                <a:latin typeface="휴먼명조"/>
                <a:ea typeface="휴먼명조"/>
              </a:rPr>
              <a:t>1</a:t>
            </a:r>
            <a:r>
              <a:rPr lang="ko-KR" altLang="en-US" sz="2000" kern="0" spc="0" dirty="0">
                <a:solidFill>
                  <a:srgbClr val="000000"/>
                </a:solidFill>
                <a:effectLst/>
                <a:latin typeface="휴먼명조"/>
                <a:ea typeface="휴먼명조"/>
              </a:rPr>
              <a:t>월 </a:t>
            </a:r>
            <a:r>
              <a:rPr lang="en-US" altLang="ko-KR" sz="2000" kern="0" spc="0" dirty="0">
                <a:solidFill>
                  <a:srgbClr val="000000"/>
                </a:solidFill>
                <a:effectLst/>
                <a:latin typeface="휴먼명조"/>
                <a:ea typeface="휴먼명조"/>
              </a:rPr>
              <a:t>30</a:t>
            </a:r>
            <a:r>
              <a:rPr lang="ko-KR" altLang="en-US" sz="2000" kern="0" spc="0" dirty="0">
                <a:solidFill>
                  <a:srgbClr val="000000"/>
                </a:solidFill>
                <a:effectLst/>
                <a:latin typeface="휴먼명조"/>
                <a:ea typeface="휴먼명조"/>
              </a:rPr>
              <a:t>일 코로나</a:t>
            </a:r>
            <a:r>
              <a:rPr lang="en-US" altLang="ko-KR" sz="2000" kern="0" spc="0" dirty="0">
                <a:solidFill>
                  <a:srgbClr val="000000"/>
                </a:solidFill>
                <a:effectLst/>
                <a:latin typeface="휴먼명조"/>
                <a:ea typeface="휴먼명조"/>
              </a:rPr>
              <a:t>19</a:t>
            </a:r>
            <a:r>
              <a:rPr lang="ko-KR" altLang="en-US" sz="2000" kern="0" spc="0" dirty="0">
                <a:solidFill>
                  <a:srgbClr val="000000"/>
                </a:solidFill>
                <a:effectLst/>
                <a:latin typeface="휴먼명조"/>
                <a:ea typeface="휴먼명조"/>
              </a:rPr>
              <a:t>의 세계적 대유행을 선언한 이후 모든 대륙으로 바이러스가 전파되고 감염자가 줄지 않으면서 치료제와 백신이 나오기 전에는 위기 극복이 어려워졌다</a:t>
            </a:r>
            <a:r>
              <a:rPr lang="en-US" altLang="ko-KR" sz="2000" kern="0" spc="0" dirty="0">
                <a:solidFill>
                  <a:srgbClr val="000000"/>
                </a:solidFill>
                <a:effectLst/>
                <a:latin typeface="휴먼명조"/>
                <a:ea typeface="휴먼명조"/>
              </a:rPr>
              <a:t>. </a:t>
            </a:r>
          </a:p>
          <a:p>
            <a:pPr>
              <a:lnSpc>
                <a:spcPct val="100000"/>
              </a:lnSpc>
            </a:pPr>
            <a:r>
              <a:rPr lang="ko-KR" altLang="en-US" sz="2000" kern="0" spc="0" dirty="0">
                <a:solidFill>
                  <a:srgbClr val="000000"/>
                </a:solidFill>
                <a:effectLst/>
                <a:latin typeface="휴먼명조"/>
                <a:ea typeface="휴먼명조"/>
              </a:rPr>
              <a:t>그 동안 치료제와 백신은 개발사들이 경쟁을 통해 개발에 먼저 성공한 자가 지적재산권을 통해 시장을 독점하는 승자독식 방식으로 개발되었다</a:t>
            </a:r>
            <a:r>
              <a:rPr lang="en-US" altLang="ko-KR" sz="2000" kern="0" spc="0" dirty="0">
                <a:solidFill>
                  <a:srgbClr val="000000"/>
                </a:solidFill>
                <a:effectLst/>
                <a:latin typeface="휴먼명조"/>
                <a:ea typeface="휴먼명조"/>
              </a:rPr>
              <a:t>. </a:t>
            </a:r>
            <a:r>
              <a:rPr lang="ko-KR" altLang="en-US" sz="2000" kern="0" spc="0" dirty="0">
                <a:solidFill>
                  <a:srgbClr val="000000"/>
                </a:solidFill>
                <a:effectLst/>
                <a:latin typeface="휴먼명조"/>
                <a:ea typeface="휴먼명조"/>
              </a:rPr>
              <a:t>하지만</a:t>
            </a:r>
            <a:r>
              <a:rPr lang="en-US" altLang="ko-KR" sz="2000" kern="0" spc="0" dirty="0">
                <a:solidFill>
                  <a:srgbClr val="000000"/>
                </a:solidFill>
                <a:effectLst/>
                <a:latin typeface="휴먼명조"/>
                <a:ea typeface="휴먼명조"/>
              </a:rPr>
              <a:t>, </a:t>
            </a:r>
            <a:r>
              <a:rPr lang="ko-KR" altLang="en-US" sz="2000" kern="0" spc="0" dirty="0">
                <a:solidFill>
                  <a:srgbClr val="000000"/>
                </a:solidFill>
                <a:effectLst/>
                <a:latin typeface="휴먼명조"/>
                <a:ea typeface="휴먼명조"/>
              </a:rPr>
              <a:t>코로나</a:t>
            </a:r>
            <a:r>
              <a:rPr lang="en-US" altLang="ko-KR" sz="2000" kern="0" spc="0" dirty="0">
                <a:solidFill>
                  <a:srgbClr val="000000"/>
                </a:solidFill>
                <a:effectLst/>
                <a:latin typeface="휴먼명조"/>
                <a:ea typeface="휴먼명조"/>
              </a:rPr>
              <a:t>19 </a:t>
            </a:r>
            <a:r>
              <a:rPr lang="ko-KR" altLang="en-US" sz="2000" kern="0" spc="0" dirty="0">
                <a:solidFill>
                  <a:srgbClr val="000000"/>
                </a:solidFill>
                <a:effectLst/>
                <a:latin typeface="휴먼명조"/>
                <a:ea typeface="휴먼명조"/>
              </a:rPr>
              <a:t>국면에서는 위기 극복을 위한 해법으로 치료제와 백신 개발에 필요한 기술과 지식</a:t>
            </a:r>
            <a:r>
              <a:rPr lang="en-US" altLang="ko-KR" sz="2000" kern="0" spc="0" dirty="0">
                <a:solidFill>
                  <a:srgbClr val="000000"/>
                </a:solidFill>
                <a:effectLst/>
                <a:latin typeface="휴먼명조"/>
                <a:ea typeface="휴먼명조"/>
              </a:rPr>
              <a:t>, </a:t>
            </a:r>
            <a:r>
              <a:rPr lang="ko-KR" altLang="en-US" sz="2000" kern="0" spc="0" dirty="0">
                <a:solidFill>
                  <a:srgbClr val="000000"/>
                </a:solidFill>
                <a:effectLst/>
                <a:latin typeface="휴먼명조"/>
                <a:ea typeface="휴먼명조"/>
              </a:rPr>
              <a:t>더 넓게는 코로나</a:t>
            </a:r>
            <a:r>
              <a:rPr lang="en-US" altLang="ko-KR" sz="2000" kern="0" spc="0" dirty="0">
                <a:solidFill>
                  <a:srgbClr val="000000"/>
                </a:solidFill>
                <a:effectLst/>
                <a:latin typeface="휴먼명조"/>
                <a:ea typeface="휴먼명조"/>
              </a:rPr>
              <a:t>19 </a:t>
            </a:r>
            <a:r>
              <a:rPr lang="ko-KR" altLang="en-US" sz="2000" kern="0" spc="0" dirty="0">
                <a:solidFill>
                  <a:srgbClr val="000000"/>
                </a:solidFill>
                <a:effectLst/>
                <a:latin typeface="휴먼명조"/>
                <a:ea typeface="휴먼명조"/>
              </a:rPr>
              <a:t>대응에 필요한 보건의료 기술과 지식을 모두가 공유하고 협력해서 개발하고 결과물을 전 세계 모두에게 공평하게 배분하는 방식이 추진되고 있다</a:t>
            </a:r>
            <a:r>
              <a:rPr lang="en-US" altLang="ko-KR" sz="2000" kern="0" spc="0" dirty="0">
                <a:solidFill>
                  <a:srgbClr val="000000"/>
                </a:solidFill>
                <a:effectLst/>
                <a:latin typeface="휴먼명조"/>
                <a:ea typeface="휴먼명조"/>
              </a:rPr>
              <a:t>. </a:t>
            </a:r>
          </a:p>
          <a:p>
            <a:pPr>
              <a:lnSpc>
                <a:spcPct val="100000"/>
              </a:lnSpc>
            </a:pPr>
            <a:r>
              <a:rPr lang="ko-KR" altLang="en-US" sz="2000" kern="0" spc="0" dirty="0">
                <a:solidFill>
                  <a:srgbClr val="000000"/>
                </a:solidFill>
                <a:effectLst/>
                <a:latin typeface="휴먼명조"/>
                <a:ea typeface="휴먼명조"/>
              </a:rPr>
              <a:t>세계보건기구와 같은 국제기구가 주도하는 방식을 비롯해 민간에서 자발적으로 지재권을 무상으로 푸는 방식까지 다양하게 등장하고 있다</a:t>
            </a:r>
            <a:r>
              <a:rPr lang="en-US" altLang="ko-KR" sz="2000" kern="0" spc="0" dirty="0">
                <a:solidFill>
                  <a:srgbClr val="000000"/>
                </a:solidFill>
                <a:effectLst/>
                <a:latin typeface="휴먼명조"/>
                <a:ea typeface="휴먼명조"/>
              </a:rPr>
              <a:t>. </a:t>
            </a:r>
          </a:p>
          <a:p>
            <a:pPr>
              <a:lnSpc>
                <a:spcPct val="100000"/>
              </a:lnSpc>
            </a:pPr>
            <a:r>
              <a:rPr lang="ko-KR" altLang="en-US" sz="2000" kern="0" spc="0" dirty="0">
                <a:solidFill>
                  <a:srgbClr val="000000"/>
                </a:solidFill>
                <a:effectLst/>
                <a:latin typeface="휴먼명조"/>
                <a:ea typeface="휴먼명조"/>
              </a:rPr>
              <a:t>세계보건기구의 지식 공유는 제</a:t>
            </a:r>
            <a:r>
              <a:rPr lang="en-US" altLang="ko-KR" sz="2000" kern="0" spc="0" dirty="0">
                <a:solidFill>
                  <a:srgbClr val="000000"/>
                </a:solidFill>
                <a:effectLst/>
                <a:latin typeface="휴먼명조"/>
                <a:ea typeface="휴먼명조"/>
              </a:rPr>
              <a:t>73</a:t>
            </a:r>
            <a:r>
              <a:rPr lang="ko-KR" altLang="en-US" sz="2000" kern="0" spc="0" dirty="0">
                <a:solidFill>
                  <a:srgbClr val="000000"/>
                </a:solidFill>
                <a:effectLst/>
                <a:latin typeface="휴먼명조"/>
                <a:ea typeface="휴먼명조"/>
              </a:rPr>
              <a:t>차 총회를 기점으로 애초 의도한 대로 진행되지 않고 있어서 제</a:t>
            </a:r>
            <a:r>
              <a:rPr lang="en-US" altLang="ko-KR" sz="2000" kern="0" spc="0" dirty="0">
                <a:solidFill>
                  <a:srgbClr val="000000"/>
                </a:solidFill>
                <a:effectLst/>
                <a:latin typeface="휴먼명조"/>
                <a:ea typeface="휴먼명조"/>
              </a:rPr>
              <a:t>73</a:t>
            </a:r>
            <a:r>
              <a:rPr lang="ko-KR" altLang="en-US" sz="2000" kern="0" spc="0" dirty="0">
                <a:solidFill>
                  <a:srgbClr val="000000"/>
                </a:solidFill>
                <a:effectLst/>
                <a:latin typeface="휴먼명조"/>
                <a:ea typeface="휴먼명조"/>
              </a:rPr>
              <a:t>차 총회 이전과 이후를 나누어 살펴보고</a:t>
            </a:r>
            <a:r>
              <a:rPr lang="en-US" altLang="ko-KR" sz="2000" kern="0" spc="0" dirty="0">
                <a:solidFill>
                  <a:srgbClr val="000000"/>
                </a:solidFill>
                <a:effectLst/>
                <a:latin typeface="휴먼명조"/>
                <a:ea typeface="휴먼명조"/>
              </a:rPr>
              <a:t>, </a:t>
            </a:r>
            <a:r>
              <a:rPr lang="ko-KR" altLang="en-US" sz="2000" kern="0" spc="0" dirty="0">
                <a:solidFill>
                  <a:srgbClr val="000000"/>
                </a:solidFill>
                <a:effectLst/>
                <a:latin typeface="휴먼명조"/>
                <a:ea typeface="휴먼명조"/>
              </a:rPr>
              <a:t>민간의 자발적 공유도 따로 항목을 잡아 살펴본다</a:t>
            </a:r>
            <a:r>
              <a:rPr lang="en-US" altLang="ko-KR" sz="2000" kern="0" spc="0" dirty="0">
                <a:solidFill>
                  <a:srgbClr val="000000"/>
                </a:solidFill>
                <a:effectLst/>
                <a:latin typeface="휴먼명조"/>
                <a:ea typeface="휴먼명조"/>
              </a:rPr>
              <a:t>.</a:t>
            </a:r>
            <a:endParaRPr lang="ko-KR" altLang="en-US" sz="20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CCB8B375-2AAB-4BEB-9729-2E203544F567}"/>
              </a:ext>
            </a:extLst>
          </p:cNvPr>
          <p:cNvSpPr>
            <a:spLocks noGrp="1"/>
          </p:cNvSpPr>
          <p:nvPr>
            <p:ph type="sldNum" sz="quarter" idx="12"/>
          </p:nvPr>
        </p:nvSpPr>
        <p:spPr/>
        <p:txBody>
          <a:bodyPr/>
          <a:lstStyle/>
          <a:p>
            <a:fld id="{0F5E5150-D770-414B-8549-1992D988E152}" type="slidenum">
              <a:rPr kumimoji="1" lang="ko-KR" altLang="en-US" smtClean="0"/>
              <a:t>3</a:t>
            </a:fld>
            <a:endParaRPr kumimoji="1" lang="ko-KR" altLang="en-US"/>
          </a:p>
        </p:txBody>
      </p:sp>
    </p:spTree>
    <p:extLst>
      <p:ext uri="{BB962C8B-B14F-4D97-AF65-F5344CB8AC3E}">
        <p14:creationId xmlns:p14="http://schemas.microsoft.com/office/powerpoint/2010/main" val="4251503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2F8589D-E972-4072-9D86-91500D9B83A2}"/>
              </a:ext>
            </a:extLst>
          </p:cNvPr>
          <p:cNvSpPr>
            <a:spLocks noGrp="1"/>
          </p:cNvSpPr>
          <p:nvPr>
            <p:ph type="title"/>
          </p:nvPr>
        </p:nvSpPr>
        <p:spPr/>
        <p:txBody>
          <a:bodyPr/>
          <a:lstStyle/>
          <a:p>
            <a:r>
              <a:rPr lang="en-US" altLang="ko-KR" dirty="0"/>
              <a:t>[3] </a:t>
            </a:r>
            <a:r>
              <a:rPr lang="ko-KR" altLang="en-US" dirty="0"/>
              <a:t>과학문화권을 통한 지재권의 재구성</a:t>
            </a:r>
            <a:endParaRPr lang="en-US" dirty="0"/>
          </a:p>
        </p:txBody>
      </p:sp>
      <p:sp>
        <p:nvSpPr>
          <p:cNvPr id="3" name="내용 개체 틀 2">
            <a:extLst>
              <a:ext uri="{FF2B5EF4-FFF2-40B4-BE49-F238E27FC236}">
                <a16:creationId xmlns:a16="http://schemas.microsoft.com/office/drawing/2014/main" id="{20162900-649C-4FD6-B5A1-75C99C60619B}"/>
              </a:ext>
            </a:extLst>
          </p:cNvPr>
          <p:cNvSpPr>
            <a:spLocks noGrp="1"/>
          </p:cNvSpPr>
          <p:nvPr>
            <p:ph idx="1"/>
          </p:nvPr>
        </p:nvSpPr>
        <p:spPr>
          <a:xfrm>
            <a:off x="838200" y="1825625"/>
            <a:ext cx="10515600" cy="5032376"/>
          </a:xfrm>
        </p:spPr>
        <p:txBody>
          <a:bodyPr>
            <a:normAutofit fontScale="62500" lnSpcReduction="20000"/>
          </a:bodyPr>
          <a:lstStyle/>
          <a:p>
            <a:pPr marL="0" indent="0">
              <a:lnSpc>
                <a:spcPct val="120000"/>
              </a:lnSpc>
              <a:buNone/>
            </a:pPr>
            <a:r>
              <a:rPr lang="en-US" dirty="0"/>
              <a:t>(</a:t>
            </a:r>
            <a:r>
              <a:rPr lang="ko-KR" altLang="en-US" dirty="0"/>
              <a:t>앞에서 계속</a:t>
            </a:r>
            <a:r>
              <a:rPr lang="en-US" altLang="ko-KR" dirty="0"/>
              <a:t>)</a:t>
            </a:r>
          </a:p>
          <a:p>
            <a:pPr marL="0" indent="0">
              <a:lnSpc>
                <a:spcPct val="120000"/>
              </a:lnSpc>
              <a:buNone/>
            </a:pPr>
            <a:r>
              <a:rPr lang="ko-KR" altLang="en-US" dirty="0"/>
              <a:t>하지만 이러한 헌재의 판단은 특허권의 성격을 잘못 파악한 잘못이 있을 뿐만 아니라</a:t>
            </a:r>
            <a:r>
              <a:rPr lang="en-US" altLang="ko-KR" dirty="0"/>
              <a:t>, </a:t>
            </a:r>
            <a:r>
              <a:rPr lang="ko-KR" altLang="en-US" dirty="0" err="1"/>
              <a:t>기본권으로서의</a:t>
            </a:r>
            <a:r>
              <a:rPr lang="ko-KR" altLang="en-US" dirty="0"/>
              <a:t> 특허권과 실정법상의 특허권을 구별하지 못한 잘못이 있다</a:t>
            </a:r>
            <a:r>
              <a:rPr lang="en-US" altLang="ko-KR" dirty="0"/>
              <a:t>. </a:t>
            </a:r>
            <a:r>
              <a:rPr lang="ko-KR" altLang="en-US" dirty="0"/>
              <a:t>특허권은</a:t>
            </a:r>
            <a:r>
              <a:rPr lang="en-US" altLang="ko-KR" dirty="0"/>
              <a:t>, </a:t>
            </a:r>
            <a:r>
              <a:rPr lang="ko-KR" altLang="en-US" dirty="0"/>
              <a:t>헌재가 전제로 삼은 것처럼</a:t>
            </a:r>
            <a:r>
              <a:rPr lang="en-US" altLang="ko-KR" dirty="0"/>
              <a:t>, </a:t>
            </a:r>
            <a:r>
              <a:rPr lang="ko-KR" altLang="en-US" dirty="0"/>
              <a:t>특허권자에게 특허발명을 적극적으로 실시할 권리를 부여하는 것이 아니라</a:t>
            </a:r>
            <a:r>
              <a:rPr lang="en-US" altLang="ko-KR" dirty="0"/>
              <a:t>, </a:t>
            </a:r>
            <a:r>
              <a:rPr lang="ko-KR" altLang="en-US" dirty="0"/>
              <a:t>타인의 실시를 배제할 수 있는 배타적 권리를 부여할 뿐이다</a:t>
            </a:r>
            <a:r>
              <a:rPr lang="en-US" altLang="ko-KR" dirty="0"/>
              <a:t>. </a:t>
            </a:r>
            <a:r>
              <a:rPr lang="ko-KR" altLang="en-US" dirty="0"/>
              <a:t>다시 말하면</a:t>
            </a:r>
            <a:r>
              <a:rPr lang="en-US" altLang="ko-KR" dirty="0"/>
              <a:t>, </a:t>
            </a:r>
            <a:r>
              <a:rPr lang="ko-KR" altLang="en-US" dirty="0"/>
              <a:t>숙취해소용 식품에 관한 특허권을 취득했다 하더라도 특허권자는 이 식품을 판매하는 등의 실시권을 취득하는 것이 아니라</a:t>
            </a:r>
            <a:r>
              <a:rPr lang="en-US" altLang="ko-KR" dirty="0"/>
              <a:t>, </a:t>
            </a:r>
            <a:r>
              <a:rPr lang="ko-KR" altLang="en-US" dirty="0"/>
              <a:t>제</a:t>
            </a:r>
            <a:r>
              <a:rPr lang="en-US" altLang="ko-KR" dirty="0"/>
              <a:t>3</a:t>
            </a:r>
            <a:r>
              <a:rPr lang="ko-KR" altLang="en-US" dirty="0"/>
              <a:t>자가 특허권자의 허락을 얻지 않고 동일한 식품을 판매하는 등의 실시 행위를 금지할 권리를 취득할 뿐이다</a:t>
            </a:r>
            <a:r>
              <a:rPr lang="en-US" altLang="ko-KR" dirty="0"/>
              <a:t>. </a:t>
            </a:r>
            <a:r>
              <a:rPr lang="ko-KR" altLang="en-US" dirty="0"/>
              <a:t>따라서 숙취해소용 식품의 특허권자가 자신의 제품에 숙취해소용이란 광고 문구를 사용하지 못함으로써 특허실시권이 유명무실하게 된다는 헌재의 판단은 특허권의 속성에 맞지 않다</a:t>
            </a:r>
            <a:r>
              <a:rPr lang="en-US" altLang="ko-KR" dirty="0"/>
              <a:t>. </a:t>
            </a:r>
          </a:p>
          <a:p>
            <a:pPr marL="0" indent="0">
              <a:lnSpc>
                <a:spcPct val="120000"/>
              </a:lnSpc>
              <a:buNone/>
            </a:pPr>
            <a:r>
              <a:rPr lang="ko-KR" altLang="en-US" dirty="0"/>
              <a:t>또한</a:t>
            </a:r>
            <a:r>
              <a:rPr lang="en-US" altLang="ko-KR" dirty="0"/>
              <a:t>, </a:t>
            </a:r>
            <a:r>
              <a:rPr lang="ko-KR" altLang="en-US" dirty="0"/>
              <a:t>발명의 명칭을 특허 제품에 사용할 권리를 마치 </a:t>
            </a:r>
            <a:r>
              <a:rPr lang="ko-KR" altLang="en-US" dirty="0" err="1"/>
              <a:t>기본권으로서의</a:t>
            </a:r>
            <a:r>
              <a:rPr lang="ko-KR" altLang="en-US" dirty="0"/>
              <a:t> 특허권의 내용으로 본 것도 납득하기 어렵다</a:t>
            </a:r>
            <a:r>
              <a:rPr lang="en-US" altLang="ko-KR" dirty="0"/>
              <a:t>. </a:t>
            </a:r>
            <a:r>
              <a:rPr lang="ko-KR" altLang="en-US" dirty="0"/>
              <a:t>앞에서 살펴본 것처럼</a:t>
            </a:r>
            <a:r>
              <a:rPr lang="en-US" altLang="ko-KR" dirty="0"/>
              <a:t>, </a:t>
            </a:r>
            <a:r>
              <a:rPr lang="ko-KR" altLang="en-US" dirty="0" err="1"/>
              <a:t>인권으로서의</a:t>
            </a:r>
            <a:r>
              <a:rPr lang="ko-KR" altLang="en-US" dirty="0"/>
              <a:t> 지재권</a:t>
            </a:r>
            <a:r>
              <a:rPr lang="en-US" altLang="ko-KR" dirty="0"/>
              <a:t>(</a:t>
            </a:r>
            <a:r>
              <a:rPr lang="ko-KR" altLang="en-US" dirty="0" err="1"/>
              <a:t>기본권으로서의</a:t>
            </a:r>
            <a:r>
              <a:rPr lang="ko-KR" altLang="en-US" dirty="0"/>
              <a:t> 지재권</a:t>
            </a:r>
            <a:r>
              <a:rPr lang="en-US" altLang="ko-KR" dirty="0"/>
              <a:t>)</a:t>
            </a:r>
            <a:r>
              <a:rPr lang="ko-KR" altLang="en-US" dirty="0"/>
              <a:t>과 현행 </a:t>
            </a:r>
            <a:r>
              <a:rPr lang="ko-KR" altLang="en-US" dirty="0" err="1"/>
              <a:t>지재권법에서</a:t>
            </a:r>
            <a:r>
              <a:rPr lang="ko-KR" altLang="en-US" dirty="0"/>
              <a:t> 인정되는 권리와 다르며</a:t>
            </a:r>
            <a:r>
              <a:rPr lang="en-US" altLang="ko-KR" dirty="0"/>
              <a:t>, </a:t>
            </a:r>
            <a:r>
              <a:rPr lang="ko-KR" altLang="en-US" dirty="0"/>
              <a:t>양자를 혼동해서는 안된다는 점에서 현행 헌법 제</a:t>
            </a:r>
            <a:r>
              <a:rPr lang="en-US" altLang="ko-KR" dirty="0"/>
              <a:t>22</a:t>
            </a:r>
            <a:r>
              <a:rPr lang="ko-KR" altLang="en-US" dirty="0"/>
              <a:t>조 제</a:t>
            </a:r>
            <a:r>
              <a:rPr lang="en-US" altLang="ko-KR" dirty="0"/>
              <a:t>2</a:t>
            </a:r>
            <a:r>
              <a:rPr lang="ko-KR" altLang="en-US" dirty="0"/>
              <a:t>항은 양자를 구분할 수 있는 기준을 명시적으로 제시할 필요가 있다</a:t>
            </a:r>
            <a:r>
              <a:rPr lang="en-US" altLang="ko-KR" dirty="0"/>
              <a:t>.</a:t>
            </a:r>
          </a:p>
          <a:p>
            <a:pPr marL="0" indent="0" latinLnBrk="0">
              <a:lnSpc>
                <a:spcPct val="120000"/>
              </a:lnSpc>
              <a:buNone/>
            </a:pPr>
            <a:r>
              <a:rPr lang="ko-KR" altLang="en-US" dirty="0"/>
              <a:t>일반논평 제</a:t>
            </a:r>
            <a:r>
              <a:rPr lang="en-US" altLang="ko-KR" dirty="0"/>
              <a:t>17</a:t>
            </a:r>
            <a:r>
              <a:rPr lang="ko-KR" altLang="en-US" dirty="0"/>
              <a:t>호는 이 문장으로 시작한다</a:t>
            </a:r>
            <a:r>
              <a:rPr lang="en-US" altLang="ko-KR" dirty="0"/>
              <a:t>. “</a:t>
            </a:r>
            <a:r>
              <a:rPr lang="en-US" dirty="0"/>
              <a:t>scope of protection” of authors’ rights in Article 15(1)(c) “does not necessarily coincide with what is termed IP rights under national legislation or international agreements” (General Comment No. 17, ¶¶ 2 to 3).</a:t>
            </a:r>
          </a:p>
        </p:txBody>
      </p:sp>
      <p:sp>
        <p:nvSpPr>
          <p:cNvPr id="4" name="슬라이드 번호 개체 틀 3">
            <a:extLst>
              <a:ext uri="{FF2B5EF4-FFF2-40B4-BE49-F238E27FC236}">
                <a16:creationId xmlns:a16="http://schemas.microsoft.com/office/drawing/2014/main" id="{49817FD2-5A7D-4E8D-968C-112EB1441B4C}"/>
              </a:ext>
            </a:extLst>
          </p:cNvPr>
          <p:cNvSpPr>
            <a:spLocks noGrp="1"/>
          </p:cNvSpPr>
          <p:nvPr>
            <p:ph type="sldNum" sz="quarter" idx="12"/>
          </p:nvPr>
        </p:nvSpPr>
        <p:spPr/>
        <p:txBody>
          <a:bodyPr/>
          <a:lstStyle/>
          <a:p>
            <a:fld id="{0F5E5150-D770-414B-8549-1992D988E152}" type="slidenum">
              <a:rPr kumimoji="1" lang="ko-KR" altLang="en-US" smtClean="0"/>
              <a:t>30</a:t>
            </a:fld>
            <a:endParaRPr kumimoji="1" lang="ko-KR" altLang="en-US"/>
          </a:p>
        </p:txBody>
      </p:sp>
    </p:spTree>
    <p:extLst>
      <p:ext uri="{BB962C8B-B14F-4D97-AF65-F5344CB8AC3E}">
        <p14:creationId xmlns:p14="http://schemas.microsoft.com/office/powerpoint/2010/main" val="298799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1C0E55E-23BF-44FA-8C9C-A25EA252B2BF}"/>
              </a:ext>
            </a:extLst>
          </p:cNvPr>
          <p:cNvSpPr>
            <a:spLocks noGrp="1"/>
          </p:cNvSpPr>
          <p:nvPr>
            <p:ph type="title"/>
          </p:nvPr>
        </p:nvSpPr>
        <p:spPr/>
        <p:txBody>
          <a:bodyPr/>
          <a:lstStyle/>
          <a:p>
            <a:r>
              <a:rPr lang="en-US" altLang="ko-KR" dirty="0"/>
              <a:t>[3] </a:t>
            </a:r>
            <a:r>
              <a:rPr lang="ko-KR" altLang="en-US" dirty="0"/>
              <a:t>과학문화권을 통한 지재권의 재구성</a:t>
            </a:r>
            <a:endParaRPr lang="en-US" dirty="0"/>
          </a:p>
        </p:txBody>
      </p:sp>
      <p:sp>
        <p:nvSpPr>
          <p:cNvPr id="3" name="내용 개체 틀 2">
            <a:extLst>
              <a:ext uri="{FF2B5EF4-FFF2-40B4-BE49-F238E27FC236}">
                <a16:creationId xmlns:a16="http://schemas.microsoft.com/office/drawing/2014/main" id="{43824027-3C3B-403E-97A1-2BEED6D8BE4E}"/>
              </a:ext>
            </a:extLst>
          </p:cNvPr>
          <p:cNvSpPr>
            <a:spLocks noGrp="1"/>
          </p:cNvSpPr>
          <p:nvPr>
            <p:ph idx="1"/>
          </p:nvPr>
        </p:nvSpPr>
        <p:spPr/>
        <p:txBody>
          <a:bodyPr/>
          <a:lstStyle/>
          <a:p>
            <a:pPr marL="514350" indent="-514350">
              <a:buFont typeface="+mj-lt"/>
              <a:buAutoNum type="arabicParenR" startAt="3"/>
            </a:pPr>
            <a:r>
              <a:rPr lang="ko-KR" altLang="en-US" dirty="0"/>
              <a:t>헌법 제</a:t>
            </a:r>
            <a:r>
              <a:rPr lang="en-US" altLang="ko-KR" dirty="0"/>
              <a:t>22</a:t>
            </a:r>
            <a:r>
              <a:rPr lang="ko-KR" altLang="en-US" dirty="0"/>
              <a:t>조 제</a:t>
            </a:r>
            <a:r>
              <a:rPr lang="en-US" altLang="ko-KR" dirty="0"/>
              <a:t>2</a:t>
            </a:r>
            <a:r>
              <a:rPr lang="ko-KR" altLang="en-US" dirty="0"/>
              <a:t>항은 </a:t>
            </a:r>
            <a:r>
              <a:rPr lang="en-US" altLang="ko-KR" dirty="0"/>
              <a:t>“</a:t>
            </a:r>
            <a:r>
              <a:rPr lang="ko-KR" altLang="en-US" dirty="0"/>
              <a:t>저작자</a:t>
            </a:r>
            <a:r>
              <a:rPr lang="en-US" altLang="ko-KR" dirty="0"/>
              <a:t>·</a:t>
            </a:r>
            <a:r>
              <a:rPr lang="ko-KR" altLang="en-US" dirty="0"/>
              <a:t>발명가</a:t>
            </a:r>
            <a:r>
              <a:rPr lang="en-US" altLang="ko-KR" dirty="0"/>
              <a:t>·</a:t>
            </a:r>
            <a:r>
              <a:rPr lang="ko-KR" altLang="en-US" dirty="0"/>
              <a:t>과학기술자와 예술가의 권리는 법률로써 보호한다</a:t>
            </a:r>
            <a:r>
              <a:rPr lang="en-US" altLang="ko-KR" dirty="0"/>
              <a:t>.”</a:t>
            </a:r>
            <a:r>
              <a:rPr lang="ko-KR" altLang="en-US" dirty="0"/>
              <a:t>라고만 하여 저작자와 발명가에게 자신의 창작물을 다른 사람은 사용하지 못하게 할 배타적 권리를 부여해야 한다는 아무런 근거도 제시하고 있지 않다</a:t>
            </a:r>
            <a:r>
              <a:rPr lang="en-US" altLang="ko-KR" dirty="0"/>
              <a:t>. </a:t>
            </a:r>
            <a:r>
              <a:rPr lang="ko-KR" altLang="en-US" dirty="0"/>
              <a:t>그럼에도 불구하고 헌재와 학계는 이 조항을 현재 </a:t>
            </a:r>
            <a:r>
              <a:rPr lang="ko-KR" altLang="en-US" dirty="0" err="1"/>
              <a:t>지재권법의</a:t>
            </a:r>
            <a:r>
              <a:rPr lang="ko-KR" altLang="en-US" dirty="0"/>
              <a:t> 배타적 권리와 동일시 하고 있다</a:t>
            </a:r>
            <a:r>
              <a:rPr lang="en-US" altLang="ko-KR" dirty="0"/>
              <a:t>. </a:t>
            </a:r>
            <a:r>
              <a:rPr lang="ko-KR" altLang="en-US" dirty="0"/>
              <a:t>이 역시 기본권으로서 저작자</a:t>
            </a:r>
            <a:r>
              <a:rPr lang="en-US" altLang="ko-KR" dirty="0"/>
              <a:t>, </a:t>
            </a:r>
            <a:r>
              <a:rPr lang="ko-KR" altLang="en-US" dirty="0"/>
              <a:t>발명가의 권리와 실정법상의 권리를 동일시하는 오류이다</a:t>
            </a:r>
            <a:r>
              <a:rPr lang="en-US" altLang="ko-KR" dirty="0"/>
              <a:t>.</a:t>
            </a:r>
          </a:p>
          <a:p>
            <a:pPr marL="514350" indent="-514350">
              <a:buFont typeface="+mj-lt"/>
              <a:buAutoNum type="arabicParenR" startAt="3"/>
            </a:pPr>
            <a:r>
              <a:rPr lang="ko-KR" altLang="en-US" dirty="0"/>
              <a:t>헌법 제</a:t>
            </a:r>
            <a:r>
              <a:rPr lang="en-US" altLang="ko-KR" dirty="0"/>
              <a:t>22</a:t>
            </a:r>
            <a:r>
              <a:rPr lang="ko-KR" altLang="en-US" dirty="0"/>
              <a:t>조 제</a:t>
            </a:r>
            <a:r>
              <a:rPr lang="en-US" altLang="ko-KR" dirty="0"/>
              <a:t>2</a:t>
            </a:r>
            <a:r>
              <a:rPr lang="ko-KR" altLang="en-US" dirty="0"/>
              <a:t>항은 제</a:t>
            </a:r>
            <a:r>
              <a:rPr lang="en-US" altLang="ko-KR" dirty="0"/>
              <a:t>1</a:t>
            </a:r>
            <a:r>
              <a:rPr lang="ko-KR" altLang="en-US" dirty="0"/>
              <a:t>항 </a:t>
            </a:r>
            <a:r>
              <a:rPr lang="en-US" altLang="ko-KR" dirty="0"/>
              <a:t>“</a:t>
            </a:r>
            <a:r>
              <a:rPr lang="ko-KR" altLang="en-US" dirty="0"/>
              <a:t>모든 국민은 학문과 예술의 자유를 가진다</a:t>
            </a:r>
            <a:r>
              <a:rPr lang="en-US" altLang="ko-KR" dirty="0"/>
              <a:t>”</a:t>
            </a:r>
            <a:r>
              <a:rPr lang="ko-KR" altLang="en-US" dirty="0"/>
              <a:t>와의 관계에서 그 의미가 비로소 확정될 수 있고</a:t>
            </a:r>
            <a:r>
              <a:rPr lang="en-US" altLang="ko-KR" dirty="0"/>
              <a:t>, </a:t>
            </a:r>
            <a:r>
              <a:rPr lang="ko-KR" altLang="en-US" dirty="0"/>
              <a:t>이는 과학문화권의 내용과 함의로부터 시사하는 바가 크다</a:t>
            </a:r>
            <a:r>
              <a:rPr lang="en-US" altLang="ko-KR" dirty="0"/>
              <a:t>. </a:t>
            </a:r>
          </a:p>
          <a:p>
            <a:pPr marL="0" indent="0">
              <a:buNone/>
            </a:pPr>
            <a:endParaRPr lang="en-US" dirty="0"/>
          </a:p>
        </p:txBody>
      </p:sp>
      <p:sp>
        <p:nvSpPr>
          <p:cNvPr id="4" name="슬라이드 번호 개체 틀 3">
            <a:extLst>
              <a:ext uri="{FF2B5EF4-FFF2-40B4-BE49-F238E27FC236}">
                <a16:creationId xmlns:a16="http://schemas.microsoft.com/office/drawing/2014/main" id="{101A07F8-25F2-487F-B77A-FB7025DF2347}"/>
              </a:ext>
            </a:extLst>
          </p:cNvPr>
          <p:cNvSpPr>
            <a:spLocks noGrp="1"/>
          </p:cNvSpPr>
          <p:nvPr>
            <p:ph type="sldNum" sz="quarter" idx="12"/>
          </p:nvPr>
        </p:nvSpPr>
        <p:spPr/>
        <p:txBody>
          <a:bodyPr/>
          <a:lstStyle/>
          <a:p>
            <a:fld id="{0F5E5150-D770-414B-8549-1992D988E152}" type="slidenum">
              <a:rPr kumimoji="1" lang="ko-KR" altLang="en-US" smtClean="0"/>
              <a:t>31</a:t>
            </a:fld>
            <a:endParaRPr kumimoji="1" lang="ko-KR" altLang="en-US"/>
          </a:p>
        </p:txBody>
      </p:sp>
    </p:spTree>
    <p:extLst>
      <p:ext uri="{BB962C8B-B14F-4D97-AF65-F5344CB8AC3E}">
        <p14:creationId xmlns:p14="http://schemas.microsoft.com/office/powerpoint/2010/main" val="33683851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99A0652-5A46-4E33-91FC-1DDF65942030}"/>
              </a:ext>
            </a:extLst>
          </p:cNvPr>
          <p:cNvSpPr>
            <a:spLocks noGrp="1"/>
          </p:cNvSpPr>
          <p:nvPr>
            <p:ph type="title"/>
          </p:nvPr>
        </p:nvSpPr>
        <p:spPr/>
        <p:txBody>
          <a:bodyPr/>
          <a:lstStyle/>
          <a:p>
            <a:pPr algn="ctr"/>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A112520-9BFE-4838-9462-AE64C0DB2D32}"/>
              </a:ext>
            </a:extLst>
          </p:cNvPr>
          <p:cNvSpPr>
            <a:spLocks noGrp="1"/>
          </p:cNvSpPr>
          <p:nvPr>
            <p:ph idx="1"/>
          </p:nvPr>
        </p:nvSpPr>
        <p:spPr/>
        <p:txBody>
          <a:bodyPr/>
          <a:lstStyle/>
          <a:p>
            <a:r>
              <a:rPr lang="ko-KR" altLang="en-US" dirty="0"/>
              <a:t>모든 선행 기술과 지식을 후행 기술</a:t>
            </a:r>
            <a:r>
              <a:rPr lang="en-US" altLang="ko-KR" dirty="0"/>
              <a:t>, </a:t>
            </a:r>
            <a:r>
              <a:rPr lang="ko-KR" altLang="en-US" dirty="0"/>
              <a:t>지식의 개발에 자유롭게 사용할 수 있다면</a:t>
            </a:r>
            <a:r>
              <a:rPr lang="en-US" altLang="ko-KR" dirty="0"/>
              <a:t>, </a:t>
            </a:r>
            <a:r>
              <a:rPr lang="ko-KR" altLang="en-US" dirty="0"/>
              <a:t>이것이 보장된 지식 생산 방식이 최적</a:t>
            </a:r>
            <a:endParaRPr lang="en-US" altLang="ko-KR" dirty="0"/>
          </a:p>
          <a:p>
            <a:r>
              <a:rPr lang="ko-KR" altLang="en-US" dirty="0"/>
              <a:t>지식 풀의 크기가 클 수록 기술혁신에 긍정적</a:t>
            </a:r>
            <a:r>
              <a:rPr lang="en-US" altLang="ko-KR" dirty="0"/>
              <a:t>(Stiglitz, 2014, IPRs,</a:t>
            </a:r>
            <a:r>
              <a:rPr lang="ko-KR" altLang="en-US" dirty="0"/>
              <a:t> </a:t>
            </a:r>
            <a:r>
              <a:rPr lang="en-US" altLang="ko-KR" dirty="0"/>
              <a:t>pool</a:t>
            </a:r>
            <a:r>
              <a:rPr lang="ko-KR" altLang="en-US" dirty="0"/>
              <a:t> </a:t>
            </a:r>
            <a:r>
              <a:rPr lang="en-US" altLang="ko-KR" dirty="0"/>
              <a:t>of</a:t>
            </a:r>
            <a:r>
              <a:rPr lang="ko-KR" altLang="en-US" dirty="0"/>
              <a:t> </a:t>
            </a:r>
            <a:r>
              <a:rPr lang="en-US" altLang="ko-KR" dirty="0"/>
              <a:t>knowledge</a:t>
            </a:r>
            <a:r>
              <a:rPr lang="ko-KR" altLang="en-US" dirty="0"/>
              <a:t> </a:t>
            </a:r>
            <a:r>
              <a:rPr lang="en-US" altLang="ko-KR" dirty="0"/>
              <a:t>and</a:t>
            </a:r>
            <a:r>
              <a:rPr lang="ko-KR" altLang="en-US" dirty="0"/>
              <a:t> </a:t>
            </a:r>
            <a:r>
              <a:rPr lang="en-US" altLang="ko-KR" dirty="0"/>
              <a:t>innovations)</a:t>
            </a:r>
          </a:p>
          <a:p>
            <a:r>
              <a:rPr lang="ko-KR" altLang="en-US" dirty="0"/>
              <a:t>문제는 공유지의 비극</a:t>
            </a:r>
            <a:r>
              <a:rPr lang="en-US" altLang="ko-KR" dirty="0"/>
              <a:t>. </a:t>
            </a:r>
          </a:p>
          <a:p>
            <a:r>
              <a:rPr lang="ko-KR" altLang="en-US" dirty="0"/>
              <a:t>해법</a:t>
            </a:r>
            <a:r>
              <a:rPr lang="en-US" altLang="ko-KR" dirty="0"/>
              <a:t>(</a:t>
            </a:r>
            <a:r>
              <a:rPr lang="ko-KR" altLang="en-US" dirty="0"/>
              <a:t>공유지의</a:t>
            </a:r>
            <a:r>
              <a:rPr lang="en-US" altLang="ko-KR" dirty="0"/>
              <a:t> </a:t>
            </a:r>
            <a:r>
              <a:rPr lang="ko-KR" altLang="en-US" dirty="0"/>
              <a:t>비극 문제의 해법</a:t>
            </a:r>
            <a:r>
              <a:rPr lang="en-US" altLang="ko-KR" dirty="0"/>
              <a:t>): (1) </a:t>
            </a:r>
            <a:r>
              <a:rPr lang="ko-KR" altLang="en-US" dirty="0"/>
              <a:t>시장</a:t>
            </a:r>
            <a:r>
              <a:rPr lang="en-US" altLang="ko-KR" dirty="0"/>
              <a:t>, (2) </a:t>
            </a:r>
            <a:r>
              <a:rPr lang="ko-KR" altLang="en-US" dirty="0"/>
              <a:t>국가</a:t>
            </a:r>
            <a:r>
              <a:rPr lang="en-US" altLang="ko-KR" dirty="0"/>
              <a:t>, (3) </a:t>
            </a:r>
            <a:r>
              <a:rPr lang="ko-KR" altLang="en-US" dirty="0" err="1"/>
              <a:t>커먼즈</a:t>
            </a:r>
            <a:endParaRPr lang="ko-KR" altLang="en-US" dirty="0"/>
          </a:p>
        </p:txBody>
      </p:sp>
      <p:sp>
        <p:nvSpPr>
          <p:cNvPr id="4" name="슬라이드 번호 개체 틀 3">
            <a:extLst>
              <a:ext uri="{FF2B5EF4-FFF2-40B4-BE49-F238E27FC236}">
                <a16:creationId xmlns:a16="http://schemas.microsoft.com/office/drawing/2014/main" id="{A85DE376-6CEC-4858-9EFE-A6528D8DB2D1}"/>
              </a:ext>
            </a:extLst>
          </p:cNvPr>
          <p:cNvSpPr>
            <a:spLocks noGrp="1"/>
          </p:cNvSpPr>
          <p:nvPr>
            <p:ph type="sldNum" sz="quarter" idx="12"/>
          </p:nvPr>
        </p:nvSpPr>
        <p:spPr/>
        <p:txBody>
          <a:bodyPr/>
          <a:lstStyle/>
          <a:p>
            <a:fld id="{0F5E5150-D770-414B-8549-1992D988E152}" type="slidenum">
              <a:rPr kumimoji="1" lang="ko-KR" altLang="en-US" smtClean="0"/>
              <a:t>32</a:t>
            </a:fld>
            <a:endParaRPr kumimoji="1" lang="ko-KR" altLang="en-US"/>
          </a:p>
        </p:txBody>
      </p:sp>
    </p:spTree>
    <p:extLst>
      <p:ext uri="{BB962C8B-B14F-4D97-AF65-F5344CB8AC3E}">
        <p14:creationId xmlns:p14="http://schemas.microsoft.com/office/powerpoint/2010/main" val="3113146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2650903-631B-4C3A-B28B-0291A58C01D9}"/>
              </a:ext>
            </a:extLst>
          </p:cNvPr>
          <p:cNvSpPr>
            <a:spLocks noGrp="1"/>
          </p:cNvSpPr>
          <p:nvPr>
            <p:ph type="title"/>
          </p:nvPr>
        </p:nvSpPr>
        <p:spPr/>
        <p:txBody>
          <a:bodyPr/>
          <a:lstStyle/>
          <a:p>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358451E-D573-4E38-9C81-15616C5C8B3E}"/>
              </a:ext>
            </a:extLst>
          </p:cNvPr>
          <p:cNvSpPr>
            <a:spLocks noGrp="1"/>
          </p:cNvSpPr>
          <p:nvPr>
            <p:ph idx="1"/>
          </p:nvPr>
        </p:nvSpPr>
        <p:spPr/>
        <p:txBody>
          <a:bodyPr>
            <a:normAutofit fontScale="77500" lnSpcReduction="20000"/>
          </a:bodyPr>
          <a:lstStyle/>
          <a:p>
            <a:pPr>
              <a:lnSpc>
                <a:spcPct val="140000"/>
              </a:lnSpc>
            </a:pPr>
            <a:r>
              <a:rPr lang="ko-KR" altLang="en-US" dirty="0"/>
              <a:t>우리는 시장을 통한 해법의 극단적 형태를 취하고 있음</a:t>
            </a:r>
            <a:r>
              <a:rPr lang="en-US" altLang="ko-KR" dirty="0"/>
              <a:t>. </a:t>
            </a:r>
            <a:r>
              <a:rPr lang="en-US" altLang="ko-KR" dirty="0">
                <a:sym typeface="Wingdings" panose="05000000000000000000" pitchFamily="2" charset="2"/>
              </a:rPr>
              <a:t> ‘</a:t>
            </a:r>
            <a:r>
              <a:rPr lang="ko-KR" altLang="en-US" dirty="0">
                <a:sym typeface="Wingdings" panose="05000000000000000000" pitchFamily="2" charset="2"/>
              </a:rPr>
              <a:t>지식</a:t>
            </a:r>
            <a:r>
              <a:rPr lang="en-US" altLang="ko-KR" dirty="0">
                <a:sym typeface="Wingdings" panose="05000000000000000000" pitchFamily="2" charset="2"/>
              </a:rPr>
              <a:t>’</a:t>
            </a:r>
            <a:r>
              <a:rPr lang="ko-KR" altLang="en-US" dirty="0">
                <a:sym typeface="Wingdings" panose="05000000000000000000" pitchFamily="2" charset="2"/>
              </a:rPr>
              <a:t>이 아니라 </a:t>
            </a:r>
            <a:r>
              <a:rPr lang="en-US" altLang="ko-KR" dirty="0">
                <a:sym typeface="Wingdings" panose="05000000000000000000" pitchFamily="2" charset="2"/>
              </a:rPr>
              <a:t>‘</a:t>
            </a:r>
            <a:r>
              <a:rPr lang="ko-KR" altLang="en-US" dirty="0">
                <a:sym typeface="Wingdings" panose="05000000000000000000" pitchFamily="2" charset="2"/>
              </a:rPr>
              <a:t>지식재산</a:t>
            </a:r>
            <a:r>
              <a:rPr lang="en-US" altLang="ko-KR" dirty="0">
                <a:sym typeface="Wingdings" panose="05000000000000000000" pitchFamily="2" charset="2"/>
              </a:rPr>
              <a:t>’</a:t>
            </a:r>
            <a:r>
              <a:rPr lang="ko-KR" altLang="en-US" dirty="0">
                <a:sym typeface="Wingdings" panose="05000000000000000000" pitchFamily="2" charset="2"/>
              </a:rPr>
              <a:t>의 창출</a:t>
            </a:r>
            <a:r>
              <a:rPr lang="en-US" altLang="ko-KR" dirty="0">
                <a:sym typeface="Wingdings" panose="05000000000000000000" pitchFamily="2" charset="2"/>
              </a:rPr>
              <a:t>, </a:t>
            </a:r>
            <a:r>
              <a:rPr lang="ko-KR" altLang="en-US" dirty="0">
                <a:sym typeface="Wingdings" panose="05000000000000000000" pitchFamily="2" charset="2"/>
              </a:rPr>
              <a:t>보호</a:t>
            </a:r>
            <a:r>
              <a:rPr lang="en-US" altLang="ko-KR" dirty="0">
                <a:sym typeface="Wingdings" panose="05000000000000000000" pitchFamily="2" charset="2"/>
              </a:rPr>
              <a:t>, </a:t>
            </a:r>
            <a:r>
              <a:rPr lang="ko-KR" altLang="en-US" dirty="0">
                <a:sym typeface="Wingdings" panose="05000000000000000000" pitchFamily="2" charset="2"/>
              </a:rPr>
              <a:t>활용을 위한 </a:t>
            </a:r>
            <a:r>
              <a:rPr lang="en-US" altLang="ko-KR" dirty="0">
                <a:sym typeface="Wingdings" panose="05000000000000000000" pitchFamily="2" charset="2"/>
              </a:rPr>
              <a:t>‘</a:t>
            </a:r>
            <a:r>
              <a:rPr lang="ko-KR" altLang="en-US" dirty="0">
                <a:sym typeface="Wingdings" panose="05000000000000000000" pitchFamily="2" charset="2"/>
              </a:rPr>
              <a:t>국가 총동원령</a:t>
            </a:r>
            <a:r>
              <a:rPr lang="en-US" altLang="ko-KR" dirty="0">
                <a:sym typeface="Wingdings" panose="05000000000000000000" pitchFamily="2" charset="2"/>
              </a:rPr>
              <a:t>’</a:t>
            </a:r>
            <a:endParaRPr lang="en-US" altLang="ko-KR" dirty="0"/>
          </a:p>
          <a:p>
            <a:pPr>
              <a:lnSpc>
                <a:spcPct val="140000"/>
              </a:lnSpc>
            </a:pPr>
            <a:r>
              <a:rPr lang="ko-KR" altLang="en-US" dirty="0"/>
              <a:t>지식재산기본법</a:t>
            </a:r>
            <a:endParaRPr lang="en-US" altLang="ko-KR" dirty="0"/>
          </a:p>
          <a:p>
            <a:pPr lvl="1">
              <a:lnSpc>
                <a:spcPct val="140000"/>
              </a:lnSpc>
            </a:pPr>
            <a:r>
              <a:rPr lang="en-US" altLang="ko-KR" dirty="0"/>
              <a:t>“</a:t>
            </a:r>
            <a:r>
              <a:rPr lang="ko-KR" altLang="en-US" dirty="0"/>
              <a:t>지식재산의 창출</a:t>
            </a:r>
            <a:r>
              <a:rPr lang="en-US" altLang="ko-KR" dirty="0">
                <a:sym typeface="Wingdings" panose="05000000000000000000" pitchFamily="2" charset="2"/>
              </a:rPr>
              <a:t>·</a:t>
            </a:r>
            <a:r>
              <a:rPr lang="ko-KR" altLang="en-US" dirty="0"/>
              <a:t>보호 및 활용을 촉진하고 그 기반을 조성하기 위한 정부의 기본 정책과 추진 체계를 마련</a:t>
            </a:r>
            <a:r>
              <a:rPr lang="en-US" altLang="ko-KR" dirty="0"/>
              <a:t>”(</a:t>
            </a:r>
            <a:r>
              <a:rPr lang="ko-KR" altLang="en-US" dirty="0"/>
              <a:t>제</a:t>
            </a:r>
            <a:r>
              <a:rPr lang="en-US" altLang="ko-KR" dirty="0"/>
              <a:t>1</a:t>
            </a:r>
            <a:r>
              <a:rPr lang="ko-KR" altLang="en-US" dirty="0"/>
              <a:t>조</a:t>
            </a:r>
            <a:r>
              <a:rPr lang="en-US" altLang="ko-KR" dirty="0"/>
              <a:t>)</a:t>
            </a:r>
            <a:r>
              <a:rPr lang="ko-KR" altLang="en-US" dirty="0"/>
              <a:t> </a:t>
            </a:r>
            <a:endParaRPr lang="en-US" altLang="ko-KR" dirty="0"/>
          </a:p>
          <a:p>
            <a:pPr lvl="1">
              <a:lnSpc>
                <a:spcPct val="140000"/>
              </a:lnSpc>
            </a:pPr>
            <a:r>
              <a:rPr lang="ko-KR" altLang="en-US" dirty="0"/>
              <a:t>국가</a:t>
            </a:r>
            <a:r>
              <a:rPr lang="en-US" altLang="ko-KR" dirty="0"/>
              <a:t>, </a:t>
            </a:r>
            <a:r>
              <a:rPr lang="ko-KR" altLang="en-US" dirty="0"/>
              <a:t>지방자치단체</a:t>
            </a:r>
            <a:r>
              <a:rPr lang="en-US" altLang="ko-KR" dirty="0"/>
              <a:t>, </a:t>
            </a:r>
            <a:r>
              <a:rPr lang="ko-KR" altLang="en-US" dirty="0"/>
              <a:t>공공연구기관과 사업자</a:t>
            </a:r>
            <a:r>
              <a:rPr lang="en-US" altLang="ko-KR" dirty="0"/>
              <a:t>: “</a:t>
            </a:r>
            <a:r>
              <a:rPr lang="ko-KR" altLang="en-US" dirty="0"/>
              <a:t>지식재산의 창출</a:t>
            </a:r>
            <a:r>
              <a:rPr lang="en-US" altLang="ko-KR" dirty="0">
                <a:sym typeface="Wingdings" panose="05000000000000000000" pitchFamily="2" charset="2"/>
              </a:rPr>
              <a:t>·</a:t>
            </a:r>
            <a:r>
              <a:rPr lang="ko-KR" altLang="en-US" dirty="0"/>
              <a:t>보호 및 활용을 촉진</a:t>
            </a:r>
            <a:r>
              <a:rPr lang="en-US" altLang="ko-KR" dirty="0"/>
              <a:t>”(</a:t>
            </a:r>
            <a:r>
              <a:rPr lang="ko-KR" altLang="en-US" dirty="0"/>
              <a:t>제</a:t>
            </a:r>
            <a:r>
              <a:rPr lang="en-US" altLang="ko-KR" dirty="0"/>
              <a:t>4</a:t>
            </a:r>
            <a:r>
              <a:rPr lang="ko-KR" altLang="en-US" dirty="0"/>
              <a:t>조</a:t>
            </a:r>
            <a:r>
              <a:rPr lang="en-US" altLang="ko-KR" dirty="0"/>
              <a:t>)</a:t>
            </a:r>
          </a:p>
          <a:p>
            <a:pPr lvl="1">
              <a:lnSpc>
                <a:spcPct val="140000"/>
              </a:lnSpc>
            </a:pPr>
            <a:r>
              <a:rPr lang="ko-KR" altLang="en-US" dirty="0"/>
              <a:t>국가지식재산 기본계획</a:t>
            </a:r>
            <a:endParaRPr lang="en-US" altLang="ko-KR" dirty="0"/>
          </a:p>
          <a:p>
            <a:pPr lvl="1">
              <a:lnSpc>
                <a:spcPct val="140000"/>
              </a:lnSpc>
            </a:pPr>
            <a:r>
              <a:rPr lang="ko-KR" altLang="en-US" dirty="0"/>
              <a:t>법 제</a:t>
            </a:r>
            <a:r>
              <a:rPr lang="en-US" altLang="ko-KR" dirty="0"/>
              <a:t>3</a:t>
            </a:r>
            <a:r>
              <a:rPr lang="ko-KR" altLang="en-US" dirty="0"/>
              <a:t>장 </a:t>
            </a:r>
            <a:r>
              <a:rPr lang="en-US" altLang="ko-KR" dirty="0">
                <a:sym typeface="Wingdings" panose="05000000000000000000" pitchFamily="2" charset="2"/>
              </a:rPr>
              <a:t>” </a:t>
            </a:r>
            <a:r>
              <a:rPr lang="ko-KR" altLang="en-US" dirty="0">
                <a:sym typeface="Wingdings" panose="05000000000000000000" pitchFamily="2" charset="2"/>
              </a:rPr>
              <a:t>지식재산의 창출</a:t>
            </a:r>
            <a:r>
              <a:rPr lang="en-US" altLang="ko-KR" dirty="0">
                <a:sym typeface="Wingdings" panose="05000000000000000000" pitchFamily="2" charset="2"/>
              </a:rPr>
              <a:t>·</a:t>
            </a:r>
            <a:r>
              <a:rPr lang="ko-KR" altLang="en-US" dirty="0">
                <a:sym typeface="Wingdings" panose="05000000000000000000" pitchFamily="2" charset="2"/>
              </a:rPr>
              <a:t>보호 및 활용의 촉진</a:t>
            </a:r>
            <a:r>
              <a:rPr lang="en-US" altLang="ko-KR" dirty="0">
                <a:sym typeface="Wingdings" panose="05000000000000000000" pitchFamily="2" charset="2"/>
              </a:rPr>
              <a:t>”</a:t>
            </a:r>
          </a:p>
          <a:p>
            <a:pPr lvl="1">
              <a:lnSpc>
                <a:spcPct val="140000"/>
              </a:lnSpc>
            </a:pPr>
            <a:r>
              <a:rPr lang="ko-KR" altLang="en-US" dirty="0">
                <a:sym typeface="Wingdings" panose="05000000000000000000" pitchFamily="2" charset="2"/>
              </a:rPr>
              <a:t>지식재산 친화적 사회환경 조성</a:t>
            </a:r>
            <a:r>
              <a:rPr lang="en-US" altLang="ko-KR" dirty="0">
                <a:sym typeface="Wingdings" panose="05000000000000000000" pitchFamily="2" charset="2"/>
              </a:rPr>
              <a:t>(</a:t>
            </a:r>
            <a:r>
              <a:rPr lang="ko-KR" altLang="en-US" dirty="0">
                <a:sym typeface="Wingdings" panose="05000000000000000000" pitchFamily="2" charset="2"/>
              </a:rPr>
              <a:t>제</a:t>
            </a:r>
            <a:r>
              <a:rPr lang="en-US" altLang="ko-KR" dirty="0">
                <a:sym typeface="Wingdings" panose="05000000000000000000" pitchFamily="2" charset="2"/>
              </a:rPr>
              <a:t>29</a:t>
            </a:r>
            <a:r>
              <a:rPr lang="ko-KR" altLang="en-US" dirty="0">
                <a:sym typeface="Wingdings" panose="05000000000000000000" pitchFamily="2" charset="2"/>
              </a:rPr>
              <a:t>조</a:t>
            </a:r>
            <a:r>
              <a:rPr lang="en-US" altLang="ko-KR" dirty="0">
                <a:sym typeface="Wingdings" panose="05000000000000000000" pitchFamily="2" charset="2"/>
              </a:rPr>
              <a:t>)</a:t>
            </a:r>
            <a:r>
              <a:rPr lang="ko-KR" altLang="en-US" dirty="0">
                <a:sym typeface="Wingdings" panose="05000000000000000000" pitchFamily="2" charset="2"/>
              </a:rPr>
              <a:t>지식재산 교육 강화</a:t>
            </a:r>
            <a:r>
              <a:rPr lang="en-US" altLang="ko-KR" dirty="0">
                <a:sym typeface="Wingdings" panose="05000000000000000000" pitchFamily="2" charset="2"/>
              </a:rPr>
              <a:t>(</a:t>
            </a:r>
            <a:r>
              <a:rPr lang="ko-KR" altLang="en-US" dirty="0">
                <a:sym typeface="Wingdings" panose="05000000000000000000" pitchFamily="2" charset="2"/>
              </a:rPr>
              <a:t>제</a:t>
            </a:r>
            <a:r>
              <a:rPr lang="en-US" altLang="ko-KR" dirty="0">
                <a:sym typeface="Wingdings" panose="05000000000000000000" pitchFamily="2" charset="2"/>
              </a:rPr>
              <a:t>33</a:t>
            </a:r>
            <a:r>
              <a:rPr lang="ko-KR" altLang="en-US" dirty="0">
                <a:sym typeface="Wingdings" panose="05000000000000000000" pitchFamily="2" charset="2"/>
              </a:rPr>
              <a:t>조</a:t>
            </a:r>
            <a:r>
              <a:rPr lang="en-US" altLang="ko-KR" dirty="0">
                <a:sym typeface="Wingdings" panose="05000000000000000000" pitchFamily="2" charset="2"/>
              </a:rPr>
              <a:t>)</a:t>
            </a:r>
            <a:endParaRPr lang="ko-KR" altLang="en-US" dirty="0"/>
          </a:p>
        </p:txBody>
      </p:sp>
      <p:sp>
        <p:nvSpPr>
          <p:cNvPr id="4" name="슬라이드 번호 개체 틀 3">
            <a:extLst>
              <a:ext uri="{FF2B5EF4-FFF2-40B4-BE49-F238E27FC236}">
                <a16:creationId xmlns:a16="http://schemas.microsoft.com/office/drawing/2014/main" id="{3AA2D922-782B-4EEE-801C-64ECA2E99681}"/>
              </a:ext>
            </a:extLst>
          </p:cNvPr>
          <p:cNvSpPr>
            <a:spLocks noGrp="1"/>
          </p:cNvSpPr>
          <p:nvPr>
            <p:ph type="sldNum" sz="quarter" idx="12"/>
          </p:nvPr>
        </p:nvSpPr>
        <p:spPr/>
        <p:txBody>
          <a:bodyPr/>
          <a:lstStyle/>
          <a:p>
            <a:fld id="{0F5E5150-D770-414B-8549-1992D988E152}" type="slidenum">
              <a:rPr kumimoji="1" lang="ko-KR" altLang="en-US" smtClean="0"/>
              <a:t>33</a:t>
            </a:fld>
            <a:endParaRPr kumimoji="1" lang="ko-KR" altLang="en-US"/>
          </a:p>
        </p:txBody>
      </p:sp>
    </p:spTree>
    <p:extLst>
      <p:ext uri="{BB962C8B-B14F-4D97-AF65-F5344CB8AC3E}">
        <p14:creationId xmlns:p14="http://schemas.microsoft.com/office/powerpoint/2010/main" val="2722451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53716B5-0A01-413C-BABB-E40D0EFF8C98}"/>
              </a:ext>
            </a:extLst>
          </p:cNvPr>
          <p:cNvSpPr>
            <a:spLocks noGrp="1"/>
          </p:cNvSpPr>
          <p:nvPr>
            <p:ph type="title"/>
          </p:nvPr>
        </p:nvSpPr>
        <p:spPr/>
        <p:txBody>
          <a:bodyPr/>
          <a:lstStyle/>
          <a:p>
            <a:r>
              <a:rPr lang="en-US" altLang="ko-KR" dirty="0"/>
              <a:t>[4] </a:t>
            </a:r>
            <a:r>
              <a:rPr lang="ko-KR" altLang="en-US" dirty="0"/>
              <a:t>지식 생산 방식의 전환</a:t>
            </a:r>
            <a:endParaRPr lang="en-US" dirty="0"/>
          </a:p>
        </p:txBody>
      </p:sp>
      <p:sp>
        <p:nvSpPr>
          <p:cNvPr id="3" name="내용 개체 틀 2">
            <a:extLst>
              <a:ext uri="{FF2B5EF4-FFF2-40B4-BE49-F238E27FC236}">
                <a16:creationId xmlns:a16="http://schemas.microsoft.com/office/drawing/2014/main" id="{F7C0E1D7-F613-4B59-B428-6B632BC81428}"/>
              </a:ext>
            </a:extLst>
          </p:cNvPr>
          <p:cNvSpPr>
            <a:spLocks noGrp="1"/>
          </p:cNvSpPr>
          <p:nvPr>
            <p:ph idx="1"/>
          </p:nvPr>
        </p:nvSpPr>
        <p:spPr>
          <a:xfrm>
            <a:off x="838200" y="1825625"/>
            <a:ext cx="10515600" cy="4667250"/>
          </a:xfrm>
        </p:spPr>
        <p:txBody>
          <a:bodyPr>
            <a:normAutofit fontScale="85000" lnSpcReduction="20000"/>
          </a:bodyPr>
          <a:lstStyle/>
          <a:p>
            <a:pPr>
              <a:lnSpc>
                <a:spcPct val="110000"/>
              </a:lnSpc>
            </a:pPr>
            <a:r>
              <a:rPr lang="ko-KR" altLang="en-US" dirty="0"/>
              <a:t>코로나</a:t>
            </a:r>
            <a:r>
              <a:rPr lang="en-US" altLang="ko-KR" dirty="0"/>
              <a:t>19 </a:t>
            </a:r>
            <a:r>
              <a:rPr lang="ko-KR" altLang="en-US" dirty="0"/>
              <a:t>대응을 위한 지식</a:t>
            </a:r>
            <a:r>
              <a:rPr lang="en-US" altLang="ko-KR" dirty="0"/>
              <a:t>, </a:t>
            </a:r>
            <a:r>
              <a:rPr lang="ko-KR" altLang="en-US" dirty="0"/>
              <a:t>기술의 공유와 협력 모델</a:t>
            </a:r>
            <a:r>
              <a:rPr lang="en-US" altLang="ko-KR" dirty="0"/>
              <a:t>(C-TAP, ACT-A)</a:t>
            </a:r>
            <a:r>
              <a:rPr lang="ko-KR" altLang="en-US" dirty="0"/>
              <a:t>은 위기에만 작동하는 특수한 방식이 아니라 일상적 방식으로 고착되어야 함</a:t>
            </a:r>
            <a:r>
              <a:rPr lang="en-US" altLang="ko-KR" dirty="0"/>
              <a:t>.</a:t>
            </a:r>
          </a:p>
          <a:p>
            <a:pPr>
              <a:lnSpc>
                <a:spcPct val="110000"/>
              </a:lnSpc>
            </a:pPr>
            <a:r>
              <a:rPr lang="ko-KR" altLang="en-US" dirty="0"/>
              <a:t> 지식재산기본법을 고치지 </a:t>
            </a:r>
            <a:r>
              <a:rPr lang="ko-KR" altLang="en-US" dirty="0" err="1"/>
              <a:t>않고서는</a:t>
            </a:r>
            <a:r>
              <a:rPr lang="ko-KR" altLang="en-US" dirty="0"/>
              <a:t> 특수한 방식도 일상적 방식도 한국 사회에서는 불가능함</a:t>
            </a:r>
            <a:r>
              <a:rPr lang="en-US" altLang="ko-KR" dirty="0"/>
              <a:t>. </a:t>
            </a:r>
            <a:r>
              <a:rPr lang="ko-KR" altLang="en-US" dirty="0"/>
              <a:t>심지어 문재인 대통령이 세계보건기구총회에서 한 발언 </a:t>
            </a:r>
            <a:r>
              <a:rPr lang="en-US" altLang="ko-KR" dirty="0"/>
              <a:t>“</a:t>
            </a:r>
            <a:r>
              <a:rPr lang="ko-KR" altLang="en-US" dirty="0">
                <a:latin typeface="+mn-lt"/>
              </a:rPr>
              <a:t>개발된 백신과 치료제는 인류를 위한 공공재로서 전 세계에 공평하게 보급되어야 할 것입니다</a:t>
            </a:r>
            <a:r>
              <a:rPr lang="en-US" altLang="ko-KR" dirty="0"/>
              <a:t>”</a:t>
            </a:r>
            <a:r>
              <a:rPr lang="ko-KR" altLang="en-US" dirty="0"/>
              <a:t>도 지식재산기본법의 취지에 맞지 않음</a:t>
            </a:r>
            <a:r>
              <a:rPr lang="en-US" altLang="ko-KR" dirty="0"/>
              <a:t>.</a:t>
            </a:r>
          </a:p>
          <a:p>
            <a:pPr>
              <a:lnSpc>
                <a:spcPct val="110000"/>
              </a:lnSpc>
            </a:pPr>
            <a:r>
              <a:rPr lang="ko-KR" altLang="en-US" dirty="0"/>
              <a:t>지재권이 시장실패를 치유하는 수단 중 하나라는 점을 인정하더라도 공공정책은 시장실패 영역을 최소로 하는 것이지 시장실패를 확대하고 법칙화는 것이 아님</a:t>
            </a:r>
            <a:r>
              <a:rPr lang="en-US" altLang="ko-KR" dirty="0"/>
              <a:t>. </a:t>
            </a:r>
            <a:r>
              <a:rPr lang="ko-KR" altLang="en-US" dirty="0"/>
              <a:t>한국의 현행 지재권 정책은 지재권 강화를 통해 이익을 보는 집단</a:t>
            </a:r>
            <a:r>
              <a:rPr lang="en-US" altLang="ko-KR" dirty="0"/>
              <a:t>(</a:t>
            </a:r>
            <a:r>
              <a:rPr lang="ko-KR" altLang="en-US" dirty="0"/>
              <a:t>대표적으로 특허청</a:t>
            </a:r>
            <a:r>
              <a:rPr lang="en-US" altLang="ko-KR" dirty="0"/>
              <a:t>)</a:t>
            </a:r>
            <a:r>
              <a:rPr lang="ko-KR" altLang="en-US" dirty="0"/>
              <a:t>이 주도하여 시장실패를 법칙화하고 지재권 최대주의를 일종의 도그마 영역으로 끌어 올려 지식을 공유하고 협력을 통해 지식을 생산하고 나누는 방식을 완전히 차단해 버렸음</a:t>
            </a:r>
            <a:r>
              <a:rPr lang="en-US" altLang="ko-KR" dirty="0"/>
              <a:t>.</a:t>
            </a:r>
            <a:endParaRPr lang="en-US" dirty="0"/>
          </a:p>
        </p:txBody>
      </p:sp>
      <p:sp>
        <p:nvSpPr>
          <p:cNvPr id="4" name="슬라이드 번호 개체 틀 3">
            <a:extLst>
              <a:ext uri="{FF2B5EF4-FFF2-40B4-BE49-F238E27FC236}">
                <a16:creationId xmlns:a16="http://schemas.microsoft.com/office/drawing/2014/main" id="{738449BC-E817-44CC-B4CB-5E8E7787CA0E}"/>
              </a:ext>
            </a:extLst>
          </p:cNvPr>
          <p:cNvSpPr>
            <a:spLocks noGrp="1"/>
          </p:cNvSpPr>
          <p:nvPr>
            <p:ph type="sldNum" sz="quarter" idx="12"/>
          </p:nvPr>
        </p:nvSpPr>
        <p:spPr/>
        <p:txBody>
          <a:bodyPr/>
          <a:lstStyle/>
          <a:p>
            <a:fld id="{0F5E5150-D770-414B-8549-1992D988E152}" type="slidenum">
              <a:rPr kumimoji="1" lang="ko-KR" altLang="en-US" smtClean="0"/>
              <a:t>34</a:t>
            </a:fld>
            <a:endParaRPr kumimoji="1" lang="ko-KR" altLang="en-US"/>
          </a:p>
        </p:txBody>
      </p:sp>
    </p:spTree>
    <p:extLst>
      <p:ext uri="{BB962C8B-B14F-4D97-AF65-F5344CB8AC3E}">
        <p14:creationId xmlns:p14="http://schemas.microsoft.com/office/powerpoint/2010/main" val="2634027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6EBF1D5-2170-44D3-B3F5-9A054751D01C}"/>
              </a:ext>
            </a:extLst>
          </p:cNvPr>
          <p:cNvSpPr>
            <a:spLocks noGrp="1"/>
          </p:cNvSpPr>
          <p:nvPr>
            <p:ph type="title"/>
          </p:nvPr>
        </p:nvSpPr>
        <p:spPr/>
        <p:txBody>
          <a:bodyPr/>
          <a:lstStyle/>
          <a:p>
            <a:r>
              <a:rPr lang="en-US" altLang="ko-KR" dirty="0"/>
              <a:t>[4] </a:t>
            </a:r>
            <a:r>
              <a:rPr lang="ko-KR" altLang="en-US" dirty="0"/>
              <a:t>지식 생산 방식의 전환</a:t>
            </a:r>
            <a:endParaRPr lang="en-US" dirty="0"/>
          </a:p>
        </p:txBody>
      </p:sp>
      <p:sp>
        <p:nvSpPr>
          <p:cNvPr id="3" name="내용 개체 틀 2">
            <a:extLst>
              <a:ext uri="{FF2B5EF4-FFF2-40B4-BE49-F238E27FC236}">
                <a16:creationId xmlns:a16="http://schemas.microsoft.com/office/drawing/2014/main" id="{399DF8F4-FA44-4A6F-8831-AAB77F022F9D}"/>
              </a:ext>
            </a:extLst>
          </p:cNvPr>
          <p:cNvSpPr>
            <a:spLocks noGrp="1"/>
          </p:cNvSpPr>
          <p:nvPr>
            <p:ph idx="1"/>
          </p:nvPr>
        </p:nvSpPr>
        <p:spPr>
          <a:xfrm>
            <a:off x="838200" y="1825625"/>
            <a:ext cx="10515600" cy="4267678"/>
          </a:xfrm>
        </p:spPr>
        <p:txBody>
          <a:bodyPr>
            <a:normAutofit fontScale="62500" lnSpcReduction="20000"/>
          </a:bodyPr>
          <a:lstStyle/>
          <a:p>
            <a:pPr>
              <a:lnSpc>
                <a:spcPct val="120000"/>
              </a:lnSpc>
            </a:pPr>
            <a:r>
              <a:rPr lang="ko-KR" altLang="en-US" dirty="0"/>
              <a:t>가장 시급한 문제는 공공연구성과의 사유화</a:t>
            </a:r>
            <a:r>
              <a:rPr lang="en-US" altLang="ko-KR" dirty="0"/>
              <a:t>, </a:t>
            </a:r>
            <a:r>
              <a:rPr lang="ko-KR" altLang="en-US" dirty="0"/>
              <a:t>특허를 통한 독점</a:t>
            </a:r>
            <a:r>
              <a:rPr lang="en-US" altLang="ko-KR" dirty="0"/>
              <a:t>, </a:t>
            </a:r>
            <a:r>
              <a:rPr lang="ko-KR" altLang="en-US" dirty="0"/>
              <a:t>국민들의 이중 지급 문제</a:t>
            </a:r>
            <a:endParaRPr lang="en-US" altLang="ko-KR" dirty="0"/>
          </a:p>
          <a:p>
            <a:pPr>
              <a:lnSpc>
                <a:spcPct val="120000"/>
              </a:lnSpc>
            </a:pPr>
            <a:r>
              <a:rPr lang="ko-KR" altLang="en-US" dirty="0" err="1"/>
              <a:t>지재기본법</a:t>
            </a:r>
            <a:r>
              <a:rPr lang="ko-KR" altLang="en-US" dirty="0"/>
              <a:t> 제</a:t>
            </a:r>
            <a:r>
              <a:rPr lang="en-US" altLang="ko-KR" dirty="0"/>
              <a:t>4</a:t>
            </a:r>
            <a:r>
              <a:rPr lang="ko-KR" altLang="en-US" dirty="0"/>
              <a:t>조</a:t>
            </a:r>
            <a:r>
              <a:rPr lang="en-US" altLang="ko-KR" dirty="0"/>
              <a:t>(</a:t>
            </a:r>
            <a:r>
              <a:rPr lang="ko-KR" altLang="en-US" dirty="0"/>
              <a:t>국가 등의 책무</a:t>
            </a:r>
            <a:r>
              <a:rPr lang="en-US" altLang="ko-KR" dirty="0"/>
              <a:t>) </a:t>
            </a:r>
            <a:r>
              <a:rPr lang="ko-KR" altLang="en-US" dirty="0"/>
              <a:t>제</a:t>
            </a:r>
            <a:r>
              <a:rPr lang="en-US" altLang="ko-KR" dirty="0"/>
              <a:t>3</a:t>
            </a:r>
            <a:r>
              <a:rPr lang="ko-KR" altLang="en-US" dirty="0"/>
              <a:t>항 </a:t>
            </a:r>
            <a:r>
              <a:rPr lang="en-US" altLang="ko-KR" dirty="0"/>
              <a:t>“</a:t>
            </a:r>
            <a:r>
              <a:rPr lang="ko-KR" altLang="en-US" dirty="0"/>
              <a:t>공공연구기관</a:t>
            </a:r>
            <a:r>
              <a:rPr lang="en-US" altLang="ko-KR" dirty="0"/>
              <a:t>…</a:t>
            </a:r>
            <a:r>
              <a:rPr lang="ko-KR" altLang="en-US" dirty="0"/>
              <a:t>은 우수한 지식재산의 창출과 적극적인 활용</a:t>
            </a:r>
            <a:r>
              <a:rPr lang="en-US" altLang="ko-KR" dirty="0"/>
              <a:t>…</a:t>
            </a:r>
            <a:r>
              <a:rPr lang="ko-KR" altLang="en-US" dirty="0"/>
              <a:t>을 위해 노력하여야 하며“</a:t>
            </a:r>
            <a:r>
              <a:rPr lang="en-US" altLang="ko-KR" dirty="0"/>
              <a:t>, </a:t>
            </a:r>
            <a:r>
              <a:rPr lang="ko-KR" altLang="en-US" dirty="0"/>
              <a:t>제</a:t>
            </a:r>
            <a:r>
              <a:rPr lang="en-US" altLang="ko-KR" dirty="0"/>
              <a:t>17</a:t>
            </a:r>
            <a:r>
              <a:rPr lang="ko-KR" altLang="en-US" dirty="0"/>
              <a:t>조</a:t>
            </a:r>
            <a:r>
              <a:rPr lang="en-US" altLang="ko-KR" dirty="0"/>
              <a:t>(</a:t>
            </a:r>
            <a:r>
              <a:rPr lang="ko-KR" altLang="en-US" dirty="0"/>
              <a:t>연구개발과 지식재산 창출의 연계</a:t>
            </a:r>
            <a:r>
              <a:rPr lang="en-US" altLang="ko-KR" dirty="0"/>
              <a:t>) ① </a:t>
            </a:r>
            <a:r>
              <a:rPr lang="ko-KR" altLang="en-US" dirty="0"/>
              <a:t>정부는 연구개발 결과가 우수한 지식재산의 창출로 이어질 수 있도록 지원하여야 한다</a:t>
            </a:r>
            <a:r>
              <a:rPr lang="en-US" altLang="ko-KR" dirty="0"/>
              <a:t>. ② </a:t>
            </a:r>
            <a:r>
              <a:rPr lang="ko-KR" altLang="en-US" dirty="0"/>
              <a:t>정부는 연구개발의 기획</a:t>
            </a:r>
            <a:r>
              <a:rPr lang="en-US" altLang="ko-KR" dirty="0"/>
              <a:t>, </a:t>
            </a:r>
            <a:r>
              <a:rPr lang="ko-KR" altLang="en-US" dirty="0"/>
              <a:t>관리</a:t>
            </a:r>
            <a:r>
              <a:rPr lang="en-US" altLang="ko-KR" dirty="0"/>
              <a:t>, </a:t>
            </a:r>
            <a:r>
              <a:rPr lang="ko-KR" altLang="en-US" dirty="0"/>
              <a:t>평가 등의 전 과정에서 관련 지식재산 정보가 활용될 수 있도록 지원하여야 한다</a:t>
            </a:r>
            <a:r>
              <a:rPr lang="en-US" altLang="ko-KR" dirty="0"/>
              <a:t>. ③ </a:t>
            </a:r>
            <a:r>
              <a:rPr lang="ko-KR" altLang="en-US" dirty="0"/>
              <a:t>정부는 연구개발에 대한 평가가 지식재산 창출 성과를 기준으로 이루어질 수 있도록 필요한 조치를 하여야 한다</a:t>
            </a:r>
            <a:r>
              <a:rPr lang="en-US" altLang="ko-KR" dirty="0"/>
              <a:t>.</a:t>
            </a:r>
          </a:p>
          <a:p>
            <a:pPr>
              <a:lnSpc>
                <a:spcPct val="120000"/>
              </a:lnSpc>
            </a:pPr>
            <a:r>
              <a:rPr lang="ko-KR" altLang="en-US" dirty="0"/>
              <a:t>과학기술기본법 제</a:t>
            </a:r>
            <a:r>
              <a:rPr lang="en-US" altLang="ko-KR" dirty="0"/>
              <a:t>11</a:t>
            </a:r>
            <a:r>
              <a:rPr lang="ko-KR" altLang="en-US" dirty="0"/>
              <a:t>조의</a:t>
            </a:r>
            <a:r>
              <a:rPr lang="en-US" altLang="ko-KR" dirty="0"/>
              <a:t>3(</a:t>
            </a:r>
            <a:r>
              <a:rPr lang="ko-KR" altLang="en-US" dirty="0"/>
              <a:t>국가연구개발사업성과의 </a:t>
            </a:r>
            <a:r>
              <a:rPr lang="ko-KR" altLang="en-US" dirty="0" err="1"/>
              <a:t>소유∙관리</a:t>
            </a:r>
            <a:r>
              <a:rPr lang="ko-KR" altLang="en-US" dirty="0"/>
              <a:t> 및 활용 촉진</a:t>
            </a:r>
            <a:r>
              <a:rPr lang="en-US" altLang="ko-KR" dirty="0"/>
              <a:t>) </a:t>
            </a:r>
            <a:r>
              <a:rPr lang="ko-KR" altLang="en-US" dirty="0"/>
              <a:t>제</a:t>
            </a:r>
            <a:r>
              <a:rPr lang="en-US" altLang="ko-KR" dirty="0"/>
              <a:t>1</a:t>
            </a:r>
            <a:r>
              <a:rPr lang="ko-KR" altLang="en-US" dirty="0"/>
              <a:t>항 국가연구개발사업의 성과는 국가연구개발사업에 참여하는 연구형태와 비중</a:t>
            </a:r>
            <a:r>
              <a:rPr lang="en-US" altLang="ko-KR" dirty="0"/>
              <a:t>, </a:t>
            </a:r>
            <a:r>
              <a:rPr lang="ko-KR" altLang="en-US" dirty="0"/>
              <a:t>연구개발성과의 유형 등을 고려하여 대통령령으로 정하는 바에 따라 연구기관 등의 소유로 한다</a:t>
            </a:r>
            <a:r>
              <a:rPr lang="en-US" altLang="ko-KR" dirty="0"/>
              <a:t>.</a:t>
            </a:r>
          </a:p>
          <a:p>
            <a:pPr>
              <a:lnSpc>
                <a:spcPct val="120000"/>
              </a:lnSpc>
            </a:pPr>
            <a:r>
              <a:rPr lang="ko-KR" altLang="en-US" dirty="0" err="1"/>
              <a:t>국연사</a:t>
            </a:r>
            <a:r>
              <a:rPr lang="ko-KR" altLang="en-US" dirty="0"/>
              <a:t> 규정</a:t>
            </a:r>
            <a:r>
              <a:rPr lang="en-US" altLang="ko-KR" dirty="0"/>
              <a:t>(</a:t>
            </a:r>
            <a:r>
              <a:rPr lang="ko-KR" altLang="en-US" dirty="0"/>
              <a:t>국가연구개발사업의 관리 등에 관한 규정</a:t>
            </a:r>
            <a:r>
              <a:rPr lang="en-US" altLang="ko-KR" dirty="0"/>
              <a:t>, </a:t>
            </a:r>
            <a:r>
              <a:rPr lang="ko-KR" altLang="en-US" dirty="0"/>
              <a:t>대통령령</a:t>
            </a:r>
            <a:r>
              <a:rPr lang="en-US" altLang="ko-KR" dirty="0"/>
              <a:t>)</a:t>
            </a:r>
            <a:r>
              <a:rPr lang="ko-KR" altLang="en-US" dirty="0"/>
              <a:t> 제</a:t>
            </a:r>
            <a:r>
              <a:rPr lang="en-US" altLang="ko-KR" dirty="0"/>
              <a:t>20</a:t>
            </a:r>
            <a:r>
              <a:rPr lang="ko-KR" altLang="en-US" dirty="0"/>
              <a:t>조</a:t>
            </a:r>
            <a:r>
              <a:rPr lang="en-US" altLang="ko-KR" dirty="0"/>
              <a:t>(</a:t>
            </a:r>
            <a:r>
              <a:rPr lang="ko-KR" altLang="en-US" dirty="0"/>
              <a:t>연구개발성과의 소유</a:t>
            </a:r>
            <a:r>
              <a:rPr lang="en-US" altLang="ko-KR" dirty="0"/>
              <a:t>) </a:t>
            </a:r>
            <a:r>
              <a:rPr lang="ko-KR" altLang="en-US" dirty="0"/>
              <a:t>제</a:t>
            </a:r>
            <a:r>
              <a:rPr lang="en-US" altLang="ko-KR" dirty="0"/>
              <a:t>2</a:t>
            </a:r>
            <a:r>
              <a:rPr lang="ko-KR" altLang="en-US" dirty="0"/>
              <a:t>항 </a:t>
            </a:r>
            <a:r>
              <a:rPr lang="en-US" altLang="ko-KR" dirty="0"/>
              <a:t>“</a:t>
            </a:r>
            <a:r>
              <a:rPr lang="ko-KR" altLang="en-US" dirty="0"/>
              <a:t>국가연구개발사업의 수행 과정에서 얻어지는 지식재산권</a:t>
            </a:r>
            <a:r>
              <a:rPr lang="en-US" altLang="ko-KR" dirty="0"/>
              <a:t>, </a:t>
            </a:r>
            <a:r>
              <a:rPr lang="ko-KR" altLang="en-US" dirty="0"/>
              <a:t>연구보고서의 판권 등 무형적 성과는 협약에서 정하는 바에 따라 개별 무형적 성과를 개발한 연구기관의 단독 소유로 하고</a:t>
            </a:r>
            <a:r>
              <a:rPr lang="en-US" altLang="ko-KR" dirty="0"/>
              <a:t>”</a:t>
            </a:r>
            <a:endParaRPr lang="en-US" dirty="0"/>
          </a:p>
        </p:txBody>
      </p:sp>
      <p:sp>
        <p:nvSpPr>
          <p:cNvPr id="4" name="슬라이드 번호 개체 틀 3">
            <a:extLst>
              <a:ext uri="{FF2B5EF4-FFF2-40B4-BE49-F238E27FC236}">
                <a16:creationId xmlns:a16="http://schemas.microsoft.com/office/drawing/2014/main" id="{77B6AE0C-BBBB-43E6-92E3-DDF56C9EE527}"/>
              </a:ext>
            </a:extLst>
          </p:cNvPr>
          <p:cNvSpPr>
            <a:spLocks noGrp="1"/>
          </p:cNvSpPr>
          <p:nvPr>
            <p:ph type="sldNum" sz="quarter" idx="12"/>
          </p:nvPr>
        </p:nvSpPr>
        <p:spPr/>
        <p:txBody>
          <a:bodyPr/>
          <a:lstStyle/>
          <a:p>
            <a:fld id="{0F5E5150-D770-414B-8549-1992D988E152}" type="slidenum">
              <a:rPr kumimoji="1" lang="ko-KR" altLang="en-US" smtClean="0"/>
              <a:t>35</a:t>
            </a:fld>
            <a:endParaRPr kumimoji="1" lang="ko-KR" altLang="en-US"/>
          </a:p>
        </p:txBody>
      </p:sp>
    </p:spTree>
    <p:extLst>
      <p:ext uri="{BB962C8B-B14F-4D97-AF65-F5344CB8AC3E}">
        <p14:creationId xmlns:p14="http://schemas.microsoft.com/office/powerpoint/2010/main" val="2831683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29CA5E0-898E-4F66-B39B-F5A31BF739EB}"/>
              </a:ext>
            </a:extLst>
          </p:cNvPr>
          <p:cNvSpPr>
            <a:spLocks noGrp="1"/>
          </p:cNvSpPr>
          <p:nvPr>
            <p:ph type="title"/>
          </p:nvPr>
        </p:nvSpPr>
        <p:spPr/>
        <p:txBody>
          <a:bodyPr/>
          <a:lstStyle/>
          <a:p>
            <a:r>
              <a:rPr lang="en-US" altLang="ko-KR" dirty="0"/>
              <a:t>[4] </a:t>
            </a:r>
            <a:r>
              <a:rPr lang="ko-KR" altLang="en-US" dirty="0"/>
              <a:t>지식 생산 방식의 전환</a:t>
            </a:r>
            <a:endParaRPr lang="en-US" dirty="0"/>
          </a:p>
        </p:txBody>
      </p:sp>
      <p:sp>
        <p:nvSpPr>
          <p:cNvPr id="3" name="내용 개체 틀 2">
            <a:extLst>
              <a:ext uri="{FF2B5EF4-FFF2-40B4-BE49-F238E27FC236}">
                <a16:creationId xmlns:a16="http://schemas.microsoft.com/office/drawing/2014/main" id="{9867CD38-A161-409D-8884-1C1688271CC6}"/>
              </a:ext>
            </a:extLst>
          </p:cNvPr>
          <p:cNvSpPr>
            <a:spLocks noGrp="1"/>
          </p:cNvSpPr>
          <p:nvPr>
            <p:ph idx="1"/>
          </p:nvPr>
        </p:nvSpPr>
        <p:spPr>
          <a:xfrm>
            <a:off x="838200" y="1825625"/>
            <a:ext cx="10515600" cy="4761292"/>
          </a:xfrm>
        </p:spPr>
        <p:txBody>
          <a:bodyPr>
            <a:normAutofit fontScale="92500" lnSpcReduction="10000"/>
          </a:bodyPr>
          <a:lstStyle/>
          <a:p>
            <a:pPr algn="l">
              <a:lnSpc>
                <a:spcPct val="110000"/>
              </a:lnSpc>
            </a:pPr>
            <a:r>
              <a:rPr lang="en-US" altLang="ko-KR" sz="2000" b="0" i="0" u="none" strike="noStrike" baseline="0" dirty="0">
                <a:latin typeface="T3"/>
              </a:rPr>
              <a:t>2020</a:t>
            </a:r>
            <a:r>
              <a:rPr lang="ko-KR" altLang="en-US" sz="2000" b="0" i="0" u="none" strike="noStrike" baseline="0" dirty="0">
                <a:latin typeface="T3"/>
              </a:rPr>
              <a:t>년 </a:t>
            </a:r>
            <a:r>
              <a:rPr lang="en-US" altLang="ko-KR" sz="2000" b="0" i="0" u="none" strike="noStrike" baseline="0" dirty="0">
                <a:latin typeface="T3"/>
              </a:rPr>
              <a:t>6</a:t>
            </a:r>
            <a:r>
              <a:rPr lang="ko-KR" altLang="en-US" sz="2000" b="0" i="0" u="none" strike="noStrike" baseline="0" dirty="0">
                <a:latin typeface="T3"/>
              </a:rPr>
              <a:t>월 </a:t>
            </a:r>
            <a:r>
              <a:rPr lang="en-US" altLang="ko-KR" sz="2000" b="0" i="0" u="none" strike="noStrike" baseline="0" dirty="0">
                <a:latin typeface="T3"/>
              </a:rPr>
              <a:t>9</a:t>
            </a:r>
            <a:r>
              <a:rPr lang="ko-KR" altLang="en-US" sz="2000" b="0" i="0" u="none" strike="noStrike" baseline="0" dirty="0">
                <a:latin typeface="T3"/>
              </a:rPr>
              <a:t>일 한국화학연구원</a:t>
            </a:r>
            <a:r>
              <a:rPr lang="en-US" altLang="ko-KR" sz="2000" b="0" i="0" u="none" strike="noStrike" baseline="0" dirty="0">
                <a:latin typeface="T3"/>
              </a:rPr>
              <a:t>-CEVI(</a:t>
            </a:r>
            <a:r>
              <a:rPr lang="ko-KR" altLang="en-US" sz="2000" b="0" i="0" u="none" strike="noStrike" baseline="0" dirty="0">
                <a:latin typeface="T3"/>
              </a:rPr>
              <a:t>신종바이러스</a:t>
            </a:r>
            <a:r>
              <a:rPr lang="en-US" altLang="ko-KR" sz="2000" b="0" i="0" u="none" strike="noStrike" baseline="0" dirty="0">
                <a:latin typeface="T3"/>
              </a:rPr>
              <a:t>)</a:t>
            </a:r>
            <a:r>
              <a:rPr lang="ko-KR" altLang="en-US" sz="2000" b="0" i="0" u="none" strike="noStrike" baseline="0" dirty="0">
                <a:latin typeface="휴먼명조"/>
              </a:rPr>
              <a:t>융합연구단 </a:t>
            </a:r>
            <a:r>
              <a:rPr lang="ko-KR" altLang="en-US" sz="2000" b="0" i="0" u="none" strike="noStrike" baseline="0" dirty="0">
                <a:latin typeface="T3"/>
              </a:rPr>
              <a:t>“</a:t>
            </a:r>
            <a:r>
              <a:rPr lang="en-US" altLang="ko-KR" sz="2000" b="0" i="0" u="none" strike="noStrike" baseline="0" dirty="0">
                <a:latin typeface="T3"/>
              </a:rPr>
              <a:t>COVID-19 </a:t>
            </a:r>
            <a:r>
              <a:rPr lang="ko-KR" altLang="en-US" sz="2000" b="0" i="0" u="none" strike="noStrike" baseline="0" dirty="0">
                <a:latin typeface="휴먼명조"/>
              </a:rPr>
              <a:t>백신</a:t>
            </a:r>
            <a:r>
              <a:rPr lang="en-US" altLang="ko-KR" sz="2000" b="0" i="0" u="none" strike="noStrike" baseline="0" dirty="0">
                <a:latin typeface="T7"/>
              </a:rPr>
              <a:t>·</a:t>
            </a:r>
            <a:r>
              <a:rPr lang="ko-KR" altLang="en-US" sz="2000" b="0" i="0" u="none" strike="noStrike" baseline="0" dirty="0">
                <a:latin typeface="휴먼명조"/>
              </a:rPr>
              <a:t>치료제</a:t>
            </a:r>
            <a:r>
              <a:rPr lang="en-US" altLang="ko-KR" sz="2000" b="0" i="0" u="none" strike="noStrike" baseline="0" dirty="0">
                <a:latin typeface="T7"/>
              </a:rPr>
              <a:t>·</a:t>
            </a:r>
            <a:r>
              <a:rPr lang="ko-KR" altLang="en-US" sz="2000" b="0" i="0" u="none" strike="noStrike" baseline="0" dirty="0">
                <a:latin typeface="휴먼명조"/>
              </a:rPr>
              <a:t>진단분야</a:t>
            </a:r>
            <a:r>
              <a:rPr lang="ko-KR" altLang="en-US" sz="2000" b="0" i="0" u="none" strike="noStrike" baseline="0" dirty="0">
                <a:latin typeface="T3"/>
              </a:rPr>
              <a:t>” </a:t>
            </a:r>
            <a:r>
              <a:rPr lang="ko-KR" altLang="en-US" sz="2000" b="0" i="0" u="none" strike="noStrike" baseline="0" dirty="0">
                <a:latin typeface="휴먼명조"/>
              </a:rPr>
              <a:t>기술이전협약</a:t>
            </a:r>
            <a:endParaRPr lang="en-US" altLang="ko-KR" sz="2000" b="0" i="0" u="none" strike="noStrike" baseline="0" dirty="0">
              <a:latin typeface="휴먼명조"/>
            </a:endParaRPr>
          </a:p>
          <a:p>
            <a:pPr lvl="1">
              <a:lnSpc>
                <a:spcPct val="110000"/>
              </a:lnSpc>
            </a:pPr>
            <a:r>
              <a:rPr lang="ko-KR" altLang="en-US" sz="1600" b="1" kern="0" spc="-50" dirty="0">
                <a:solidFill>
                  <a:srgbClr val="000000"/>
                </a:solidFill>
                <a:effectLst/>
                <a:latin typeface="휴먼명조"/>
                <a:ea typeface="휴먼명조"/>
              </a:rPr>
              <a:t>백신</a:t>
            </a:r>
            <a:r>
              <a:rPr lang="en-US" altLang="ko-KR" sz="1600" kern="0" spc="-50" dirty="0">
                <a:solidFill>
                  <a:srgbClr val="000000"/>
                </a:solidFill>
                <a:effectLst/>
                <a:latin typeface="휴먼명조"/>
                <a:ea typeface="휴먼명조"/>
              </a:rPr>
              <a:t>:</a:t>
            </a:r>
            <a:r>
              <a:rPr lang="ko-KR" altLang="en-US" sz="1600" kern="0" spc="-50" dirty="0">
                <a:solidFill>
                  <a:srgbClr val="000000"/>
                </a:solidFill>
                <a:effectLst/>
                <a:latin typeface="휴먼명조"/>
                <a:ea typeface="휴먼명조"/>
              </a:rPr>
              <a:t> </a:t>
            </a:r>
            <a:r>
              <a:rPr lang="ko-KR" altLang="en-US" sz="1600" kern="0" spc="-50" dirty="0">
                <a:solidFill>
                  <a:srgbClr val="000000"/>
                </a:solidFill>
                <a:effectLst/>
                <a:latin typeface="HCI Poppy"/>
                <a:ea typeface="휴먼명조"/>
              </a:rPr>
              <a:t>‘</a:t>
            </a:r>
            <a:r>
              <a:rPr lang="ko-KR" altLang="en-US" sz="1600" kern="0" spc="-50" dirty="0" err="1">
                <a:solidFill>
                  <a:srgbClr val="000000"/>
                </a:solidFill>
                <a:effectLst/>
                <a:latin typeface="휴먼명조"/>
                <a:ea typeface="휴먼명조"/>
              </a:rPr>
              <a:t>고효능</a:t>
            </a:r>
            <a:r>
              <a:rPr lang="ko-KR" altLang="en-US" sz="1600" kern="0" spc="-50" dirty="0">
                <a:solidFill>
                  <a:srgbClr val="000000"/>
                </a:solidFill>
                <a:effectLst/>
                <a:latin typeface="휴먼명조"/>
                <a:ea typeface="휴먼명조"/>
              </a:rPr>
              <a:t> 코로나바이러스감염증</a:t>
            </a:r>
            <a:r>
              <a:rPr lang="en-US" altLang="ko-KR" sz="1600" kern="0" spc="-50" dirty="0">
                <a:solidFill>
                  <a:srgbClr val="000000"/>
                </a:solidFill>
                <a:effectLst/>
                <a:latin typeface="HCI Poppy"/>
                <a:ea typeface="휴먼명조"/>
              </a:rPr>
              <a:t>-19(SARS-CoV-2·</a:t>
            </a:r>
            <a:r>
              <a:rPr lang="ko-KR" altLang="en-US" sz="1600" kern="0" spc="-50" dirty="0">
                <a:solidFill>
                  <a:srgbClr val="000000"/>
                </a:solidFill>
                <a:effectLst/>
                <a:latin typeface="휴먼명조"/>
                <a:ea typeface="휴먼명조"/>
              </a:rPr>
              <a:t>코로나</a:t>
            </a:r>
            <a:r>
              <a:rPr lang="en-US" altLang="ko-KR" sz="1600" kern="0" spc="-50" dirty="0">
                <a:solidFill>
                  <a:srgbClr val="000000"/>
                </a:solidFill>
                <a:effectLst/>
                <a:latin typeface="HCI Poppy"/>
                <a:ea typeface="휴먼명조"/>
              </a:rPr>
              <a:t>19)</a:t>
            </a:r>
            <a:r>
              <a:rPr lang="ko-KR" altLang="en-US" sz="1600" kern="0" spc="-50" dirty="0">
                <a:solidFill>
                  <a:srgbClr val="008000"/>
                </a:solidFill>
                <a:effectLst/>
                <a:latin typeface="함초롬바탕" panose="02030604000101010101" pitchFamily="18" charset="-127"/>
                <a:ea typeface="휴먼명조"/>
              </a:rPr>
              <a:t> </a:t>
            </a:r>
            <a:r>
              <a:rPr lang="ko-KR" altLang="en-US" sz="1600" kern="0" spc="-50" dirty="0">
                <a:solidFill>
                  <a:srgbClr val="000000"/>
                </a:solidFill>
                <a:effectLst/>
                <a:latin typeface="휴먼명조"/>
                <a:ea typeface="휴먼명조"/>
              </a:rPr>
              <a:t>백신 </a:t>
            </a:r>
            <a:r>
              <a:rPr lang="ko-KR" altLang="en-US" sz="1600" kern="0" spc="-50" dirty="0" err="1">
                <a:solidFill>
                  <a:srgbClr val="000000"/>
                </a:solidFill>
                <a:effectLst/>
                <a:latin typeface="휴먼명조"/>
                <a:ea typeface="휴먼명조"/>
              </a:rPr>
              <a:t>후보물질</a:t>
            </a:r>
            <a:r>
              <a:rPr lang="ko-KR" altLang="en-US" sz="1600" kern="0" spc="-50" dirty="0" err="1">
                <a:solidFill>
                  <a:srgbClr val="000000"/>
                </a:solidFill>
                <a:effectLst/>
                <a:latin typeface="HCI Poppy"/>
                <a:ea typeface="휴먼명조"/>
              </a:rPr>
              <a:t>’</a:t>
            </a:r>
            <a:r>
              <a:rPr lang="ko-KR" altLang="en-US" sz="1600" kern="0" spc="-50" dirty="0" err="1">
                <a:solidFill>
                  <a:srgbClr val="000000"/>
                </a:solidFill>
                <a:effectLst/>
                <a:latin typeface="휴먼명조"/>
                <a:ea typeface="휴먼명조"/>
              </a:rPr>
              <a:t>을</a:t>
            </a:r>
            <a:r>
              <a:rPr lang="ko-KR" altLang="en-US" sz="1600" kern="0" spc="-50" dirty="0">
                <a:solidFill>
                  <a:srgbClr val="000000"/>
                </a:solidFill>
                <a:effectLst/>
                <a:latin typeface="휴먼명조"/>
                <a:ea typeface="휴먼명조"/>
              </a:rPr>
              <a:t> 개발</a:t>
            </a:r>
            <a:r>
              <a:rPr lang="en-US" altLang="ko-KR" sz="1600" kern="0" spc="-50" dirty="0">
                <a:solidFill>
                  <a:srgbClr val="000000"/>
                </a:solidFill>
                <a:effectLst/>
                <a:latin typeface="휴먼명조"/>
                <a:ea typeface="휴먼명조"/>
              </a:rPr>
              <a:t>(</a:t>
            </a:r>
            <a:r>
              <a:rPr lang="ko-KR" altLang="en-US" sz="1600" kern="0" spc="-50" dirty="0">
                <a:solidFill>
                  <a:srgbClr val="000000"/>
                </a:solidFill>
                <a:effectLst/>
                <a:latin typeface="휴먼명조"/>
                <a:ea typeface="휴먼명조"/>
              </a:rPr>
              <a:t>합성항원 백신으로</a:t>
            </a:r>
            <a:r>
              <a:rPr lang="en-US" altLang="ko-KR" sz="1600" kern="0" spc="-50" dirty="0">
                <a:solidFill>
                  <a:srgbClr val="000000"/>
                </a:solidFill>
                <a:effectLst/>
                <a:latin typeface="HCI Poppy"/>
                <a:ea typeface="휴먼명조"/>
              </a:rPr>
              <a:t>, </a:t>
            </a:r>
            <a:r>
              <a:rPr lang="ko-KR" altLang="en-US" sz="1600" kern="0" spc="-50" dirty="0" err="1">
                <a:solidFill>
                  <a:srgbClr val="000000"/>
                </a:solidFill>
                <a:effectLst/>
                <a:latin typeface="휴먼명조"/>
                <a:ea typeface="휴먼명조"/>
              </a:rPr>
              <a:t>인체용</a:t>
            </a:r>
            <a:r>
              <a:rPr lang="ko-KR" altLang="en-US" sz="1600" kern="0" spc="-50" dirty="0">
                <a:solidFill>
                  <a:srgbClr val="000000"/>
                </a:solidFill>
                <a:effectLst/>
                <a:latin typeface="휴먼명조"/>
                <a:ea typeface="휴먼명조"/>
              </a:rPr>
              <a:t> </a:t>
            </a:r>
            <a:r>
              <a:rPr lang="ko-KR" altLang="en-US" sz="1600" kern="0" spc="-40" dirty="0">
                <a:solidFill>
                  <a:srgbClr val="000000"/>
                </a:solidFill>
                <a:effectLst/>
                <a:latin typeface="휴먼명조"/>
                <a:ea typeface="휴먼명조"/>
              </a:rPr>
              <a:t>코로나</a:t>
            </a:r>
            <a:r>
              <a:rPr lang="en-US" altLang="ko-KR" sz="1600" kern="0" spc="-40" dirty="0">
                <a:solidFill>
                  <a:srgbClr val="000000"/>
                </a:solidFill>
                <a:effectLst/>
                <a:latin typeface="HCI Poppy"/>
                <a:ea typeface="휴먼명조"/>
              </a:rPr>
              <a:t>19 </a:t>
            </a:r>
            <a:r>
              <a:rPr lang="ko-KR" altLang="en-US" sz="1600" kern="0" spc="-40" dirty="0">
                <a:solidFill>
                  <a:srgbClr val="000000"/>
                </a:solidFill>
                <a:effectLst/>
                <a:latin typeface="휴먼명조"/>
                <a:ea typeface="휴먼명조"/>
              </a:rPr>
              <a:t>및 변종 코로나</a:t>
            </a:r>
            <a:r>
              <a:rPr lang="en-US" altLang="ko-KR" sz="1600" kern="0" spc="-40" dirty="0">
                <a:solidFill>
                  <a:srgbClr val="000000"/>
                </a:solidFill>
                <a:effectLst/>
                <a:latin typeface="휴먼명조"/>
                <a:ea typeface="휴먼명조"/>
              </a:rPr>
              <a:t>19 </a:t>
            </a:r>
            <a:r>
              <a:rPr lang="ko-KR" altLang="en-US" sz="1600" kern="0" spc="-40" dirty="0">
                <a:solidFill>
                  <a:srgbClr val="000000"/>
                </a:solidFill>
                <a:effectLst/>
                <a:latin typeface="휴먼명조"/>
                <a:ea typeface="휴먼명조"/>
              </a:rPr>
              <a:t>감염 예방을 위한 백신 의약품 개발에 이용</a:t>
            </a:r>
            <a:r>
              <a:rPr lang="en-US" altLang="ko-KR" sz="1600" kern="0" spc="-40" dirty="0">
                <a:solidFill>
                  <a:srgbClr val="000000"/>
                </a:solidFill>
                <a:effectLst/>
                <a:latin typeface="휴먼명조"/>
                <a:ea typeface="휴먼명조"/>
              </a:rPr>
              <a:t>)</a:t>
            </a:r>
            <a:r>
              <a:rPr lang="en-US" altLang="ko-KR" sz="1600" kern="0" spc="-40" dirty="0">
                <a:solidFill>
                  <a:srgbClr val="000000"/>
                </a:solidFill>
                <a:effectLst/>
                <a:latin typeface="HCI Poppy"/>
                <a:ea typeface="휴먼명조"/>
              </a:rPr>
              <a:t> </a:t>
            </a:r>
            <a:r>
              <a:rPr lang="en-US" altLang="ko-KR" sz="1600" kern="0" spc="-40" dirty="0">
                <a:solidFill>
                  <a:srgbClr val="000000"/>
                </a:solidFill>
                <a:effectLst/>
                <a:latin typeface="HCI Poppy"/>
                <a:ea typeface="휴먼명조"/>
                <a:sym typeface="Wingdings" panose="05000000000000000000" pitchFamily="2" charset="2"/>
              </a:rPr>
              <a:t> </a:t>
            </a:r>
            <a:r>
              <a:rPr lang="ko-KR" altLang="en-US" sz="1600" kern="0" spc="-30" dirty="0">
                <a:solidFill>
                  <a:srgbClr val="000000"/>
                </a:solidFill>
                <a:effectLst/>
                <a:latin typeface="휴먼명조"/>
                <a:ea typeface="휴먼명조"/>
              </a:rPr>
              <a:t>해당 기술을 </a:t>
            </a:r>
            <a:r>
              <a:rPr lang="en-US" altLang="ko-KR" sz="1600" kern="0" spc="-30" dirty="0">
                <a:solidFill>
                  <a:srgbClr val="000000"/>
                </a:solidFill>
                <a:effectLst/>
                <a:latin typeface="HCI Poppy"/>
                <a:ea typeface="휴먼명조"/>
              </a:rPr>
              <a:t>HK</a:t>
            </a:r>
            <a:r>
              <a:rPr lang="ko-KR" altLang="en-US" sz="1600" kern="0" spc="-30" dirty="0" err="1">
                <a:solidFill>
                  <a:srgbClr val="000000"/>
                </a:solidFill>
                <a:effectLst/>
                <a:latin typeface="휴먼명조"/>
                <a:ea typeface="휴먼명조"/>
              </a:rPr>
              <a:t>이노엔</a:t>
            </a:r>
            <a:r>
              <a:rPr lang="ko-KR" altLang="en-US" sz="1600" kern="0" spc="0" dirty="0">
                <a:solidFill>
                  <a:srgbClr val="000000"/>
                </a:solidFill>
                <a:effectLst/>
                <a:latin typeface="휴먼명조"/>
                <a:ea typeface="휴먼명조"/>
              </a:rPr>
              <a:t>㈜</a:t>
            </a:r>
            <a:r>
              <a:rPr lang="en-US" altLang="ko-KR" sz="1600" kern="0" spc="-20" dirty="0">
                <a:solidFill>
                  <a:srgbClr val="000000"/>
                </a:solidFill>
                <a:effectLst/>
                <a:latin typeface="HCI Poppy"/>
                <a:ea typeface="휴먼명조"/>
              </a:rPr>
              <a:t>(</a:t>
            </a:r>
            <a:r>
              <a:rPr lang="ko-KR" altLang="en-US" sz="1600" kern="0" spc="-20" dirty="0">
                <a:solidFill>
                  <a:srgbClr val="000000"/>
                </a:solidFill>
                <a:effectLst/>
                <a:latin typeface="휴먼명조"/>
                <a:ea typeface="휴먼명조"/>
              </a:rPr>
              <a:t>구 </a:t>
            </a:r>
            <a:r>
              <a:rPr lang="en-US" altLang="ko-KR" sz="1600" kern="0" spc="-20" dirty="0">
                <a:solidFill>
                  <a:srgbClr val="000000"/>
                </a:solidFill>
                <a:effectLst/>
                <a:latin typeface="HCI Poppy"/>
                <a:ea typeface="휴먼명조"/>
              </a:rPr>
              <a:t>CJ</a:t>
            </a:r>
            <a:r>
              <a:rPr lang="ko-KR" altLang="en-US" sz="1600" kern="0" spc="-20" dirty="0">
                <a:solidFill>
                  <a:srgbClr val="000000"/>
                </a:solidFill>
                <a:effectLst/>
                <a:latin typeface="휴먼명조"/>
                <a:ea typeface="휴먼명조"/>
              </a:rPr>
              <a:t>헬스케어</a:t>
            </a:r>
            <a:r>
              <a:rPr lang="en-US" altLang="ko-KR" sz="1600" kern="0" spc="-20" dirty="0">
                <a:solidFill>
                  <a:srgbClr val="000000"/>
                </a:solidFill>
                <a:effectLst/>
                <a:latin typeface="HCI Poppy"/>
                <a:ea typeface="휴먼명조"/>
              </a:rPr>
              <a:t>)</a:t>
            </a:r>
            <a:r>
              <a:rPr lang="ko-KR" altLang="en-US" sz="1600" kern="0" spc="-20" dirty="0">
                <a:solidFill>
                  <a:srgbClr val="000000"/>
                </a:solidFill>
                <a:effectLst/>
                <a:latin typeface="휴먼명조"/>
                <a:ea typeface="휴먼명조"/>
              </a:rPr>
              <a:t>에 이전</a:t>
            </a:r>
            <a:endParaRPr lang="ko-KR" altLang="en-US" sz="1600" kern="0" spc="0" dirty="0">
              <a:solidFill>
                <a:srgbClr val="000000"/>
              </a:solidFill>
              <a:effectLst/>
              <a:latin typeface="함초롬바탕" panose="02030604000101010101" pitchFamily="18" charset="-127"/>
            </a:endParaRPr>
          </a:p>
          <a:p>
            <a:pPr lvl="1">
              <a:lnSpc>
                <a:spcPct val="110000"/>
              </a:lnSpc>
            </a:pPr>
            <a:r>
              <a:rPr lang="ko-KR" altLang="en-US" sz="1600" b="1" kern="0" spc="0" dirty="0">
                <a:solidFill>
                  <a:srgbClr val="000000"/>
                </a:solidFill>
                <a:effectLst/>
                <a:latin typeface="휴먼명조"/>
                <a:ea typeface="휴먼명조"/>
              </a:rPr>
              <a:t>치료제</a:t>
            </a:r>
            <a:r>
              <a:rPr lang="en-US" altLang="ko-KR" sz="1600" kern="0" spc="0" dirty="0">
                <a:solidFill>
                  <a:srgbClr val="000000"/>
                </a:solidFill>
                <a:effectLst/>
                <a:latin typeface="휴먼명조"/>
                <a:ea typeface="휴먼명조"/>
              </a:rPr>
              <a:t>:</a:t>
            </a:r>
            <a:r>
              <a:rPr lang="ko-KR" altLang="en-US" sz="1600" kern="0" spc="0" dirty="0">
                <a:solidFill>
                  <a:srgbClr val="000000"/>
                </a:solidFill>
                <a:effectLst/>
                <a:latin typeface="휴먼명조"/>
                <a:ea typeface="휴먼명조"/>
              </a:rPr>
              <a:t> </a:t>
            </a:r>
            <a:r>
              <a:rPr lang="ko-KR" altLang="en-US" sz="1600" kern="0" spc="-60" dirty="0">
                <a:solidFill>
                  <a:srgbClr val="000000"/>
                </a:solidFill>
                <a:effectLst/>
                <a:latin typeface="HCI Poppy"/>
                <a:ea typeface="휴먼명조"/>
              </a:rPr>
              <a:t>‘</a:t>
            </a:r>
            <a:r>
              <a:rPr lang="ko-KR" altLang="en-US" sz="1600" kern="0" spc="-40" dirty="0">
                <a:solidFill>
                  <a:srgbClr val="000000"/>
                </a:solidFill>
                <a:effectLst/>
                <a:latin typeface="휴먼명조"/>
                <a:ea typeface="휴먼명조"/>
              </a:rPr>
              <a:t>코로나 바이러스 치료제 </a:t>
            </a:r>
            <a:r>
              <a:rPr lang="ko-KR" altLang="en-US" sz="1600" kern="0" spc="-40" dirty="0" err="1">
                <a:solidFill>
                  <a:srgbClr val="000000"/>
                </a:solidFill>
                <a:effectLst/>
                <a:latin typeface="휴먼명조"/>
                <a:ea typeface="휴먼명조"/>
              </a:rPr>
              <a:t>후보물질</a:t>
            </a:r>
            <a:r>
              <a:rPr lang="ko-KR" altLang="en-US" sz="1600" kern="0" spc="-60" dirty="0" err="1">
                <a:solidFill>
                  <a:srgbClr val="000000"/>
                </a:solidFill>
                <a:effectLst/>
                <a:latin typeface="HCI Poppy"/>
                <a:ea typeface="휴먼명조"/>
              </a:rPr>
              <a:t>’</a:t>
            </a:r>
            <a:r>
              <a:rPr lang="ko-KR" altLang="en-US" sz="1600" kern="0" spc="-60" dirty="0" err="1">
                <a:solidFill>
                  <a:srgbClr val="000000"/>
                </a:solidFill>
                <a:effectLst/>
                <a:latin typeface="휴먼명조"/>
                <a:ea typeface="휴먼명조"/>
              </a:rPr>
              <a:t>을</a:t>
            </a:r>
            <a:r>
              <a:rPr lang="ko-KR" altLang="en-US" sz="1600" kern="0" spc="-60" dirty="0">
                <a:solidFill>
                  <a:srgbClr val="000000"/>
                </a:solidFill>
                <a:effectLst/>
                <a:latin typeface="휴먼명조"/>
                <a:ea typeface="휴먼명조"/>
              </a:rPr>
              <a:t> 개발</a:t>
            </a:r>
            <a:r>
              <a:rPr lang="en-US" altLang="ko-KR" sz="1600" kern="0" spc="-60" dirty="0">
                <a:solidFill>
                  <a:srgbClr val="000000"/>
                </a:solidFill>
                <a:effectLst/>
                <a:latin typeface="휴먼명조"/>
                <a:ea typeface="휴먼명조"/>
              </a:rPr>
              <a:t>(</a:t>
            </a:r>
            <a:r>
              <a:rPr lang="ko-KR" altLang="en-US" sz="1600" kern="0" spc="-60" dirty="0">
                <a:solidFill>
                  <a:srgbClr val="000000"/>
                </a:solidFill>
                <a:effectLst/>
                <a:latin typeface="휴먼명조"/>
                <a:ea typeface="휴먼명조"/>
              </a:rPr>
              <a:t>새로운 화합물로</a:t>
            </a:r>
            <a:r>
              <a:rPr lang="en-US" altLang="ko-KR" sz="1600" kern="0" spc="-60" dirty="0">
                <a:solidFill>
                  <a:srgbClr val="000000"/>
                </a:solidFill>
                <a:effectLst/>
                <a:latin typeface="HCI Poppy"/>
                <a:ea typeface="휴먼명조"/>
              </a:rPr>
              <a:t>, </a:t>
            </a:r>
            <a:r>
              <a:rPr lang="ko-KR" altLang="en-US" sz="1600" kern="0" spc="-60" dirty="0">
                <a:solidFill>
                  <a:srgbClr val="000000"/>
                </a:solidFill>
                <a:effectLst/>
                <a:latin typeface="휴먼명조"/>
                <a:ea typeface="휴먼명조"/>
              </a:rPr>
              <a:t>코로나바이러스감염증</a:t>
            </a:r>
            <a:r>
              <a:rPr lang="en-US" altLang="ko-KR" sz="1600" kern="0" spc="-60" dirty="0">
                <a:solidFill>
                  <a:srgbClr val="000000"/>
                </a:solidFill>
                <a:effectLst/>
                <a:latin typeface="HCI Poppy"/>
                <a:ea typeface="휴먼명조"/>
              </a:rPr>
              <a:t>-19</a:t>
            </a:r>
            <a:r>
              <a:rPr lang="en-US" altLang="ko-KR" sz="1600" kern="0" spc="-50" dirty="0">
                <a:solidFill>
                  <a:srgbClr val="000000"/>
                </a:solidFill>
                <a:effectLst/>
                <a:latin typeface="HCI Poppy"/>
                <a:ea typeface="휴먼명조"/>
              </a:rPr>
              <a:t>(SARS-CoV-2·</a:t>
            </a:r>
            <a:r>
              <a:rPr lang="ko-KR" altLang="en-US" sz="1600" kern="0" spc="-50" dirty="0">
                <a:solidFill>
                  <a:srgbClr val="000000"/>
                </a:solidFill>
                <a:effectLst/>
                <a:latin typeface="휴먼명조"/>
                <a:ea typeface="휴먼명조"/>
              </a:rPr>
              <a:t>코로나</a:t>
            </a:r>
            <a:r>
              <a:rPr lang="en-US" altLang="ko-KR" sz="1600" kern="0" spc="-50" dirty="0">
                <a:solidFill>
                  <a:srgbClr val="000000"/>
                </a:solidFill>
                <a:effectLst/>
                <a:latin typeface="HCI Poppy"/>
                <a:ea typeface="휴먼명조"/>
              </a:rPr>
              <a:t>19)</a:t>
            </a:r>
            <a:r>
              <a:rPr lang="ko-KR" altLang="en-US" sz="1600" kern="0" spc="-50" dirty="0">
                <a:solidFill>
                  <a:srgbClr val="000000"/>
                </a:solidFill>
                <a:effectLst/>
                <a:latin typeface="휴먼명조"/>
                <a:ea typeface="휴먼명조"/>
              </a:rPr>
              <a:t>뿐 아니라 </a:t>
            </a:r>
            <a:r>
              <a:rPr lang="ko-KR" altLang="en-US" sz="1600" kern="0" spc="-50" dirty="0" err="1">
                <a:solidFill>
                  <a:srgbClr val="000000"/>
                </a:solidFill>
                <a:effectLst/>
                <a:latin typeface="휴먼명조"/>
                <a:ea typeface="휴먼명조"/>
              </a:rPr>
              <a:t>메르스와</a:t>
            </a:r>
            <a:r>
              <a:rPr lang="ko-KR" altLang="en-US" sz="1600" kern="0" spc="-50" dirty="0">
                <a:solidFill>
                  <a:srgbClr val="000000"/>
                </a:solidFill>
                <a:effectLst/>
                <a:latin typeface="휴먼명조"/>
                <a:ea typeface="휴먼명조"/>
              </a:rPr>
              <a:t> 사스 바이러스에도 우수한 약효를 가지고 있는 것으로 나타남</a:t>
            </a:r>
            <a:r>
              <a:rPr lang="en-US" altLang="ko-KR" sz="1600" kern="0" spc="-50" dirty="0">
                <a:solidFill>
                  <a:srgbClr val="000000"/>
                </a:solidFill>
                <a:effectLst/>
                <a:latin typeface="휴먼명조"/>
                <a:ea typeface="휴먼명조"/>
              </a:rPr>
              <a:t>)</a:t>
            </a:r>
            <a:r>
              <a:rPr lang="ko-KR" altLang="en-US" sz="1600" kern="0" spc="-50" dirty="0">
                <a:solidFill>
                  <a:srgbClr val="000000"/>
                </a:solidFill>
                <a:effectLst/>
                <a:latin typeface="휴먼명조"/>
                <a:ea typeface="휴먼명조"/>
              </a:rPr>
              <a:t> </a:t>
            </a:r>
            <a:r>
              <a:rPr lang="en-US" altLang="ko-KR" sz="1600" kern="0" spc="-50" dirty="0">
                <a:solidFill>
                  <a:srgbClr val="000000"/>
                </a:solidFill>
                <a:effectLst/>
                <a:latin typeface="휴먼명조"/>
                <a:ea typeface="휴먼명조"/>
                <a:sym typeface="Wingdings" panose="05000000000000000000" pitchFamily="2" charset="2"/>
              </a:rPr>
              <a:t> </a:t>
            </a:r>
            <a:r>
              <a:rPr lang="ko-KR" altLang="en-US" sz="1600" kern="0" spc="-40" dirty="0">
                <a:solidFill>
                  <a:srgbClr val="000000"/>
                </a:solidFill>
                <a:effectLst/>
                <a:latin typeface="휴먼명조"/>
                <a:ea typeface="휴먼명조"/>
              </a:rPr>
              <a:t>해당 기술을 </a:t>
            </a:r>
            <a:r>
              <a:rPr lang="ko-KR" altLang="en-US" sz="1600" kern="0" spc="0" dirty="0">
                <a:solidFill>
                  <a:srgbClr val="000000"/>
                </a:solidFill>
                <a:effectLst/>
                <a:latin typeface="휴먼명조"/>
                <a:ea typeface="휴먼명조"/>
              </a:rPr>
              <a:t>㈜</a:t>
            </a:r>
            <a:r>
              <a:rPr lang="ko-KR" altLang="en-US" sz="1600" kern="0" spc="-70" dirty="0" err="1">
                <a:solidFill>
                  <a:srgbClr val="000000"/>
                </a:solidFill>
                <a:effectLst/>
                <a:latin typeface="휴먼명조"/>
                <a:ea typeface="휴먼명조"/>
              </a:rPr>
              <a:t>레고켐바이오사이언스에</a:t>
            </a:r>
            <a:r>
              <a:rPr lang="ko-KR" altLang="en-US" sz="1600" kern="0" spc="-70" dirty="0">
                <a:solidFill>
                  <a:srgbClr val="000000"/>
                </a:solidFill>
                <a:effectLst/>
                <a:latin typeface="휴먼명조"/>
                <a:ea typeface="휴먼명조"/>
              </a:rPr>
              <a:t> 이전</a:t>
            </a:r>
            <a:endParaRPr lang="ko-KR" altLang="en-US" sz="1600" kern="0" spc="0" dirty="0">
              <a:solidFill>
                <a:srgbClr val="000000"/>
              </a:solidFill>
              <a:effectLst/>
              <a:latin typeface="함초롬바탕" panose="02030604000101010101" pitchFamily="18" charset="-127"/>
            </a:endParaRPr>
          </a:p>
          <a:p>
            <a:pPr lvl="1">
              <a:lnSpc>
                <a:spcPct val="110000"/>
              </a:lnSpc>
            </a:pPr>
            <a:r>
              <a:rPr lang="ko-KR" altLang="en-US" sz="1600" b="1" kern="0" spc="0" dirty="0">
                <a:solidFill>
                  <a:srgbClr val="000000"/>
                </a:solidFill>
                <a:effectLst/>
                <a:latin typeface="휴먼명조"/>
                <a:ea typeface="휴먼명조"/>
              </a:rPr>
              <a:t>진단 분야</a:t>
            </a:r>
            <a:r>
              <a:rPr lang="en-US" altLang="ko-KR" sz="1600" kern="0" spc="0" dirty="0">
                <a:solidFill>
                  <a:srgbClr val="000000"/>
                </a:solidFill>
                <a:effectLst/>
                <a:latin typeface="휴먼명조"/>
                <a:ea typeface="휴먼명조"/>
              </a:rPr>
              <a:t>:</a:t>
            </a:r>
            <a:r>
              <a:rPr lang="ko-KR" altLang="en-US" sz="1600" kern="0" spc="0" dirty="0">
                <a:solidFill>
                  <a:srgbClr val="000000"/>
                </a:solidFill>
                <a:effectLst/>
                <a:latin typeface="휴먼명조"/>
                <a:ea typeface="휴먼명조"/>
              </a:rPr>
              <a:t> </a:t>
            </a:r>
            <a:r>
              <a:rPr lang="en-US" altLang="ko-KR" sz="1600" kern="0" spc="0" dirty="0">
                <a:solidFill>
                  <a:srgbClr val="000000"/>
                </a:solidFill>
                <a:effectLst/>
                <a:latin typeface="HCI Poppy"/>
                <a:ea typeface="휴먼명조"/>
              </a:rPr>
              <a:t>CEVI</a:t>
            </a:r>
            <a:r>
              <a:rPr lang="ko-KR" altLang="en-US" sz="1600" kern="0" spc="0" dirty="0">
                <a:solidFill>
                  <a:srgbClr val="000000"/>
                </a:solidFill>
                <a:effectLst/>
                <a:latin typeface="휴먼명조"/>
                <a:ea typeface="휴먼명조"/>
              </a:rPr>
              <a:t>융합연구단과 </a:t>
            </a:r>
            <a:r>
              <a:rPr lang="ko-KR" altLang="en-US" sz="1600" kern="0" spc="0" dirty="0" err="1">
                <a:solidFill>
                  <a:srgbClr val="000000"/>
                </a:solidFill>
                <a:effectLst/>
                <a:latin typeface="휴먼명조"/>
                <a:ea typeface="휴먼명조"/>
              </a:rPr>
              <a:t>웰스바이오㈜가</a:t>
            </a:r>
            <a:r>
              <a:rPr lang="ko-KR" altLang="en-US" sz="1600" kern="0" spc="0" dirty="0">
                <a:solidFill>
                  <a:srgbClr val="000000"/>
                </a:solidFill>
                <a:effectLst/>
                <a:latin typeface="휴먼명조"/>
                <a:ea typeface="휴먼명조"/>
              </a:rPr>
              <a:t> 공동연구를 통해 </a:t>
            </a:r>
            <a:r>
              <a:rPr lang="ko-KR" altLang="en-US" sz="1600" kern="0" spc="0" dirty="0">
                <a:solidFill>
                  <a:srgbClr val="000000"/>
                </a:solidFill>
                <a:effectLst/>
                <a:latin typeface="HCI Poppy"/>
                <a:ea typeface="휴먼명조"/>
              </a:rPr>
              <a:t>‘</a:t>
            </a:r>
            <a:r>
              <a:rPr lang="ko-KR" altLang="en-US" sz="1600" kern="0" spc="-60" dirty="0">
                <a:solidFill>
                  <a:srgbClr val="000000"/>
                </a:solidFill>
                <a:effectLst/>
                <a:latin typeface="휴먼명조"/>
                <a:ea typeface="휴먼명조"/>
              </a:rPr>
              <a:t>코로나바이러스감염증</a:t>
            </a:r>
            <a:r>
              <a:rPr lang="en-US" altLang="ko-KR" sz="1600" kern="0" spc="-60" dirty="0">
                <a:solidFill>
                  <a:srgbClr val="000000"/>
                </a:solidFill>
                <a:effectLst/>
                <a:latin typeface="HCI Poppy"/>
                <a:ea typeface="휴먼명조"/>
              </a:rPr>
              <a:t>-19</a:t>
            </a:r>
            <a:r>
              <a:rPr lang="en-US" altLang="ko-KR" sz="1600" kern="0" spc="-50" dirty="0">
                <a:solidFill>
                  <a:srgbClr val="000000"/>
                </a:solidFill>
                <a:effectLst/>
                <a:latin typeface="HCI Poppy"/>
                <a:ea typeface="휴먼명조"/>
              </a:rPr>
              <a:t>(SARS-CoV-2·</a:t>
            </a:r>
            <a:r>
              <a:rPr lang="ko-KR" altLang="en-US" sz="1600" kern="0" spc="-50" dirty="0">
                <a:solidFill>
                  <a:srgbClr val="000000"/>
                </a:solidFill>
                <a:effectLst/>
                <a:latin typeface="휴먼명조"/>
                <a:ea typeface="휴먼명조"/>
              </a:rPr>
              <a:t>코로나</a:t>
            </a:r>
            <a:r>
              <a:rPr lang="en-US" altLang="ko-KR" sz="1600" kern="0" spc="-50" dirty="0">
                <a:solidFill>
                  <a:srgbClr val="000000"/>
                </a:solidFill>
                <a:effectLst/>
                <a:latin typeface="HCI Poppy"/>
                <a:ea typeface="휴먼명조"/>
              </a:rPr>
              <a:t>19)</a:t>
            </a:r>
            <a:r>
              <a:rPr lang="ko-KR" altLang="en-US" sz="1600" kern="0" spc="0" dirty="0">
                <a:solidFill>
                  <a:srgbClr val="000000"/>
                </a:solidFill>
                <a:effectLst/>
                <a:latin typeface="함초롬바탕" panose="02030604000101010101" pitchFamily="18" charset="-127"/>
                <a:ea typeface="휴먼명조"/>
              </a:rPr>
              <a:t> </a:t>
            </a:r>
            <a:r>
              <a:rPr lang="ko-KR" altLang="en-US" sz="1600" kern="0" spc="0" dirty="0">
                <a:solidFill>
                  <a:srgbClr val="000000"/>
                </a:solidFill>
                <a:effectLst/>
                <a:latin typeface="휴먼명조"/>
                <a:ea typeface="휴먼명조"/>
              </a:rPr>
              <a:t>분자진단 키트를 개발 </a:t>
            </a:r>
            <a:r>
              <a:rPr lang="en-US" altLang="ko-KR" sz="1600" kern="0" spc="0" dirty="0">
                <a:solidFill>
                  <a:srgbClr val="000000"/>
                </a:solidFill>
                <a:effectLst/>
                <a:latin typeface="휴먼명조"/>
                <a:ea typeface="휴먼명조"/>
                <a:sym typeface="Wingdings" panose="05000000000000000000" pitchFamily="2" charset="2"/>
              </a:rPr>
              <a:t> </a:t>
            </a:r>
            <a:r>
              <a:rPr lang="en-US" sz="1600" kern="0" spc="0" dirty="0" err="1">
                <a:solidFill>
                  <a:srgbClr val="000000"/>
                </a:solidFill>
                <a:effectLst/>
                <a:latin typeface="휴먼명조"/>
                <a:ea typeface="휴먼명조"/>
              </a:rPr>
              <a:t>해당</a:t>
            </a:r>
            <a:r>
              <a:rPr lang="en-US" sz="1600" kern="0" spc="0" dirty="0">
                <a:solidFill>
                  <a:srgbClr val="000000"/>
                </a:solidFill>
                <a:effectLst/>
                <a:latin typeface="휴먼명조"/>
                <a:ea typeface="휴먼명조"/>
              </a:rPr>
              <a:t> </a:t>
            </a:r>
            <a:r>
              <a:rPr lang="en-US" sz="1600" kern="0" spc="0" dirty="0" err="1">
                <a:solidFill>
                  <a:srgbClr val="000000"/>
                </a:solidFill>
                <a:effectLst/>
                <a:latin typeface="휴먼명조"/>
                <a:ea typeface="휴먼명조"/>
              </a:rPr>
              <a:t>기술</a:t>
            </a:r>
            <a:r>
              <a:rPr lang="en-US" sz="1600" kern="0" spc="0" dirty="0">
                <a:solidFill>
                  <a:srgbClr val="000000"/>
                </a:solidFill>
                <a:effectLst/>
                <a:latin typeface="휴먼명조"/>
                <a:ea typeface="휴먼명조"/>
              </a:rPr>
              <a:t> 및 </a:t>
            </a:r>
            <a:r>
              <a:rPr lang="en-US" sz="1600" kern="0" spc="0" dirty="0" err="1">
                <a:solidFill>
                  <a:srgbClr val="000000"/>
                </a:solidFill>
                <a:effectLst/>
                <a:latin typeface="휴먼명조"/>
                <a:ea typeface="휴먼명조"/>
              </a:rPr>
              <a:t>노하우를</a:t>
            </a:r>
            <a:r>
              <a:rPr lang="en-US" sz="1600" kern="0" spc="0" dirty="0">
                <a:solidFill>
                  <a:srgbClr val="000000"/>
                </a:solidFill>
                <a:effectLst/>
                <a:latin typeface="휴먼명조"/>
                <a:ea typeface="휴먼명조"/>
              </a:rPr>
              <a:t> </a:t>
            </a:r>
            <a:r>
              <a:rPr lang="en-US" sz="1600" kern="0" spc="0" dirty="0" err="1">
                <a:solidFill>
                  <a:srgbClr val="000000"/>
                </a:solidFill>
                <a:effectLst/>
                <a:latin typeface="휴먼명조"/>
                <a:ea typeface="휴먼명조"/>
              </a:rPr>
              <a:t>웰스바이오㈜에</a:t>
            </a:r>
            <a:r>
              <a:rPr lang="en-US" sz="1600" kern="0" spc="0" dirty="0">
                <a:solidFill>
                  <a:srgbClr val="000000"/>
                </a:solidFill>
                <a:effectLst/>
                <a:latin typeface="휴먼명조"/>
                <a:ea typeface="휴먼명조"/>
              </a:rPr>
              <a:t> </a:t>
            </a:r>
            <a:r>
              <a:rPr lang="en-US" sz="1600" kern="0" spc="0" dirty="0" err="1">
                <a:solidFill>
                  <a:srgbClr val="000000"/>
                </a:solidFill>
                <a:effectLst/>
                <a:latin typeface="휴먼명조"/>
                <a:ea typeface="휴먼명조"/>
              </a:rPr>
              <a:t>이전</a:t>
            </a:r>
            <a:endParaRPr lang="en-US" sz="1600" kern="0" spc="0" dirty="0">
              <a:solidFill>
                <a:srgbClr val="000000"/>
              </a:solidFill>
              <a:effectLst/>
              <a:latin typeface="함초롬바탕" panose="02030604000101010101" pitchFamily="18" charset="-127"/>
              <a:ea typeface="휴먼명조"/>
            </a:endParaRPr>
          </a:p>
          <a:p>
            <a:pPr>
              <a:lnSpc>
                <a:spcPct val="110000"/>
              </a:lnSpc>
            </a:pPr>
            <a:r>
              <a:rPr lang="ko-KR" altLang="en-US" sz="2000" b="1" kern="0" spc="0" dirty="0">
                <a:solidFill>
                  <a:schemeClr val="accent5">
                    <a:lumMod val="75000"/>
                  </a:schemeClr>
                </a:solidFill>
                <a:effectLst/>
                <a:latin typeface="함초롬바탕" panose="02030604000101010101" pitchFamily="18" charset="-127"/>
              </a:rPr>
              <a:t>정보공개 청구 결과</a:t>
            </a:r>
            <a:endParaRPr lang="en-US" altLang="ko-KR" sz="2000" b="1" kern="0" spc="0" dirty="0">
              <a:solidFill>
                <a:schemeClr val="accent5">
                  <a:lumMod val="75000"/>
                </a:schemeClr>
              </a:solidFill>
              <a:effectLst/>
              <a:latin typeface="함초롬바탕" panose="02030604000101010101" pitchFamily="18" charset="-127"/>
            </a:endParaRPr>
          </a:p>
          <a:p>
            <a:pPr lvl="1">
              <a:lnSpc>
                <a:spcPct val="110000"/>
              </a:lnSpc>
            </a:pP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청구 </a:t>
            </a:r>
            <a:r>
              <a:rPr lang="en-US" altLang="ko-KR" sz="1600" kern="0" spc="0" dirty="0">
                <a:solidFill>
                  <a:srgbClr val="000000"/>
                </a:solidFill>
                <a:effectLst/>
                <a:latin typeface="함초롬바탕" panose="02030604000101010101" pitchFamily="18" charset="-127"/>
              </a:rPr>
              <a:t>5] </a:t>
            </a:r>
            <a:r>
              <a:rPr lang="ko-KR" altLang="en-US" sz="1600" kern="0" spc="0" dirty="0">
                <a:solidFill>
                  <a:srgbClr val="000000"/>
                </a:solidFill>
                <a:effectLst/>
                <a:latin typeface="함초롬바탕" panose="02030604000101010101" pitchFamily="18" charset="-127"/>
              </a:rPr>
              <a:t>기술이전의 조건으로 최종 개발된 치료제나 백신을 공공의 필요에 따라 공공이 어떻게 활용할 수 있도록 했는지에 관한 정보</a:t>
            </a:r>
          </a:p>
          <a:p>
            <a:pPr lvl="1">
              <a:lnSpc>
                <a:spcPct val="110000"/>
              </a:lnSpc>
            </a:pP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답변 </a:t>
            </a:r>
            <a:r>
              <a:rPr lang="en-US" altLang="ko-KR" sz="1600" kern="0" spc="0" dirty="0">
                <a:solidFill>
                  <a:srgbClr val="000000"/>
                </a:solidFill>
                <a:effectLst/>
                <a:latin typeface="함초롬바탕" panose="02030604000101010101" pitchFamily="18" charset="-127"/>
              </a:rPr>
              <a:t>5] </a:t>
            </a:r>
            <a:r>
              <a:rPr lang="ko-KR" altLang="en-US" sz="1600" kern="0" spc="0" dirty="0">
                <a:solidFill>
                  <a:srgbClr val="000000"/>
                </a:solidFill>
                <a:effectLst/>
                <a:latin typeface="함초롬바탕" panose="02030604000101010101" pitchFamily="18" charset="-127"/>
              </a:rPr>
              <a:t>현재 한국화학연구원에서 기술 이전한 백신 및 치료제 후보물질은 차후 </a:t>
            </a:r>
            <a:r>
              <a:rPr lang="en-US" altLang="ko-KR" sz="1600" kern="0" spc="0" dirty="0">
                <a:solidFill>
                  <a:srgbClr val="000000"/>
                </a:solidFill>
                <a:effectLst/>
                <a:latin typeface="함초롬바탕" panose="02030604000101010101" pitchFamily="18" charset="-127"/>
              </a:rPr>
              <a:t>In vitro </a:t>
            </a:r>
            <a:r>
              <a:rPr lang="ko-KR" altLang="en-US" sz="1600" kern="0" spc="0" dirty="0">
                <a:solidFill>
                  <a:srgbClr val="000000"/>
                </a:solidFill>
                <a:effectLst/>
                <a:latin typeface="함초롬바탕" panose="02030604000101010101" pitchFamily="18" charset="-127"/>
              </a:rPr>
              <a:t>및 </a:t>
            </a:r>
            <a:r>
              <a:rPr lang="en-US" altLang="ko-KR" sz="1600" kern="0" spc="0" dirty="0">
                <a:solidFill>
                  <a:srgbClr val="000000"/>
                </a:solidFill>
                <a:effectLst/>
                <a:latin typeface="함초롬바탕" panose="02030604000101010101" pitchFamily="18" charset="-127"/>
              </a:rPr>
              <a:t>In vivo </a:t>
            </a:r>
            <a:r>
              <a:rPr lang="ko-KR" altLang="en-US" sz="1600" kern="0" spc="0" dirty="0" err="1">
                <a:solidFill>
                  <a:srgbClr val="000000"/>
                </a:solidFill>
                <a:effectLst/>
                <a:latin typeface="함초롬바탕" panose="02030604000101010101" pitchFamily="18" charset="-127"/>
              </a:rPr>
              <a:t>시험후</a:t>
            </a:r>
            <a:r>
              <a:rPr lang="ko-KR" altLang="en-US" sz="1600" kern="0" spc="0" dirty="0">
                <a:solidFill>
                  <a:srgbClr val="000000"/>
                </a:solidFill>
                <a:effectLst/>
                <a:latin typeface="함초롬바탕" panose="02030604000101010101" pitchFamily="18" charset="-127"/>
              </a:rPr>
              <a:t> 많은 절차를 통과해야 예방 및 치료약으로 사용되므로 이번 한국화학연구원의 기술이전 시 </a:t>
            </a:r>
            <a:r>
              <a:rPr lang="ko-KR" altLang="en-US" sz="1600" b="1" kern="0" spc="0" dirty="0">
                <a:solidFill>
                  <a:srgbClr val="FF0000"/>
                </a:solidFill>
                <a:effectLst/>
                <a:latin typeface="함초롬바탕" panose="02030604000101010101" pitchFamily="18" charset="-127"/>
              </a:rPr>
              <a:t>사용범위는 논의된 사실이 없음</a:t>
            </a:r>
            <a:r>
              <a:rPr lang="en-US" altLang="ko-KR" sz="1600" kern="0" spc="0" dirty="0">
                <a:solidFill>
                  <a:srgbClr val="000000"/>
                </a:solidFill>
                <a:effectLst/>
                <a:latin typeface="함초롬바탕" panose="02030604000101010101" pitchFamily="18" charset="-127"/>
              </a:rPr>
              <a:t>.</a:t>
            </a:r>
          </a:p>
          <a:p>
            <a:pPr lvl="1">
              <a:lnSpc>
                <a:spcPct val="110000"/>
              </a:lnSpc>
            </a:pP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청구 </a:t>
            </a:r>
            <a:r>
              <a:rPr lang="en-US" altLang="ko-KR" sz="1600" kern="0" spc="0" dirty="0">
                <a:solidFill>
                  <a:srgbClr val="000000"/>
                </a:solidFill>
                <a:effectLst/>
                <a:latin typeface="함초롬바탕" panose="02030604000101010101" pitchFamily="18" charset="-127"/>
              </a:rPr>
              <a:t>6] </a:t>
            </a:r>
            <a:r>
              <a:rPr lang="ko-KR" altLang="en-US" sz="1600" kern="0" spc="0" dirty="0">
                <a:solidFill>
                  <a:srgbClr val="000000"/>
                </a:solidFill>
                <a:effectLst/>
                <a:latin typeface="함초롬바탕" panose="02030604000101010101" pitchFamily="18" charset="-127"/>
              </a:rPr>
              <a:t>이전된 기술에 대한 무형자산 정보</a:t>
            </a: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특허</a:t>
            </a: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출원</a:t>
            </a: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에 관한 정보와 논문 정보</a:t>
            </a:r>
            <a:r>
              <a:rPr lang="en-US" altLang="ko-KR" sz="1600" kern="0" spc="0" dirty="0">
                <a:solidFill>
                  <a:srgbClr val="000000"/>
                </a:solidFill>
                <a:effectLst/>
                <a:latin typeface="함초롬바탕" panose="02030604000101010101" pitchFamily="18" charset="-127"/>
              </a:rPr>
              <a:t>)</a:t>
            </a:r>
          </a:p>
          <a:p>
            <a:pPr lvl="1">
              <a:lnSpc>
                <a:spcPct val="110000"/>
              </a:lnSpc>
            </a:pPr>
            <a:r>
              <a:rPr lang="en-US" altLang="ko-KR" sz="1600" kern="0" spc="0" dirty="0">
                <a:solidFill>
                  <a:srgbClr val="000000"/>
                </a:solidFill>
                <a:effectLst/>
                <a:latin typeface="함초롬바탕" panose="02030604000101010101" pitchFamily="18" charset="-127"/>
              </a:rPr>
              <a:t>[</a:t>
            </a:r>
            <a:r>
              <a:rPr lang="ko-KR" altLang="en-US" sz="1600" kern="0" spc="0" dirty="0">
                <a:solidFill>
                  <a:srgbClr val="000000"/>
                </a:solidFill>
                <a:effectLst/>
                <a:latin typeface="함초롬바탕" panose="02030604000101010101" pitchFamily="18" charset="-127"/>
              </a:rPr>
              <a:t>답변 </a:t>
            </a:r>
            <a:r>
              <a:rPr lang="en-US" altLang="ko-KR" sz="1600" kern="0" spc="0" dirty="0">
                <a:solidFill>
                  <a:srgbClr val="000000"/>
                </a:solidFill>
                <a:effectLst/>
                <a:latin typeface="함초롬바탕" panose="02030604000101010101" pitchFamily="18" charset="-127"/>
              </a:rPr>
              <a:t>6] </a:t>
            </a:r>
            <a:r>
              <a:rPr lang="ko-KR" altLang="en-US" sz="1600" kern="0" spc="0" dirty="0">
                <a:solidFill>
                  <a:srgbClr val="000000"/>
                </a:solidFill>
                <a:effectLst/>
                <a:latin typeface="함초롬바탕" panose="02030604000101010101" pitchFamily="18" charset="-127"/>
              </a:rPr>
              <a:t>기술이전 대상 특허의 경우</a:t>
            </a:r>
            <a:r>
              <a:rPr lang="en-US" altLang="ko-KR" sz="1600" kern="0" spc="0" dirty="0">
                <a:solidFill>
                  <a:srgbClr val="000000"/>
                </a:solidFill>
                <a:effectLst/>
                <a:latin typeface="함초롬바탕" panose="02030604000101010101" pitchFamily="18" charset="-127"/>
              </a:rPr>
              <a:t>, </a:t>
            </a:r>
            <a:r>
              <a:rPr lang="ko-KR" altLang="en-US" sz="1600" b="1" kern="0" spc="0" dirty="0">
                <a:solidFill>
                  <a:srgbClr val="FF0000"/>
                </a:solidFill>
                <a:effectLst/>
                <a:latin typeface="함초롬바탕" panose="02030604000101010101" pitchFamily="18" charset="-127"/>
              </a:rPr>
              <a:t>기술실시기업에서 공개를 동의하지 않음</a:t>
            </a:r>
            <a:endParaRPr lang="en-US" sz="2800" b="1" dirty="0">
              <a:solidFill>
                <a:srgbClr val="FF0000"/>
              </a:solidFill>
            </a:endParaRPr>
          </a:p>
        </p:txBody>
      </p:sp>
      <p:sp>
        <p:nvSpPr>
          <p:cNvPr id="4" name="슬라이드 번호 개체 틀 3">
            <a:extLst>
              <a:ext uri="{FF2B5EF4-FFF2-40B4-BE49-F238E27FC236}">
                <a16:creationId xmlns:a16="http://schemas.microsoft.com/office/drawing/2014/main" id="{876980D9-2F98-4B69-B6FF-FEF5E7704BD1}"/>
              </a:ext>
            </a:extLst>
          </p:cNvPr>
          <p:cNvSpPr>
            <a:spLocks noGrp="1"/>
          </p:cNvSpPr>
          <p:nvPr>
            <p:ph type="sldNum" sz="quarter" idx="12"/>
          </p:nvPr>
        </p:nvSpPr>
        <p:spPr/>
        <p:txBody>
          <a:bodyPr/>
          <a:lstStyle/>
          <a:p>
            <a:fld id="{0F5E5150-D770-414B-8549-1992D988E152}" type="slidenum">
              <a:rPr kumimoji="1" lang="ko-KR" altLang="en-US" smtClean="0"/>
              <a:t>36</a:t>
            </a:fld>
            <a:endParaRPr kumimoji="1" lang="ko-KR" altLang="en-US"/>
          </a:p>
        </p:txBody>
      </p:sp>
    </p:spTree>
    <p:extLst>
      <p:ext uri="{BB962C8B-B14F-4D97-AF65-F5344CB8AC3E}">
        <p14:creationId xmlns:p14="http://schemas.microsoft.com/office/powerpoint/2010/main" val="3682525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7D443E1-1CEE-4890-9F4E-08CA0649F09F}"/>
              </a:ext>
            </a:extLst>
          </p:cNvPr>
          <p:cNvSpPr>
            <a:spLocks noGrp="1"/>
          </p:cNvSpPr>
          <p:nvPr>
            <p:ph type="title"/>
          </p:nvPr>
        </p:nvSpPr>
        <p:spPr/>
        <p:txBody>
          <a:bodyPr/>
          <a:lstStyle/>
          <a:p>
            <a:r>
              <a:rPr lang="en-US" altLang="ko-KR" dirty="0"/>
              <a:t>[4] </a:t>
            </a:r>
            <a:r>
              <a:rPr lang="ko-KR" altLang="en-US" dirty="0"/>
              <a:t>지식 생산 방식의 전환</a:t>
            </a:r>
            <a:endParaRPr lang="en-US" dirty="0"/>
          </a:p>
        </p:txBody>
      </p:sp>
      <p:sp>
        <p:nvSpPr>
          <p:cNvPr id="3" name="내용 개체 틀 2">
            <a:extLst>
              <a:ext uri="{FF2B5EF4-FFF2-40B4-BE49-F238E27FC236}">
                <a16:creationId xmlns:a16="http://schemas.microsoft.com/office/drawing/2014/main" id="{FE99F853-E8B1-494E-9320-DAB25766A7EF}"/>
              </a:ext>
            </a:extLst>
          </p:cNvPr>
          <p:cNvSpPr>
            <a:spLocks noGrp="1"/>
          </p:cNvSpPr>
          <p:nvPr>
            <p:ph idx="1"/>
          </p:nvPr>
        </p:nvSpPr>
        <p:spPr>
          <a:xfrm>
            <a:off x="1308440" y="1979616"/>
            <a:ext cx="10045360" cy="4242507"/>
          </a:xfrm>
        </p:spPr>
        <p:txBody>
          <a:bodyPr>
            <a:normAutofit/>
          </a:bodyPr>
          <a:lstStyle/>
          <a:p>
            <a:pPr marL="0" indent="0" rtl="0">
              <a:spcBef>
                <a:spcPts val="0"/>
              </a:spcBef>
              <a:spcAft>
                <a:spcPts val="1600"/>
              </a:spcAft>
              <a:buNone/>
            </a:pPr>
            <a:r>
              <a:rPr lang="ko-KR" altLang="en-US" sz="2000" b="1" i="0" u="none" strike="noStrike" dirty="0">
                <a:solidFill>
                  <a:srgbClr val="233A44"/>
                </a:solidFill>
                <a:effectLst/>
                <a:latin typeface="Calibri" panose="020F0502020204030204" pitchFamily="34" charset="0"/>
              </a:rPr>
              <a:t>정부 </a:t>
            </a:r>
            <a:r>
              <a:rPr lang="en-US" altLang="ko-KR" sz="2000" b="1" i="0" u="none" strike="noStrike" dirty="0">
                <a:solidFill>
                  <a:srgbClr val="233A44"/>
                </a:solidFill>
                <a:effectLst/>
                <a:latin typeface="Calibri" panose="020F0502020204030204" pitchFamily="34" charset="0"/>
              </a:rPr>
              <a:t>R&amp;D </a:t>
            </a:r>
            <a:r>
              <a:rPr lang="ko-KR" altLang="en-US" sz="2000" b="1" i="0" u="none" strike="noStrike" dirty="0">
                <a:solidFill>
                  <a:srgbClr val="233A44"/>
                </a:solidFill>
                <a:effectLst/>
                <a:latin typeface="Calibri" panose="020F0502020204030204" pitchFamily="34" charset="0"/>
              </a:rPr>
              <a:t>특허성과관리시스템</a:t>
            </a:r>
            <a:r>
              <a:rPr lang="en-US" altLang="ko-KR" sz="2000" b="0" i="0" u="none" strike="noStrike" dirty="0">
                <a:solidFill>
                  <a:srgbClr val="233A44"/>
                </a:solidFill>
                <a:effectLst/>
                <a:latin typeface="Calibri" panose="020F0502020204030204" pitchFamily="34" charset="0"/>
              </a:rPr>
              <a:t>(</a:t>
            </a:r>
            <a:r>
              <a:rPr lang="en-US" altLang="ko-KR" sz="2000" b="0" i="0" u="sng" strike="noStrike" dirty="0">
                <a:solidFill>
                  <a:srgbClr val="3D4594"/>
                </a:solidFill>
                <a:effectLst/>
                <a:latin typeface="Arial" panose="020B0604020202020204" pitchFamily="34" charset="0"/>
                <a:hlinkClick r:id="rId2"/>
              </a:rPr>
              <a:t>http://www.rndip.or.kr</a:t>
            </a:r>
            <a:r>
              <a:rPr lang="en-US" altLang="ko-KR" sz="2000" b="0" i="0" u="none" strike="noStrike" dirty="0">
                <a:solidFill>
                  <a:srgbClr val="000000"/>
                </a:solidFill>
                <a:effectLst/>
                <a:latin typeface="Arial" panose="020B0604020202020204" pitchFamily="34" charset="0"/>
              </a:rPr>
              <a:t>): </a:t>
            </a:r>
            <a:r>
              <a:rPr lang="ko-KR" altLang="en-US" sz="2000" b="0" i="0" u="none" strike="noStrike" dirty="0">
                <a:solidFill>
                  <a:srgbClr val="000000"/>
                </a:solidFill>
                <a:effectLst/>
                <a:latin typeface="Arial" panose="020B0604020202020204" pitchFamily="34" charset="0"/>
              </a:rPr>
              <a:t>특허청과 </a:t>
            </a:r>
            <a:r>
              <a:rPr lang="ko-KR" altLang="en-US" sz="2000" b="0" i="0" u="none" strike="noStrike" dirty="0" err="1">
                <a:solidFill>
                  <a:srgbClr val="000000"/>
                </a:solidFill>
                <a:effectLst/>
                <a:latin typeface="Arial" panose="020B0604020202020204" pitchFamily="34" charset="0"/>
              </a:rPr>
              <a:t>한국특허전략개발원과</a:t>
            </a:r>
            <a:r>
              <a:rPr lang="ko-KR" altLang="en-US" sz="2000" b="0" i="0" u="none" strike="noStrike" dirty="0">
                <a:solidFill>
                  <a:srgbClr val="000000"/>
                </a:solidFill>
                <a:effectLst/>
                <a:latin typeface="Arial" panose="020B0604020202020204" pitchFamily="34" charset="0"/>
              </a:rPr>
              <a:t> 공동으로 운영</a:t>
            </a:r>
            <a:r>
              <a:rPr lang="en-US" altLang="ko-KR" sz="2000" b="0" i="0" u="none" strike="noStrike" dirty="0">
                <a:solidFill>
                  <a:srgbClr val="000000"/>
                </a:solidFill>
                <a:effectLst/>
                <a:latin typeface="Arial" panose="020B0604020202020204" pitchFamily="34" charset="0"/>
              </a:rPr>
              <a:t>, </a:t>
            </a:r>
            <a:r>
              <a:rPr lang="ko-KR" altLang="en-US" sz="2000" b="0" i="0" u="none" strike="noStrike" dirty="0">
                <a:solidFill>
                  <a:srgbClr val="000000"/>
                </a:solidFill>
                <a:effectLst/>
                <a:latin typeface="Arial" panose="020B0604020202020204" pitchFamily="34" charset="0"/>
              </a:rPr>
              <a:t>정부 </a:t>
            </a:r>
            <a:r>
              <a:rPr lang="en-US" altLang="ko-KR" sz="2000" b="0" i="0" u="none" strike="noStrike" dirty="0">
                <a:solidFill>
                  <a:srgbClr val="000000"/>
                </a:solidFill>
                <a:effectLst/>
                <a:latin typeface="Arial" panose="020B0604020202020204" pitchFamily="34" charset="0"/>
              </a:rPr>
              <a:t>R&amp;D</a:t>
            </a:r>
            <a:r>
              <a:rPr lang="ko-KR" altLang="en-US" sz="2000" b="0" i="0" u="none" strike="noStrike" dirty="0">
                <a:solidFill>
                  <a:srgbClr val="000000"/>
                </a:solidFill>
                <a:effectLst/>
                <a:latin typeface="Arial" panose="020B0604020202020204" pitchFamily="34" charset="0"/>
              </a:rPr>
              <a:t>의 효율성 제고를 위해 부처별로 관리되고 있는 정부 </a:t>
            </a:r>
            <a:r>
              <a:rPr lang="en-US" altLang="ko-KR" sz="2000" b="0" i="0" u="none" strike="noStrike" dirty="0">
                <a:solidFill>
                  <a:srgbClr val="000000"/>
                </a:solidFill>
                <a:effectLst/>
                <a:latin typeface="Arial" panose="020B0604020202020204" pitchFamily="34" charset="0"/>
              </a:rPr>
              <a:t>R&amp;D </a:t>
            </a:r>
            <a:r>
              <a:rPr lang="ko-KR" altLang="en-US" sz="2000" b="0" i="0" u="none" strike="noStrike" dirty="0">
                <a:solidFill>
                  <a:srgbClr val="000000"/>
                </a:solidFill>
                <a:effectLst/>
                <a:latin typeface="Arial" panose="020B0604020202020204" pitchFamily="34" charset="0"/>
              </a:rPr>
              <a:t>특허성과를 범정부 차원에서 수집하여 특허성과 정보를 제공</a:t>
            </a:r>
            <a:endParaRPr lang="ko-KR" altLang="en-US" sz="3200" b="0" dirty="0">
              <a:effectLst/>
            </a:endParaRPr>
          </a:p>
          <a:p>
            <a:pPr marL="0" indent="0">
              <a:buNone/>
            </a:pPr>
            <a:br>
              <a:rPr lang="ko-KR" altLang="en-US" b="0" dirty="0">
                <a:effectLst/>
              </a:rPr>
            </a:br>
            <a:endParaRPr lang="en-US" dirty="0"/>
          </a:p>
        </p:txBody>
      </p:sp>
      <p:sp>
        <p:nvSpPr>
          <p:cNvPr id="4" name="슬라이드 번호 개체 틀 3">
            <a:extLst>
              <a:ext uri="{FF2B5EF4-FFF2-40B4-BE49-F238E27FC236}">
                <a16:creationId xmlns:a16="http://schemas.microsoft.com/office/drawing/2014/main" id="{324EDB31-3D78-4D5C-A17D-14D1A9DF9CF4}"/>
              </a:ext>
            </a:extLst>
          </p:cNvPr>
          <p:cNvSpPr>
            <a:spLocks noGrp="1"/>
          </p:cNvSpPr>
          <p:nvPr>
            <p:ph type="sldNum" sz="quarter" idx="12"/>
          </p:nvPr>
        </p:nvSpPr>
        <p:spPr/>
        <p:txBody>
          <a:bodyPr/>
          <a:lstStyle/>
          <a:p>
            <a:fld id="{0F5E5150-D770-414B-8549-1992D988E152}" type="slidenum">
              <a:rPr kumimoji="1" lang="ko-KR" altLang="en-US" smtClean="0"/>
              <a:t>37</a:t>
            </a:fld>
            <a:endParaRPr kumimoji="1" lang="ko-KR" altLang="en-US"/>
          </a:p>
        </p:txBody>
      </p:sp>
      <p:pic>
        <p:nvPicPr>
          <p:cNvPr id="1028" name="Picture 4">
            <a:extLst>
              <a:ext uri="{FF2B5EF4-FFF2-40B4-BE49-F238E27FC236}">
                <a16:creationId xmlns:a16="http://schemas.microsoft.com/office/drawing/2014/main" id="{7162DDC7-5603-425F-89FF-DC62D41FFD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0039" y="3163614"/>
            <a:ext cx="8137753" cy="3201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126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a:extLst>
              <a:ext uri="{FF2B5EF4-FFF2-40B4-BE49-F238E27FC236}">
                <a16:creationId xmlns:a16="http://schemas.microsoft.com/office/drawing/2014/main" id="{9130E321-2D4B-4E76-8719-808F79F889AB}"/>
              </a:ext>
            </a:extLst>
          </p:cNvPr>
          <p:cNvSpPr>
            <a:spLocks noGrp="1"/>
          </p:cNvSpPr>
          <p:nvPr>
            <p:ph type="sldNum" sz="quarter" idx="12"/>
          </p:nvPr>
        </p:nvSpPr>
        <p:spPr/>
        <p:txBody>
          <a:bodyPr/>
          <a:lstStyle/>
          <a:p>
            <a:fld id="{0F5E5150-D770-414B-8549-1992D988E152}" type="slidenum">
              <a:rPr kumimoji="1" lang="ko-KR" altLang="en-US" smtClean="0"/>
              <a:t>38</a:t>
            </a:fld>
            <a:endParaRPr kumimoji="1" lang="ko-KR" altLang="en-US"/>
          </a:p>
        </p:txBody>
      </p:sp>
      <p:pic>
        <p:nvPicPr>
          <p:cNvPr id="2050" name="Picture 2">
            <a:extLst>
              <a:ext uri="{FF2B5EF4-FFF2-40B4-BE49-F238E27FC236}">
                <a16:creationId xmlns:a16="http://schemas.microsoft.com/office/drawing/2014/main" id="{51B04740-E6A0-4B2E-9A34-656F156EBB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75" y="219075"/>
            <a:ext cx="8858250" cy="641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43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a:extLst>
              <a:ext uri="{FF2B5EF4-FFF2-40B4-BE49-F238E27FC236}">
                <a16:creationId xmlns:a16="http://schemas.microsoft.com/office/drawing/2014/main" id="{7F84CD20-9B45-4DAD-A1D4-2C0F92D09385}"/>
              </a:ext>
            </a:extLst>
          </p:cNvPr>
          <p:cNvSpPr>
            <a:spLocks noGrp="1"/>
          </p:cNvSpPr>
          <p:nvPr>
            <p:ph type="sldNum" sz="quarter" idx="12"/>
          </p:nvPr>
        </p:nvSpPr>
        <p:spPr/>
        <p:txBody>
          <a:bodyPr/>
          <a:lstStyle/>
          <a:p>
            <a:fld id="{0F5E5150-D770-414B-8549-1992D988E152}" type="slidenum">
              <a:rPr kumimoji="1" lang="ko-KR" altLang="en-US" smtClean="0"/>
              <a:t>39</a:t>
            </a:fld>
            <a:endParaRPr kumimoji="1" lang="ko-KR" altLang="en-US"/>
          </a:p>
        </p:txBody>
      </p:sp>
      <p:pic>
        <p:nvPicPr>
          <p:cNvPr id="3076" name="Picture 4">
            <a:extLst>
              <a:ext uri="{FF2B5EF4-FFF2-40B4-BE49-F238E27FC236}">
                <a16:creationId xmlns:a16="http://schemas.microsoft.com/office/drawing/2014/main" id="{8E0269F9-7C3C-4343-813E-659BA0364F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225" y="476250"/>
            <a:ext cx="10115550" cy="590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679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A286667-AD92-4A95-92DB-6AA1101FD807}"/>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3ED24083-CE54-47A8-B827-AB8E478BC734}"/>
              </a:ext>
            </a:extLst>
          </p:cNvPr>
          <p:cNvSpPr>
            <a:spLocks noGrp="1"/>
          </p:cNvSpPr>
          <p:nvPr>
            <p:ph idx="1"/>
          </p:nvPr>
        </p:nvSpPr>
        <p:spPr/>
        <p:txBody>
          <a:bodyPr>
            <a:normAutofit fontScale="85000" lnSpcReduction="10000"/>
          </a:bodyPr>
          <a:lstStyle/>
          <a:p>
            <a:pPr marR="0" algn="just" fontAlgn="base" latinLnBrk="1">
              <a:lnSpc>
                <a:spcPct val="160000"/>
              </a:lnSpc>
              <a:spcBef>
                <a:spcPts val="0"/>
              </a:spcBef>
              <a:spcAft>
                <a:spcPts val="0"/>
              </a:spcAft>
              <a:buFont typeface="Courier New" panose="02070309020205020404" pitchFamily="49" charset="0"/>
              <a:buChar char="o"/>
            </a:pPr>
            <a:r>
              <a:rPr lang="ko-KR" altLang="en-US" sz="1800" b="1" kern="0" spc="0" dirty="0">
                <a:solidFill>
                  <a:srgbClr val="000000"/>
                </a:solidFill>
                <a:effectLst/>
                <a:latin typeface="+mn-ea"/>
              </a:rPr>
              <a:t>세계보건기구 연대 임상시험</a:t>
            </a:r>
            <a:r>
              <a:rPr lang="en-US" altLang="ko-KR" sz="1800" b="1" kern="0" spc="0" dirty="0">
                <a:solidFill>
                  <a:srgbClr val="000000"/>
                </a:solidFill>
                <a:effectLst/>
                <a:latin typeface="+mn-ea"/>
              </a:rPr>
              <a:t>(Solidarity Trial)</a:t>
            </a:r>
            <a:endParaRPr lang="ko-KR" altLang="en-US" sz="1800" b="1" kern="0" spc="0" dirty="0">
              <a:solidFill>
                <a:srgbClr val="000000"/>
              </a:solidFill>
              <a:effectLst/>
              <a:latin typeface="+mn-ea"/>
            </a:endParaRPr>
          </a:p>
          <a:p>
            <a:pPr lvl="1" algn="just" fontAlgn="base">
              <a:lnSpc>
                <a:spcPct val="160000"/>
              </a:lnSpc>
              <a:spcBef>
                <a:spcPts val="0"/>
              </a:spcBef>
            </a:pPr>
            <a:r>
              <a:rPr lang="en-US" altLang="ko-KR" sz="1400" kern="0" spc="0" dirty="0">
                <a:solidFill>
                  <a:srgbClr val="000000"/>
                </a:solidFill>
                <a:effectLst/>
                <a:latin typeface="+mn-ea"/>
              </a:rPr>
              <a:t>3</a:t>
            </a:r>
            <a:r>
              <a:rPr lang="ko-KR" altLang="en-US" sz="1400" kern="0" spc="0" dirty="0">
                <a:solidFill>
                  <a:srgbClr val="000000"/>
                </a:solidFill>
                <a:effectLst/>
                <a:latin typeface="+mn-ea"/>
              </a:rPr>
              <a:t>월 </a:t>
            </a:r>
            <a:r>
              <a:rPr lang="en-US" altLang="ko-KR" sz="1400" kern="0" spc="0" dirty="0">
                <a:solidFill>
                  <a:srgbClr val="000000"/>
                </a:solidFill>
                <a:effectLst/>
                <a:latin typeface="+mn-ea"/>
              </a:rPr>
              <a:t>18</a:t>
            </a:r>
            <a:r>
              <a:rPr lang="ko-KR" altLang="en-US" sz="1400" kern="0" spc="0" dirty="0">
                <a:solidFill>
                  <a:srgbClr val="000000"/>
                </a:solidFill>
                <a:effectLst/>
                <a:latin typeface="+mn-ea"/>
              </a:rPr>
              <a:t>일 세계보건기구는 코로나</a:t>
            </a:r>
            <a:r>
              <a:rPr lang="en-US" altLang="ko-KR" sz="1400" kern="0" spc="0" dirty="0">
                <a:solidFill>
                  <a:srgbClr val="000000"/>
                </a:solidFill>
                <a:effectLst/>
                <a:latin typeface="+mn-ea"/>
              </a:rPr>
              <a:t>19 </a:t>
            </a:r>
            <a:r>
              <a:rPr lang="ko-KR" altLang="en-US" sz="1400" kern="0" spc="0" dirty="0">
                <a:solidFill>
                  <a:srgbClr val="000000"/>
                </a:solidFill>
                <a:effectLst/>
                <a:latin typeface="+mn-ea"/>
              </a:rPr>
              <a:t>치료제 개발을 위한 새로운 방식의 </a:t>
            </a:r>
            <a:r>
              <a:rPr lang="ko-KR" altLang="en-US" sz="1400" kern="0" spc="0" dirty="0" err="1">
                <a:solidFill>
                  <a:srgbClr val="000000"/>
                </a:solidFill>
                <a:effectLst/>
                <a:latin typeface="+mn-ea"/>
              </a:rPr>
              <a:t>국제임상시험</a:t>
            </a:r>
            <a:r>
              <a:rPr lang="ko-KR" altLang="en-US" sz="1400" kern="0" spc="0" dirty="0">
                <a:solidFill>
                  <a:srgbClr val="000000"/>
                </a:solidFill>
                <a:effectLst/>
                <a:latin typeface="+mn-ea"/>
              </a:rPr>
              <a:t> 프로그램을 발표했다</a:t>
            </a:r>
            <a:r>
              <a:rPr lang="en-US" altLang="ko-KR" sz="1400" kern="0" spc="0" dirty="0">
                <a:solidFill>
                  <a:srgbClr val="000000"/>
                </a:solidFill>
                <a:effectLst/>
                <a:latin typeface="+mn-ea"/>
              </a:rPr>
              <a:t>. 3</a:t>
            </a:r>
            <a:r>
              <a:rPr lang="ko-KR" altLang="en-US" sz="1400" kern="0" spc="0" dirty="0">
                <a:solidFill>
                  <a:srgbClr val="000000"/>
                </a:solidFill>
                <a:effectLst/>
                <a:latin typeface="+mn-ea"/>
              </a:rPr>
              <a:t>월 </a:t>
            </a:r>
            <a:r>
              <a:rPr lang="en-US" altLang="ko-KR" sz="1400" kern="0" spc="0" dirty="0">
                <a:solidFill>
                  <a:srgbClr val="000000"/>
                </a:solidFill>
                <a:effectLst/>
                <a:latin typeface="+mn-ea"/>
              </a:rPr>
              <a:t>18</a:t>
            </a:r>
            <a:r>
              <a:rPr lang="ko-KR" altLang="en-US" sz="1400" kern="0" spc="0" dirty="0">
                <a:solidFill>
                  <a:srgbClr val="000000"/>
                </a:solidFill>
                <a:effectLst/>
                <a:latin typeface="+mn-ea"/>
              </a:rPr>
              <a:t>일 현재</a:t>
            </a:r>
            <a:r>
              <a:rPr lang="en-US" altLang="ko-KR" sz="1400" kern="0" spc="0" dirty="0">
                <a:solidFill>
                  <a:srgbClr val="000000"/>
                </a:solidFill>
                <a:effectLst/>
                <a:latin typeface="+mn-ea"/>
              </a:rPr>
              <a:t>, 522</a:t>
            </a:r>
            <a:r>
              <a:rPr lang="ko-KR" altLang="en-US" sz="1400" kern="0" spc="0" dirty="0">
                <a:solidFill>
                  <a:srgbClr val="000000"/>
                </a:solidFill>
                <a:effectLst/>
                <a:latin typeface="+mn-ea"/>
              </a:rPr>
              <a:t>개의 임상시험이 등록되었는데</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취지는 서로 다른 방법론을 사용한 여러 임상시험이 개별적으로 진행될 경우 치료 효과가 있다는 점이 명백하고 강력한 자료를 확보하기 어렵기 때문이라고 한다</a:t>
            </a:r>
            <a:r>
              <a:rPr lang="en-US" altLang="ko-KR" sz="1400" kern="0" spc="0" dirty="0">
                <a:solidFill>
                  <a:srgbClr val="000000"/>
                </a:solidFill>
                <a:effectLst/>
                <a:latin typeface="+mn-ea"/>
              </a:rPr>
              <a:t>. </a:t>
            </a:r>
            <a:r>
              <a:rPr lang="ko-KR" altLang="en-US" sz="1400" kern="0" spc="0" dirty="0">
                <a:solidFill>
                  <a:srgbClr val="000000"/>
                </a:solidFill>
                <a:effectLst/>
                <a:latin typeface="+mn-ea"/>
              </a:rPr>
              <a:t>트럼프 대통령이 극찬했던 </a:t>
            </a:r>
            <a:r>
              <a:rPr lang="ko-KR" altLang="en-US" sz="1400" kern="0" spc="0" dirty="0" err="1">
                <a:solidFill>
                  <a:srgbClr val="000000"/>
                </a:solidFill>
                <a:effectLst/>
                <a:latin typeface="+mn-ea"/>
              </a:rPr>
              <a:t>하이드로클로로퀸</a:t>
            </a:r>
            <a:r>
              <a:rPr lang="en-US" altLang="ko-KR" sz="1400" kern="0" spc="0" dirty="0">
                <a:solidFill>
                  <a:srgbClr val="000000"/>
                </a:solidFill>
                <a:effectLst/>
                <a:latin typeface="+mn-ea"/>
              </a:rPr>
              <a:t>(HCQ)</a:t>
            </a:r>
            <a:r>
              <a:rPr lang="ko-KR" altLang="en-US" sz="1400" kern="0" spc="0" dirty="0">
                <a:solidFill>
                  <a:srgbClr val="000000"/>
                </a:solidFill>
                <a:effectLst/>
                <a:latin typeface="+mn-ea"/>
              </a:rPr>
              <a:t>의 임상시험은 </a:t>
            </a:r>
            <a:r>
              <a:rPr lang="en-US" altLang="ko-KR" sz="1400" kern="0" spc="0" dirty="0">
                <a:solidFill>
                  <a:srgbClr val="000000"/>
                </a:solidFill>
                <a:effectLst/>
                <a:latin typeface="+mn-ea"/>
              </a:rPr>
              <a:t>6</a:t>
            </a:r>
            <a:r>
              <a:rPr lang="ko-KR" altLang="en-US" sz="1400" kern="0" spc="0" dirty="0">
                <a:solidFill>
                  <a:srgbClr val="000000"/>
                </a:solidFill>
                <a:effectLst/>
                <a:latin typeface="+mn-ea"/>
              </a:rPr>
              <a:t>월 </a:t>
            </a:r>
            <a:r>
              <a:rPr lang="en-US" altLang="ko-KR" sz="1400" kern="0" spc="0" dirty="0">
                <a:solidFill>
                  <a:srgbClr val="000000"/>
                </a:solidFill>
                <a:effectLst/>
                <a:latin typeface="+mn-ea"/>
              </a:rPr>
              <a:t>17</a:t>
            </a:r>
            <a:r>
              <a:rPr lang="ko-KR" altLang="en-US" sz="1400" kern="0" spc="0" dirty="0">
                <a:solidFill>
                  <a:srgbClr val="000000"/>
                </a:solidFill>
                <a:effectLst/>
                <a:latin typeface="+mn-ea"/>
              </a:rPr>
              <a:t>일 중단을 발표했다</a:t>
            </a:r>
            <a:r>
              <a:rPr lang="en-US" altLang="ko-KR" sz="1400" kern="0" spc="0" dirty="0">
                <a:solidFill>
                  <a:srgbClr val="000000"/>
                </a:solidFill>
                <a:effectLst/>
                <a:latin typeface="+mn-ea"/>
              </a:rPr>
              <a:t>. 7</a:t>
            </a:r>
            <a:r>
              <a:rPr lang="ko-KR" altLang="en-US" sz="1400" kern="0" spc="0" dirty="0">
                <a:solidFill>
                  <a:srgbClr val="000000"/>
                </a:solidFill>
                <a:effectLst/>
                <a:latin typeface="+mn-ea"/>
              </a:rPr>
              <a:t>월 </a:t>
            </a:r>
            <a:r>
              <a:rPr lang="en-US" altLang="ko-KR" sz="1400" kern="0" spc="0" dirty="0">
                <a:solidFill>
                  <a:srgbClr val="000000"/>
                </a:solidFill>
                <a:effectLst/>
                <a:latin typeface="+mn-ea"/>
              </a:rPr>
              <a:t>1</a:t>
            </a:r>
            <a:r>
              <a:rPr lang="ko-KR" altLang="en-US" sz="1400" kern="0" spc="0" dirty="0">
                <a:solidFill>
                  <a:srgbClr val="000000"/>
                </a:solidFill>
                <a:effectLst/>
                <a:latin typeface="+mn-ea"/>
              </a:rPr>
              <a:t>일 현재 임상시험 승인이 난 </a:t>
            </a:r>
            <a:r>
              <a:rPr lang="en-US" altLang="ko-KR" sz="1400" kern="0" spc="0" dirty="0">
                <a:solidFill>
                  <a:srgbClr val="000000"/>
                </a:solidFill>
                <a:effectLst/>
                <a:latin typeface="+mn-ea"/>
              </a:rPr>
              <a:t>39</a:t>
            </a:r>
            <a:r>
              <a:rPr lang="ko-KR" altLang="en-US" sz="1400" kern="0" spc="0" dirty="0">
                <a:solidFill>
                  <a:srgbClr val="000000"/>
                </a:solidFill>
                <a:effectLst/>
                <a:latin typeface="+mn-ea"/>
              </a:rPr>
              <a:t>개국 중 </a:t>
            </a:r>
            <a:r>
              <a:rPr lang="en-US" altLang="ko-KR" sz="1400" kern="0" spc="0" dirty="0">
                <a:solidFill>
                  <a:srgbClr val="000000"/>
                </a:solidFill>
                <a:effectLst/>
                <a:latin typeface="+mn-ea"/>
              </a:rPr>
              <a:t>21</a:t>
            </a:r>
            <a:r>
              <a:rPr lang="ko-KR" altLang="en-US" sz="1400" kern="0" spc="0" dirty="0">
                <a:solidFill>
                  <a:srgbClr val="000000"/>
                </a:solidFill>
                <a:effectLst/>
                <a:latin typeface="+mn-ea"/>
              </a:rPr>
              <a:t>개국에서 약 </a:t>
            </a:r>
            <a:r>
              <a:rPr lang="en-US" altLang="ko-KR" sz="1400" kern="0" spc="0" dirty="0">
                <a:solidFill>
                  <a:srgbClr val="000000"/>
                </a:solidFill>
                <a:effectLst/>
                <a:latin typeface="+mn-ea"/>
              </a:rPr>
              <a:t>5,500</a:t>
            </a:r>
            <a:r>
              <a:rPr lang="ko-KR" altLang="en-US" sz="1400" kern="0" spc="0" dirty="0">
                <a:solidFill>
                  <a:srgbClr val="000000"/>
                </a:solidFill>
                <a:effectLst/>
                <a:latin typeface="+mn-ea"/>
              </a:rPr>
              <a:t>명이 임상시험에 참가했고</a:t>
            </a:r>
            <a:r>
              <a:rPr lang="en-US" altLang="ko-KR" sz="1400" kern="0" spc="0" dirty="0">
                <a:solidFill>
                  <a:srgbClr val="000000"/>
                </a:solidFill>
                <a:effectLst/>
                <a:latin typeface="+mn-ea"/>
              </a:rPr>
              <a:t>, 6</a:t>
            </a:r>
            <a:r>
              <a:rPr lang="ko-KR" altLang="en-US" sz="1400" kern="0" spc="0" dirty="0">
                <a:solidFill>
                  <a:srgbClr val="000000"/>
                </a:solidFill>
                <a:effectLst/>
                <a:latin typeface="+mn-ea"/>
              </a:rPr>
              <a:t>개 대륙의 </a:t>
            </a:r>
            <a:r>
              <a:rPr lang="en-US" altLang="ko-KR" sz="1400" kern="0" spc="0" dirty="0">
                <a:solidFill>
                  <a:srgbClr val="000000"/>
                </a:solidFill>
                <a:effectLst/>
                <a:latin typeface="+mn-ea"/>
              </a:rPr>
              <a:t>100</a:t>
            </a:r>
            <a:r>
              <a:rPr lang="ko-KR" altLang="en-US" sz="1400" kern="0" spc="0" dirty="0">
                <a:solidFill>
                  <a:srgbClr val="000000"/>
                </a:solidFill>
                <a:effectLst/>
                <a:latin typeface="+mn-ea"/>
              </a:rPr>
              <a:t>여개 이상의 나라에서 임상시험 참가를 희망하고 있다</a:t>
            </a:r>
            <a:r>
              <a:rPr lang="en-US" altLang="ko-KR" sz="1400" kern="0" spc="0" dirty="0">
                <a:solidFill>
                  <a:srgbClr val="000000"/>
                </a:solidFill>
                <a:effectLst/>
                <a:latin typeface="+mn-ea"/>
              </a:rPr>
              <a:t>.</a:t>
            </a:r>
            <a:endParaRPr lang="ko-KR" altLang="en-US" sz="1400" kern="0" spc="0" dirty="0">
              <a:solidFill>
                <a:srgbClr val="000000"/>
              </a:solidFill>
              <a:effectLst/>
              <a:latin typeface="+mn-ea"/>
            </a:endParaRPr>
          </a:p>
          <a:p>
            <a:pPr marR="0" algn="just" fontAlgn="base" latinLnBrk="1">
              <a:lnSpc>
                <a:spcPct val="160000"/>
              </a:lnSpc>
              <a:spcBef>
                <a:spcPts val="0"/>
              </a:spcBef>
              <a:spcAft>
                <a:spcPts val="0"/>
              </a:spcAft>
              <a:buFont typeface="Courier New" panose="02070309020205020404" pitchFamily="49" charset="0"/>
              <a:buChar char="o"/>
            </a:pPr>
            <a:r>
              <a:rPr lang="ko-KR" altLang="en-US" sz="1800" b="1" kern="0" spc="0" dirty="0">
                <a:solidFill>
                  <a:srgbClr val="000000"/>
                </a:solidFill>
                <a:effectLst/>
                <a:latin typeface="+mn-ea"/>
              </a:rPr>
              <a:t>코스타리카 정부의 제안</a:t>
            </a:r>
          </a:p>
          <a:p>
            <a:pPr lvl="1" algn="just" fontAlgn="base">
              <a:lnSpc>
                <a:spcPct val="160000"/>
              </a:lnSpc>
              <a:spcBef>
                <a:spcPts val="0"/>
              </a:spcBef>
            </a:pPr>
            <a:r>
              <a:rPr lang="ko-KR" altLang="en-US" sz="1400" kern="0" spc="0" dirty="0">
                <a:solidFill>
                  <a:srgbClr val="000000"/>
                </a:solidFill>
                <a:effectLst/>
                <a:latin typeface="+mn-ea"/>
              </a:rPr>
              <a:t>코스타리카 대통령과 보건부 장관은 </a:t>
            </a:r>
            <a:r>
              <a:rPr lang="en-US" altLang="ko-KR" sz="1400" kern="0" spc="0" dirty="0">
                <a:solidFill>
                  <a:srgbClr val="000000"/>
                </a:solidFill>
                <a:effectLst/>
                <a:latin typeface="+mn-ea"/>
              </a:rPr>
              <a:t>3</a:t>
            </a:r>
            <a:r>
              <a:rPr lang="ko-KR" altLang="en-US" sz="1400" kern="0" spc="0" dirty="0">
                <a:solidFill>
                  <a:srgbClr val="000000"/>
                </a:solidFill>
                <a:effectLst/>
                <a:latin typeface="+mn-ea"/>
              </a:rPr>
              <a:t>월 </a:t>
            </a:r>
            <a:r>
              <a:rPr lang="en-US" altLang="ko-KR" sz="1400" kern="0" spc="0" dirty="0">
                <a:solidFill>
                  <a:srgbClr val="000000"/>
                </a:solidFill>
                <a:effectLst/>
                <a:latin typeface="+mn-ea"/>
              </a:rPr>
              <a:t>23</a:t>
            </a:r>
            <a:r>
              <a:rPr lang="ko-KR" altLang="en-US" sz="1400" kern="0" spc="0" dirty="0">
                <a:solidFill>
                  <a:srgbClr val="000000"/>
                </a:solidFill>
                <a:effectLst/>
                <a:latin typeface="+mn-ea"/>
              </a:rPr>
              <a:t>일 세계보건기구에 보낸 서한에서 코로나</a:t>
            </a:r>
            <a:r>
              <a:rPr lang="en-US" altLang="ko-KR" sz="1400" kern="0" spc="0" dirty="0">
                <a:solidFill>
                  <a:srgbClr val="000000"/>
                </a:solidFill>
                <a:effectLst/>
                <a:latin typeface="+mn-ea"/>
              </a:rPr>
              <a:t>19 </a:t>
            </a:r>
            <a:r>
              <a:rPr lang="ko-KR" altLang="en-US" sz="1400" kern="0" spc="0" dirty="0">
                <a:solidFill>
                  <a:srgbClr val="000000"/>
                </a:solidFill>
                <a:effectLst/>
                <a:latin typeface="+mn-ea"/>
              </a:rPr>
              <a:t>검출</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예방</a:t>
            </a:r>
            <a:r>
              <a:rPr lang="en-US" altLang="ko-KR" sz="1400" kern="0" spc="0" dirty="0">
                <a:solidFill>
                  <a:srgbClr val="000000"/>
                </a:solidFill>
                <a:effectLst/>
                <a:latin typeface="+mn-ea"/>
              </a:rPr>
              <a:t>, </a:t>
            </a:r>
            <a:r>
              <a:rPr lang="ko-KR" altLang="en-US" sz="1400" kern="0" spc="0" dirty="0">
                <a:solidFill>
                  <a:srgbClr val="000000"/>
                </a:solidFill>
                <a:effectLst/>
                <a:latin typeface="+mn-ea"/>
              </a:rPr>
              <a:t>통제 및 치료에 사용될 수 있는 기술에 관한 권리를 공동관리</a:t>
            </a:r>
            <a:r>
              <a:rPr lang="en-US" altLang="ko-KR" sz="1400" kern="0" spc="0" dirty="0">
                <a:solidFill>
                  <a:srgbClr val="000000"/>
                </a:solidFill>
                <a:effectLst/>
                <a:latin typeface="+mn-ea"/>
              </a:rPr>
              <a:t>(pool)</a:t>
            </a:r>
            <a:r>
              <a:rPr lang="ko-KR" altLang="en-US" sz="1400" kern="0" spc="0" dirty="0">
                <a:solidFill>
                  <a:srgbClr val="000000"/>
                </a:solidFill>
                <a:effectLst/>
                <a:latin typeface="+mn-ea"/>
              </a:rPr>
              <a:t>하는 조치를 세계보건기구가 취해 줄 것을 요청했다</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여기서 말하는 권리는 코로나</a:t>
            </a:r>
            <a:r>
              <a:rPr lang="en-US" altLang="ko-KR" sz="1400" kern="0" spc="0" dirty="0">
                <a:solidFill>
                  <a:srgbClr val="000000"/>
                </a:solidFill>
                <a:effectLst/>
                <a:latin typeface="+mn-ea"/>
              </a:rPr>
              <a:t>19 </a:t>
            </a:r>
            <a:r>
              <a:rPr lang="ko-KR" altLang="en-US" sz="1400" kern="0" spc="0" dirty="0">
                <a:solidFill>
                  <a:srgbClr val="000000"/>
                </a:solidFill>
                <a:effectLst/>
                <a:latin typeface="+mn-ea"/>
              </a:rPr>
              <a:t>치료제 특허에 국한되지 않고</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코로나</a:t>
            </a:r>
            <a:r>
              <a:rPr lang="en-US" altLang="ko-KR" sz="1400" kern="0" spc="0" dirty="0">
                <a:solidFill>
                  <a:srgbClr val="000000"/>
                </a:solidFill>
                <a:effectLst/>
                <a:latin typeface="+mn-ea"/>
              </a:rPr>
              <a:t>19</a:t>
            </a:r>
            <a:r>
              <a:rPr lang="ko-KR" altLang="en-US" sz="1400" kern="0" spc="0" dirty="0">
                <a:solidFill>
                  <a:srgbClr val="000000"/>
                </a:solidFill>
                <a:effectLst/>
                <a:latin typeface="+mn-ea"/>
              </a:rPr>
              <a:t>의 진단</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예방</a:t>
            </a:r>
            <a:r>
              <a:rPr lang="en-US" altLang="ko-KR" sz="1400" kern="0" spc="0" dirty="0">
                <a:solidFill>
                  <a:srgbClr val="000000"/>
                </a:solidFill>
                <a:effectLst/>
                <a:latin typeface="+mn-ea"/>
              </a:rPr>
              <a:t>, </a:t>
            </a:r>
            <a:r>
              <a:rPr lang="ko-KR" altLang="en-US" sz="1400" kern="0" spc="0" dirty="0">
                <a:solidFill>
                  <a:srgbClr val="000000"/>
                </a:solidFill>
                <a:effectLst/>
                <a:latin typeface="+mn-ea"/>
              </a:rPr>
              <a:t>통제 및 치료에 사용될 수 있는 기술과 지식에 관한 현재 또는 미래의 모든 권리를 말한다</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치료제 특허는 물론 디자인</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임상시험 성적 자료</a:t>
            </a:r>
            <a:r>
              <a:rPr lang="en-US" altLang="ko-KR" sz="1400" kern="0" spc="0" dirty="0">
                <a:solidFill>
                  <a:srgbClr val="000000"/>
                </a:solidFill>
                <a:effectLst/>
                <a:latin typeface="+mn-ea"/>
              </a:rPr>
              <a:t>(</a:t>
            </a:r>
            <a:r>
              <a:rPr lang="ko-KR" altLang="en-US" sz="1400" kern="0" spc="0" dirty="0">
                <a:solidFill>
                  <a:srgbClr val="000000"/>
                </a:solidFill>
                <a:effectLst/>
                <a:latin typeface="+mn-ea"/>
              </a:rPr>
              <a:t>자료 독점권</a:t>
            </a:r>
            <a:r>
              <a:rPr lang="en-US" altLang="ko-KR" sz="1400" kern="0" spc="0" dirty="0">
                <a:solidFill>
                  <a:srgbClr val="000000"/>
                </a:solidFill>
                <a:effectLst/>
                <a:latin typeface="+mn-ea"/>
              </a:rPr>
              <a:t>), </a:t>
            </a:r>
            <a:r>
              <a:rPr lang="ko-KR" altLang="en-US" sz="1400" kern="0" spc="0" dirty="0">
                <a:solidFill>
                  <a:srgbClr val="000000"/>
                </a:solidFill>
                <a:effectLst/>
                <a:latin typeface="+mn-ea"/>
              </a:rPr>
              <a:t>노하우</a:t>
            </a:r>
            <a:r>
              <a:rPr lang="en-US" altLang="ko-KR" sz="1400" kern="0" spc="0" dirty="0">
                <a:solidFill>
                  <a:srgbClr val="000000"/>
                </a:solidFill>
                <a:effectLst/>
                <a:latin typeface="+mn-ea"/>
              </a:rPr>
              <a:t>, </a:t>
            </a:r>
            <a:r>
              <a:rPr lang="ko-KR" altLang="en-US" sz="1400" kern="0" spc="0" dirty="0" err="1">
                <a:solidFill>
                  <a:srgbClr val="000000"/>
                </a:solidFill>
                <a:effectLst/>
                <a:latin typeface="+mn-ea"/>
              </a:rPr>
              <a:t>셀라인</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저작권</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진단 기기나 장비</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의약</a:t>
            </a:r>
            <a:r>
              <a:rPr lang="en-US" altLang="ko-KR" sz="1400" kern="0" spc="0" dirty="0">
                <a:solidFill>
                  <a:srgbClr val="000000"/>
                </a:solidFill>
                <a:effectLst/>
                <a:latin typeface="+mn-ea"/>
              </a:rPr>
              <a:t>, </a:t>
            </a:r>
            <a:r>
              <a:rPr lang="ko-KR" altLang="en-US" sz="1400" kern="0" spc="0" dirty="0">
                <a:solidFill>
                  <a:srgbClr val="000000"/>
                </a:solidFill>
                <a:effectLst/>
                <a:latin typeface="+mn-ea"/>
              </a:rPr>
              <a:t>백신 생산에 사용되는 청사진</a:t>
            </a:r>
            <a:r>
              <a:rPr lang="en-US" altLang="ko-KR" sz="1400" kern="0" spc="0" dirty="0">
                <a:solidFill>
                  <a:srgbClr val="000000"/>
                </a:solidFill>
                <a:effectLst/>
                <a:latin typeface="+mn-ea"/>
              </a:rPr>
              <a:t>(blueprint)</a:t>
            </a:r>
            <a:r>
              <a:rPr lang="ko-KR" altLang="en-US" sz="1400" kern="0" spc="0" dirty="0">
                <a:solidFill>
                  <a:srgbClr val="000000"/>
                </a:solidFill>
                <a:effectLst/>
                <a:latin typeface="+mn-ea"/>
              </a:rPr>
              <a:t>에 관한 권리까지 포함한다</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사안의 시급성을 고려하여</a:t>
            </a:r>
            <a:r>
              <a:rPr lang="en-US" altLang="ko-KR" sz="1400" kern="0" spc="0" dirty="0">
                <a:solidFill>
                  <a:srgbClr val="000000"/>
                </a:solidFill>
                <a:effectLst/>
                <a:latin typeface="+mn-ea"/>
              </a:rPr>
              <a:t>, </a:t>
            </a:r>
            <a:r>
              <a:rPr lang="ko-KR" altLang="en-US" sz="1400" kern="0" spc="0" dirty="0">
                <a:solidFill>
                  <a:srgbClr val="000000"/>
                </a:solidFill>
                <a:effectLst/>
                <a:latin typeface="+mn-ea"/>
              </a:rPr>
              <a:t>공공부문의 지원으로 개발된 기술에 관한 권리를 공유하겠다는 의사를 표명한 양해각서를 우선 체결하고</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이를 </a:t>
            </a:r>
            <a:r>
              <a:rPr lang="en-US" altLang="ko-KR" sz="1400" kern="0" spc="0" dirty="0">
                <a:solidFill>
                  <a:srgbClr val="000000"/>
                </a:solidFill>
                <a:effectLst/>
                <a:latin typeface="+mn-ea"/>
              </a:rPr>
              <a:t>WHO </a:t>
            </a:r>
            <a:r>
              <a:rPr lang="ko-KR" altLang="en-US" sz="1400" kern="0" spc="0" dirty="0">
                <a:solidFill>
                  <a:srgbClr val="000000"/>
                </a:solidFill>
                <a:effectLst/>
                <a:latin typeface="+mn-ea"/>
              </a:rPr>
              <a:t>회원국과 비영리 기관</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산업계로 확대하자는 것이 코스타리카의 제안이었다</a:t>
            </a:r>
            <a:r>
              <a:rPr lang="en-US" altLang="ko-KR" sz="1400" kern="0" spc="0" dirty="0">
                <a:solidFill>
                  <a:srgbClr val="000000"/>
                </a:solidFill>
                <a:effectLst/>
                <a:latin typeface="+mn-ea"/>
              </a:rPr>
              <a:t>. </a:t>
            </a:r>
            <a:r>
              <a:rPr lang="ko-KR" altLang="en-US" sz="1400" kern="0" spc="0" dirty="0">
                <a:solidFill>
                  <a:srgbClr val="000000"/>
                </a:solidFill>
                <a:effectLst/>
                <a:latin typeface="+mn-ea"/>
              </a:rPr>
              <a:t>일단 공동관리에 참여한다는 의사만 표명하고 구체적으로 어떤 권리를 어떻게 공유할지는 공동관리를 구현하는 과정에서 </a:t>
            </a:r>
            <a:r>
              <a:rPr lang="en-US" altLang="ko-KR" sz="1400" kern="0" spc="0" dirty="0">
                <a:solidFill>
                  <a:srgbClr val="000000"/>
                </a:solidFill>
                <a:effectLst/>
                <a:latin typeface="+mn-ea"/>
              </a:rPr>
              <a:t>R&amp;D </a:t>
            </a:r>
            <a:r>
              <a:rPr lang="ko-KR" altLang="en-US" sz="1400" kern="0" spc="0" dirty="0">
                <a:solidFill>
                  <a:srgbClr val="000000"/>
                </a:solidFill>
                <a:effectLst/>
                <a:latin typeface="+mn-ea"/>
              </a:rPr>
              <a:t>자금공여자와 권리자들의 의견을 들어 나중에 정하자는 것이다</a:t>
            </a:r>
            <a:r>
              <a:rPr lang="en-US" altLang="ko-KR" sz="1400" kern="0" spc="0" dirty="0">
                <a:solidFill>
                  <a:srgbClr val="000000"/>
                </a:solidFill>
                <a:effectLst/>
                <a:latin typeface="+mn-ea"/>
              </a:rPr>
              <a:t>. </a:t>
            </a:r>
            <a:endParaRPr lang="ko-KR" altLang="en-US" sz="1400" kern="0" spc="0" dirty="0">
              <a:solidFill>
                <a:srgbClr val="000000"/>
              </a:solidFill>
              <a:effectLst/>
              <a:latin typeface="+mn-ea"/>
            </a:endParaRPr>
          </a:p>
          <a:p>
            <a:pPr marL="0" marR="0" indent="0" algn="just" fontAlgn="base" latinLnBrk="1">
              <a:lnSpc>
                <a:spcPct val="160000"/>
              </a:lnSpc>
              <a:spcBef>
                <a:spcPts val="0"/>
              </a:spcBef>
              <a:spcAft>
                <a:spcPts val="0"/>
              </a:spcAft>
            </a:pPr>
            <a:endParaRPr lang="ko-KR" altLang="en-US" sz="18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DAA07A4E-BD45-432D-8186-BE65221C25D5}"/>
              </a:ext>
            </a:extLst>
          </p:cNvPr>
          <p:cNvSpPr>
            <a:spLocks noGrp="1"/>
          </p:cNvSpPr>
          <p:nvPr>
            <p:ph type="sldNum" sz="quarter" idx="12"/>
          </p:nvPr>
        </p:nvSpPr>
        <p:spPr/>
        <p:txBody>
          <a:bodyPr/>
          <a:lstStyle/>
          <a:p>
            <a:fld id="{0F5E5150-D770-414B-8549-1992D988E152}" type="slidenum">
              <a:rPr kumimoji="1" lang="ko-KR" altLang="en-US" smtClean="0"/>
              <a:t>4</a:t>
            </a:fld>
            <a:endParaRPr kumimoji="1" lang="ko-KR" altLang="en-US"/>
          </a:p>
        </p:txBody>
      </p:sp>
    </p:spTree>
    <p:extLst>
      <p:ext uri="{BB962C8B-B14F-4D97-AF65-F5344CB8AC3E}">
        <p14:creationId xmlns:p14="http://schemas.microsoft.com/office/powerpoint/2010/main" val="12737905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01A4363-0FB4-400F-8561-F294A4D7FDDF}"/>
              </a:ext>
            </a:extLst>
          </p:cNvPr>
          <p:cNvSpPr>
            <a:spLocks noGrp="1"/>
          </p:cNvSpPr>
          <p:nvPr>
            <p:ph type="title"/>
          </p:nvPr>
        </p:nvSpPr>
        <p:spPr/>
        <p:txBody>
          <a:bodyPr/>
          <a:lstStyle/>
          <a:p>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41729F0-49F2-49E5-8988-84BD233E748B}"/>
              </a:ext>
            </a:extLst>
          </p:cNvPr>
          <p:cNvSpPr>
            <a:spLocks noGrp="1"/>
          </p:cNvSpPr>
          <p:nvPr>
            <p:ph idx="1"/>
          </p:nvPr>
        </p:nvSpPr>
        <p:spPr>
          <a:xfrm>
            <a:off x="838200" y="1825625"/>
            <a:ext cx="10515600" cy="4895850"/>
          </a:xfrm>
        </p:spPr>
        <p:txBody>
          <a:bodyPr>
            <a:normAutofit fontScale="77500" lnSpcReduction="20000"/>
          </a:bodyPr>
          <a:lstStyle/>
          <a:p>
            <a:pPr marL="0" indent="0" algn="ctr">
              <a:buNone/>
            </a:pPr>
            <a:r>
              <a:rPr lang="ko-KR" altLang="en-US" b="1" dirty="0">
                <a:solidFill>
                  <a:srgbClr val="0070C0"/>
                </a:solidFill>
              </a:rPr>
              <a:t>과학문화권</a:t>
            </a:r>
            <a:r>
              <a:rPr lang="en-US" altLang="ko-KR" b="1" dirty="0">
                <a:solidFill>
                  <a:srgbClr val="0070C0"/>
                </a:solidFill>
              </a:rPr>
              <a:t>(Right to science and culture)</a:t>
            </a:r>
          </a:p>
          <a:p>
            <a:pPr>
              <a:lnSpc>
                <a:spcPct val="120000"/>
              </a:lnSpc>
            </a:pPr>
            <a:r>
              <a:rPr lang="ko-KR" altLang="en-US" dirty="0"/>
              <a:t>저자의 권리 </a:t>
            </a:r>
            <a:r>
              <a:rPr lang="en-US" altLang="ko-KR" dirty="0"/>
              <a:t>+ </a:t>
            </a:r>
            <a:r>
              <a:rPr lang="ko-KR" altLang="en-US" dirty="0"/>
              <a:t>문화생활에 참여할 권리 </a:t>
            </a:r>
            <a:r>
              <a:rPr lang="en-US" altLang="ko-KR" dirty="0"/>
              <a:t>+ </a:t>
            </a:r>
            <a:r>
              <a:rPr lang="ko-KR" altLang="en-US" dirty="0"/>
              <a:t>과학의 진보 및 </a:t>
            </a:r>
            <a:r>
              <a:rPr lang="ko-KR" altLang="en-US" dirty="0" err="1"/>
              <a:t>응용으로부터</a:t>
            </a:r>
            <a:r>
              <a:rPr lang="ko-KR" altLang="en-US" dirty="0"/>
              <a:t> 이익을 향유할 권리</a:t>
            </a:r>
            <a:endParaRPr lang="en-US" altLang="ko-KR" dirty="0"/>
          </a:p>
          <a:p>
            <a:pPr>
              <a:lnSpc>
                <a:spcPct val="120000"/>
              </a:lnSpc>
            </a:pPr>
            <a:r>
              <a:rPr lang="ko-KR" altLang="en-US" dirty="0" err="1"/>
              <a:t>과학권</a:t>
            </a:r>
            <a:r>
              <a:rPr lang="en-US" altLang="ko-KR" dirty="0"/>
              <a:t>: </a:t>
            </a:r>
            <a:r>
              <a:rPr lang="ko-KR" altLang="en-US" dirty="0"/>
              <a:t>낙수 효과</a:t>
            </a:r>
            <a:r>
              <a:rPr lang="en-US" altLang="ko-KR" dirty="0"/>
              <a:t>(trickle-down)</a:t>
            </a:r>
            <a:r>
              <a:rPr lang="ko-KR" altLang="en-US" dirty="0"/>
              <a:t>에 의해 과학적 진보의 혜택이 자신에게 돌아올 때까지 기다리는 수동적 권리가 아니라 과학적 진보에 적극적으로 참여할 권리</a:t>
            </a:r>
            <a:r>
              <a:rPr lang="en-US" altLang="ko-KR" dirty="0"/>
              <a:t>, </a:t>
            </a:r>
            <a:r>
              <a:rPr lang="ko-KR" altLang="en-US" dirty="0"/>
              <a:t>과학과 그것의 활용에 관한 정책결정 과정에 적극적으로 참여할 권리까지 포함</a:t>
            </a:r>
            <a:r>
              <a:rPr lang="en-US" altLang="ko-KR" dirty="0"/>
              <a:t>.</a:t>
            </a:r>
            <a:r>
              <a:rPr lang="ko-KR" altLang="en-US" dirty="0"/>
              <a:t> </a:t>
            </a:r>
            <a:endParaRPr lang="en-US" altLang="ko-KR" dirty="0"/>
          </a:p>
          <a:p>
            <a:pPr>
              <a:lnSpc>
                <a:spcPct val="120000"/>
              </a:lnSpc>
            </a:pPr>
            <a:r>
              <a:rPr lang="ko-KR" altLang="en-US" dirty="0"/>
              <a:t>공적자금 기여자는 공적 연구로 생산된 지식이 문헌 공개를 통해 누구나 자유롭게 이용할 수 있도록 해야 하고</a:t>
            </a:r>
            <a:r>
              <a:rPr lang="en-US" altLang="ko-KR" dirty="0"/>
              <a:t>, </a:t>
            </a:r>
            <a:r>
              <a:rPr lang="ko-KR" altLang="en-US" dirty="0"/>
              <a:t>공적자금 지원을 받는 대학교나 연구기관들은 특허 취득 및 특허기술 판매 관행</a:t>
            </a:r>
            <a:r>
              <a:rPr lang="en-US" altLang="ko-KR" dirty="0"/>
              <a:t>(patenting and licensing practice)</a:t>
            </a:r>
            <a:r>
              <a:rPr lang="ko-KR" altLang="en-US" dirty="0"/>
              <a:t>을 통해 얻는 상업적 보상보다는 공중건강을 더 우선시해야 함</a:t>
            </a:r>
            <a:r>
              <a:rPr lang="en-US" altLang="ko-KR" dirty="0"/>
              <a:t>(</a:t>
            </a:r>
            <a:r>
              <a:rPr lang="ko-KR" altLang="en-US" dirty="0"/>
              <a:t>가령 지재권의 기부</a:t>
            </a:r>
            <a:r>
              <a:rPr lang="en-US" altLang="ko-KR" dirty="0"/>
              <a:t>, </a:t>
            </a:r>
            <a:r>
              <a:rPr lang="ko-KR" altLang="en-US" dirty="0"/>
              <a:t>비독점적 실시허락</a:t>
            </a:r>
            <a:r>
              <a:rPr lang="en-US" altLang="ko-KR" dirty="0"/>
              <a:t>, </a:t>
            </a:r>
            <a:r>
              <a:rPr lang="ko-KR" altLang="en-US" dirty="0"/>
              <a:t>공개</a:t>
            </a:r>
            <a:r>
              <a:rPr lang="en-US" altLang="ko-KR" dirty="0"/>
              <a:t>, </a:t>
            </a:r>
            <a:r>
              <a:rPr lang="ko-KR" altLang="en-US" dirty="0"/>
              <a:t>공공 부문 </a:t>
            </a:r>
            <a:r>
              <a:rPr lang="ko-KR" altLang="en-US" dirty="0" err="1"/>
              <a:t>특허풀</a:t>
            </a:r>
            <a:r>
              <a:rPr lang="en-US" altLang="ko-KR" dirty="0"/>
              <a:t>(public sector patent pool)</a:t>
            </a:r>
            <a:r>
              <a:rPr lang="ko-KR" altLang="en-US" dirty="0"/>
              <a:t>의 참여에 더 비중을 두어야 함</a:t>
            </a:r>
            <a:r>
              <a:rPr lang="en-US" altLang="ko-KR" dirty="0"/>
              <a:t>)(UN High Level Panel on Access to Medicine, 2016 Report).</a:t>
            </a:r>
            <a:endParaRPr lang="ko-KR" altLang="en-US" dirty="0"/>
          </a:p>
        </p:txBody>
      </p:sp>
      <p:sp>
        <p:nvSpPr>
          <p:cNvPr id="4" name="슬라이드 번호 개체 틀 3">
            <a:extLst>
              <a:ext uri="{FF2B5EF4-FFF2-40B4-BE49-F238E27FC236}">
                <a16:creationId xmlns:a16="http://schemas.microsoft.com/office/drawing/2014/main" id="{5832068E-D629-487D-99ED-7282DA66BECA}"/>
              </a:ext>
            </a:extLst>
          </p:cNvPr>
          <p:cNvSpPr>
            <a:spLocks noGrp="1"/>
          </p:cNvSpPr>
          <p:nvPr>
            <p:ph type="sldNum" sz="quarter" idx="12"/>
          </p:nvPr>
        </p:nvSpPr>
        <p:spPr/>
        <p:txBody>
          <a:bodyPr/>
          <a:lstStyle/>
          <a:p>
            <a:fld id="{0F5E5150-D770-414B-8549-1992D988E152}" type="slidenum">
              <a:rPr kumimoji="1" lang="ko-KR" altLang="en-US" smtClean="0"/>
              <a:t>40</a:t>
            </a:fld>
            <a:endParaRPr kumimoji="1" lang="ko-KR" altLang="en-US"/>
          </a:p>
        </p:txBody>
      </p:sp>
    </p:spTree>
    <p:extLst>
      <p:ext uri="{BB962C8B-B14F-4D97-AF65-F5344CB8AC3E}">
        <p14:creationId xmlns:p14="http://schemas.microsoft.com/office/powerpoint/2010/main" val="11627312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500" b="1" cap="small" dirty="0">
                <a:solidFill>
                  <a:schemeClr val="tx1">
                    <a:lumMod val="95000"/>
                    <a:lumOff val="5000"/>
                  </a:schemeClr>
                </a:solidFill>
                <a:latin typeface="Times New Roman" panose="02020603050405020304" pitchFamily="18" charset="0"/>
                <a:cs typeface="Times New Roman" panose="02020603050405020304" pitchFamily="18" charset="0"/>
              </a:rPr>
              <a:t>Discussion</a:t>
            </a:r>
            <a:endParaRPr lang="ko-KR" altLang="en-US" sz="11500" b="1" cap="small"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슬라이드 번호 개체 틀 2"/>
          <p:cNvSpPr>
            <a:spLocks noGrp="1"/>
          </p:cNvSpPr>
          <p:nvPr>
            <p:ph type="sldNum" sz="quarter" idx="12"/>
          </p:nvPr>
        </p:nvSpPr>
        <p:spPr/>
        <p:txBody>
          <a:bodyPr/>
          <a:lstStyle/>
          <a:p>
            <a:fld id="{4FAB73BC-B049-4115-A692-8D63A059BFB8}" type="slidenum">
              <a:rPr lang="en-US" smtClean="0"/>
              <a:t>41</a:t>
            </a:fld>
            <a:endParaRPr lang="en-US" dirty="0"/>
          </a:p>
        </p:txBody>
      </p:sp>
    </p:spTree>
    <p:extLst>
      <p:ext uri="{BB962C8B-B14F-4D97-AF65-F5344CB8AC3E}">
        <p14:creationId xmlns:p14="http://schemas.microsoft.com/office/powerpoint/2010/main" val="351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D6CE9FE-3738-4EC7-AA72-0A6025F4BC23}"/>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129F8546-F03A-43B5-B4F5-9763A31C476F}"/>
              </a:ext>
            </a:extLst>
          </p:cNvPr>
          <p:cNvSpPr>
            <a:spLocks noGrp="1"/>
          </p:cNvSpPr>
          <p:nvPr>
            <p:ph idx="1"/>
          </p:nvPr>
        </p:nvSpPr>
        <p:spPr/>
        <p:txBody>
          <a:bodyPr>
            <a:normAutofit fontScale="92500" lnSpcReduction="20000"/>
          </a:bodyPr>
          <a:lstStyle/>
          <a:p>
            <a:pPr marL="0" marR="0" indent="0" algn="just" fontAlgn="base" latinLnBrk="1">
              <a:lnSpc>
                <a:spcPct val="160000"/>
              </a:lnSpc>
              <a:spcBef>
                <a:spcPts val="0"/>
              </a:spcBef>
              <a:spcAft>
                <a:spcPts val="0"/>
              </a:spcAft>
              <a:buNone/>
            </a:pPr>
            <a:r>
              <a:rPr lang="ko-KR" altLang="en-US" sz="1100" b="1" kern="0" spc="0" dirty="0">
                <a:solidFill>
                  <a:srgbClr val="000000"/>
                </a:solidFill>
                <a:effectLst/>
                <a:latin typeface="휴먼명조"/>
                <a:ea typeface="휴먼명조"/>
              </a:rPr>
              <a:t>시민사회의 지지</a:t>
            </a:r>
            <a:endParaRPr lang="ko-KR" altLang="en-US" sz="1100" b="1"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r>
              <a:rPr lang="ko-KR" altLang="en-US" sz="1100" kern="0" spc="0" dirty="0">
                <a:solidFill>
                  <a:srgbClr val="000000"/>
                </a:solidFill>
                <a:effectLst/>
                <a:latin typeface="휴먼명조"/>
                <a:ea typeface="휴먼명조"/>
              </a:rPr>
              <a:t>코스타리카의 제안에 대해 전 세계 시민사회단체와 전문가들이 공개서한을 통해 적극적인 지지의사를 밝혔다</a:t>
            </a:r>
            <a:r>
              <a:rPr lang="en-US" altLang="ko-KR" sz="1100" kern="0" spc="0" dirty="0">
                <a:solidFill>
                  <a:srgbClr val="000000"/>
                </a:solidFill>
                <a:effectLst/>
                <a:latin typeface="휴먼명조"/>
                <a:ea typeface="휴먼명조"/>
              </a:rPr>
              <a:t>.</a:t>
            </a:r>
            <a:endParaRPr lang="ko-KR" altLang="en-US" sz="1100"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endParaRPr lang="en-US" altLang="ko-KR" sz="1100" kern="0" spc="0" dirty="0">
              <a:solidFill>
                <a:srgbClr val="000000"/>
              </a:solidFill>
              <a:effectLst/>
              <a:latin typeface="휴먼명조"/>
              <a:ea typeface="휴먼명조"/>
            </a:endParaRPr>
          </a:p>
          <a:p>
            <a:pPr marL="0" marR="0" indent="0" algn="just" fontAlgn="base" latinLnBrk="1">
              <a:lnSpc>
                <a:spcPct val="160000"/>
              </a:lnSpc>
              <a:spcBef>
                <a:spcPts val="0"/>
              </a:spcBef>
              <a:spcAft>
                <a:spcPts val="0"/>
              </a:spcAft>
              <a:buNone/>
            </a:pPr>
            <a:r>
              <a:rPr lang="ko-KR" altLang="en-US" sz="1100" b="1" kern="0" spc="0" dirty="0">
                <a:solidFill>
                  <a:srgbClr val="000000"/>
                </a:solidFill>
                <a:effectLst/>
                <a:latin typeface="휴먼명조"/>
                <a:ea typeface="휴먼명조"/>
              </a:rPr>
              <a:t>각국의 지지</a:t>
            </a:r>
            <a:endParaRPr lang="en-US" altLang="ko-KR" sz="1100" b="1" kern="0" spc="0" dirty="0">
              <a:solidFill>
                <a:srgbClr val="000000"/>
              </a:solidFill>
              <a:effectLst/>
              <a:latin typeface="휴먼명조"/>
              <a:ea typeface="휴먼명조"/>
            </a:endParaRPr>
          </a:p>
          <a:p>
            <a:pPr marL="0" marR="0" indent="0" algn="just" fontAlgn="base" latinLnBrk="1">
              <a:lnSpc>
                <a:spcPct val="160000"/>
              </a:lnSpc>
              <a:spcBef>
                <a:spcPts val="0"/>
              </a:spcBef>
              <a:spcAft>
                <a:spcPts val="0"/>
              </a:spcAft>
              <a:buNone/>
            </a:pPr>
            <a:r>
              <a:rPr lang="ko-KR" altLang="en-US" sz="1100" kern="0" spc="0" dirty="0">
                <a:solidFill>
                  <a:srgbClr val="000000"/>
                </a:solidFill>
                <a:effectLst/>
                <a:latin typeface="휴먼명조"/>
                <a:ea typeface="휴먼명조"/>
              </a:rPr>
              <a:t>유럽연합</a:t>
            </a:r>
            <a:r>
              <a:rPr lang="en-US" altLang="ko-KR" sz="1100" kern="0" spc="0" dirty="0">
                <a:solidFill>
                  <a:srgbClr val="000000"/>
                </a:solidFill>
                <a:effectLst/>
                <a:latin typeface="휴먼명조"/>
                <a:ea typeface="휴먼명조"/>
              </a:rPr>
              <a:t>: WHA 73</a:t>
            </a:r>
            <a:r>
              <a:rPr lang="ko-KR" altLang="en-US" sz="1100" kern="0" spc="0" dirty="0">
                <a:solidFill>
                  <a:srgbClr val="000000"/>
                </a:solidFill>
                <a:effectLst/>
                <a:latin typeface="휴먼명조"/>
                <a:ea typeface="휴먼명조"/>
              </a:rPr>
              <a:t> 결의안 초안 </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코로나</a:t>
            </a:r>
            <a:r>
              <a:rPr lang="en-US" altLang="ko-KR" sz="1100" kern="0" spc="0" dirty="0">
                <a:solidFill>
                  <a:srgbClr val="000000"/>
                </a:solidFill>
                <a:effectLst/>
                <a:latin typeface="휴먼명조"/>
                <a:ea typeface="휴먼명조"/>
              </a:rPr>
              <a:t>19 </a:t>
            </a:r>
            <a:r>
              <a:rPr lang="ko-KR" altLang="en-US" sz="1100" kern="0" spc="0" dirty="0">
                <a:solidFill>
                  <a:srgbClr val="000000"/>
                </a:solidFill>
                <a:effectLst/>
                <a:latin typeface="휴먼명조"/>
                <a:ea typeface="휴먼명조"/>
              </a:rPr>
              <a:t>대응에 필요한 안전하고 효과적이며 양질의 진단제</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치료제</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백신을 국제적 차원의 협력을 통해 개발</a:t>
            </a:r>
            <a:r>
              <a:rPr lang="en-US" altLang="ko-KR" sz="1100" kern="0" spc="0" dirty="0">
                <a:solidFill>
                  <a:srgbClr val="000000"/>
                </a:solidFill>
                <a:effectLst/>
                <a:latin typeface="휴먼명조"/>
                <a:ea typeface="휴먼명조"/>
              </a:rPr>
              <a:t>·</a:t>
            </a:r>
            <a:r>
              <a:rPr lang="ko-KR" altLang="en-US" sz="1100" kern="0" spc="0" dirty="0">
                <a:solidFill>
                  <a:srgbClr val="000000"/>
                </a:solidFill>
                <a:effectLst/>
                <a:latin typeface="휴먼명조"/>
                <a:ea typeface="휴먼명조"/>
              </a:rPr>
              <a:t>시험</a:t>
            </a:r>
            <a:r>
              <a:rPr lang="en-US" altLang="ko-KR" sz="1100" kern="0" spc="0" dirty="0">
                <a:solidFill>
                  <a:srgbClr val="000000"/>
                </a:solidFill>
                <a:effectLst/>
                <a:latin typeface="휴먼명조"/>
                <a:ea typeface="휴먼명조"/>
              </a:rPr>
              <a:t>·</a:t>
            </a:r>
            <a:r>
              <a:rPr lang="ko-KR" altLang="en-US" sz="1100" kern="0" spc="0" dirty="0">
                <a:solidFill>
                  <a:srgbClr val="000000"/>
                </a:solidFill>
                <a:effectLst/>
                <a:latin typeface="휴먼명조"/>
                <a:ea typeface="휴먼명조"/>
              </a:rPr>
              <a:t>생산하고</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코로나</a:t>
            </a:r>
            <a:r>
              <a:rPr lang="en-US" altLang="ko-KR" sz="1100" kern="0" spc="0" dirty="0">
                <a:solidFill>
                  <a:srgbClr val="000000"/>
                </a:solidFill>
                <a:effectLst/>
                <a:latin typeface="휴먼명조"/>
                <a:ea typeface="휴먼명조"/>
              </a:rPr>
              <a:t>19 </a:t>
            </a:r>
            <a:r>
              <a:rPr lang="ko-KR" altLang="en-US" sz="1100" kern="0" spc="0" dirty="0">
                <a:solidFill>
                  <a:srgbClr val="000000"/>
                </a:solidFill>
                <a:effectLst/>
                <a:latin typeface="휴먼명조"/>
                <a:ea typeface="휴먼명조"/>
              </a:rPr>
              <a:t>관련 의료적 개입에 관한 모든 지적재산권을 자발적으로 공동관리에 맡기는 방식을 통해</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모든 사람이 평등하고 부담없이 이용할 수 있도록 하자고 제안</a:t>
            </a:r>
            <a:r>
              <a:rPr lang="en-US" altLang="ko-KR" sz="1100" kern="0" spc="0" dirty="0">
                <a:solidFill>
                  <a:srgbClr val="000000"/>
                </a:solidFill>
                <a:effectLst/>
                <a:latin typeface="휴먼명조"/>
                <a:ea typeface="휴먼명조"/>
              </a:rPr>
              <a:t>(OP4.2)</a:t>
            </a:r>
            <a:endParaRPr lang="ko-KR" altLang="en-US" sz="1100"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endParaRPr lang="en-US" altLang="ko-KR" sz="1100" kern="0" spc="0" dirty="0">
              <a:solidFill>
                <a:srgbClr val="000000"/>
              </a:solidFill>
              <a:effectLst/>
              <a:latin typeface="휴먼명조"/>
              <a:ea typeface="휴먼명조"/>
            </a:endParaRPr>
          </a:p>
          <a:p>
            <a:pPr marL="0" marR="0" indent="0" algn="just" fontAlgn="base" latinLnBrk="1">
              <a:lnSpc>
                <a:spcPct val="160000"/>
              </a:lnSpc>
              <a:spcBef>
                <a:spcPts val="0"/>
              </a:spcBef>
              <a:spcAft>
                <a:spcPts val="0"/>
              </a:spcAft>
              <a:buNone/>
            </a:pPr>
            <a:r>
              <a:rPr lang="ko-KR" altLang="en-US" sz="1100" kern="0" spc="0" dirty="0">
                <a:solidFill>
                  <a:srgbClr val="000000"/>
                </a:solidFill>
                <a:effectLst/>
                <a:latin typeface="휴먼명조"/>
                <a:ea typeface="휴먼명조"/>
              </a:rPr>
              <a:t>네덜란드 보건부 장관 </a:t>
            </a:r>
            <a:r>
              <a:rPr lang="en-US" altLang="ko-KR" sz="1100" kern="0" spc="0" dirty="0">
                <a:solidFill>
                  <a:srgbClr val="000000"/>
                </a:solidFill>
                <a:effectLst/>
                <a:latin typeface="휴먼명조"/>
                <a:ea typeface="휴먼명조"/>
              </a:rPr>
              <a:t>Hugo de </a:t>
            </a:r>
            <a:r>
              <a:rPr lang="en-US" altLang="ko-KR" sz="1100" kern="0" spc="0" dirty="0" err="1">
                <a:solidFill>
                  <a:srgbClr val="000000"/>
                </a:solidFill>
                <a:effectLst/>
                <a:latin typeface="휴먼명조"/>
                <a:ea typeface="휴먼명조"/>
              </a:rPr>
              <a:t>Jonge</a:t>
            </a:r>
            <a:r>
              <a:rPr lang="ko-KR" altLang="en-US" sz="1100" kern="0" spc="0" dirty="0">
                <a:solidFill>
                  <a:srgbClr val="000000"/>
                </a:solidFill>
                <a:effectLst/>
                <a:latin typeface="휴먼명조"/>
                <a:ea typeface="휴먼명조"/>
              </a:rPr>
              <a:t>는 의회에 보낸 서한에서 </a:t>
            </a:r>
            <a:r>
              <a:rPr lang="en-US" altLang="ko-KR" sz="1100" kern="0" spc="0" dirty="0">
                <a:solidFill>
                  <a:srgbClr val="000000"/>
                </a:solidFill>
                <a:effectLst/>
                <a:latin typeface="휴먼명조"/>
                <a:ea typeface="휴먼명조"/>
              </a:rPr>
              <a:t>WHO</a:t>
            </a:r>
            <a:r>
              <a:rPr lang="ko-KR" altLang="en-US" sz="1100" kern="0" spc="0" dirty="0">
                <a:solidFill>
                  <a:srgbClr val="000000"/>
                </a:solidFill>
                <a:effectLst/>
                <a:latin typeface="휴먼명조"/>
                <a:ea typeface="휴먼명조"/>
              </a:rPr>
              <a:t>의 코로나</a:t>
            </a:r>
            <a:r>
              <a:rPr lang="en-US" altLang="ko-KR" sz="1100" kern="0" spc="0" dirty="0">
                <a:solidFill>
                  <a:srgbClr val="000000"/>
                </a:solidFill>
                <a:effectLst/>
                <a:latin typeface="휴먼명조"/>
                <a:ea typeface="휴먼명조"/>
              </a:rPr>
              <a:t>19 </a:t>
            </a:r>
            <a:r>
              <a:rPr lang="ko-KR" altLang="en-US" sz="1100" kern="0" spc="0" dirty="0">
                <a:solidFill>
                  <a:srgbClr val="000000"/>
                </a:solidFill>
                <a:effectLst/>
                <a:latin typeface="휴먼명조"/>
                <a:ea typeface="휴먼명조"/>
              </a:rPr>
              <a:t>특허풀을 지원하겠다고 밝히면서 코로나</a:t>
            </a:r>
            <a:r>
              <a:rPr lang="en-US" altLang="ko-KR" sz="1100" kern="0" spc="0" dirty="0">
                <a:solidFill>
                  <a:srgbClr val="000000"/>
                </a:solidFill>
                <a:effectLst/>
                <a:latin typeface="휴먼명조"/>
                <a:ea typeface="휴먼명조"/>
              </a:rPr>
              <a:t>19</a:t>
            </a:r>
            <a:r>
              <a:rPr lang="ko-KR" altLang="en-US" sz="1100" kern="0" spc="0" dirty="0">
                <a:solidFill>
                  <a:srgbClr val="000000"/>
                </a:solidFill>
                <a:effectLst/>
                <a:latin typeface="휴먼명조"/>
                <a:ea typeface="휴먼명조"/>
              </a:rPr>
              <a:t>의 진단이나 예방</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통제</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치료에 필요한 기술은 누구나 무료로 또는 합리적인 </a:t>
            </a:r>
            <a:r>
              <a:rPr lang="ko-KR" altLang="en-US" sz="1100" kern="0" spc="0" dirty="0" err="1">
                <a:solidFill>
                  <a:srgbClr val="000000"/>
                </a:solidFill>
                <a:effectLst/>
                <a:latin typeface="휴먼명조"/>
                <a:ea typeface="휴먼명조"/>
              </a:rPr>
              <a:t>비용할</a:t>
            </a:r>
            <a:r>
              <a:rPr lang="ko-KR" altLang="en-US" sz="1100" kern="0" spc="0" dirty="0">
                <a:solidFill>
                  <a:srgbClr val="000000"/>
                </a:solidFill>
                <a:effectLst/>
                <a:latin typeface="휴먼명조"/>
                <a:ea typeface="휴먼명조"/>
              </a:rPr>
              <a:t> 수 있도록 제공되어야 한다는 점을 강조했다</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네덜란드 외교부 장관 역시 </a:t>
            </a:r>
            <a:r>
              <a:rPr lang="en-US" altLang="ko-KR" sz="1100" kern="0" spc="0" dirty="0">
                <a:solidFill>
                  <a:srgbClr val="000000"/>
                </a:solidFill>
                <a:effectLst/>
                <a:latin typeface="휴먼명조"/>
                <a:ea typeface="휴먼명조"/>
              </a:rPr>
              <a:t>2020</a:t>
            </a:r>
            <a:r>
              <a:rPr lang="ko-KR" altLang="en-US" sz="1100" kern="0" spc="0" dirty="0">
                <a:solidFill>
                  <a:srgbClr val="000000"/>
                </a:solidFill>
                <a:effectLst/>
                <a:latin typeface="휴먼명조"/>
                <a:ea typeface="휴먼명조"/>
              </a:rPr>
              <a:t>년 </a:t>
            </a:r>
            <a:r>
              <a:rPr lang="en-US" altLang="ko-KR" sz="1100" kern="0" spc="0" dirty="0">
                <a:solidFill>
                  <a:srgbClr val="000000"/>
                </a:solidFill>
                <a:effectLst/>
                <a:latin typeface="휴먼명조"/>
                <a:ea typeface="휴먼명조"/>
              </a:rPr>
              <a:t>4</a:t>
            </a:r>
            <a:r>
              <a:rPr lang="ko-KR" altLang="en-US" sz="1100" kern="0" spc="0" dirty="0">
                <a:solidFill>
                  <a:srgbClr val="000000"/>
                </a:solidFill>
                <a:effectLst/>
                <a:latin typeface="휴먼명조"/>
                <a:ea typeface="휴먼명조"/>
              </a:rPr>
              <a:t>월 의회 질의에 답변하는 형식으로 </a:t>
            </a:r>
            <a:r>
              <a:rPr lang="en-US" altLang="ko-KR" sz="1100" kern="0" spc="0" dirty="0">
                <a:solidFill>
                  <a:srgbClr val="000000"/>
                </a:solidFill>
                <a:effectLst/>
                <a:latin typeface="휴먼명조"/>
                <a:ea typeface="휴먼명조"/>
              </a:rPr>
              <a:t>WHO</a:t>
            </a:r>
            <a:r>
              <a:rPr lang="ko-KR" altLang="en-US" sz="1100" kern="0" spc="0" dirty="0">
                <a:solidFill>
                  <a:srgbClr val="000000"/>
                </a:solidFill>
                <a:effectLst/>
                <a:latin typeface="휴먼명조"/>
                <a:ea typeface="휴먼명조"/>
              </a:rPr>
              <a:t>의 공유풀을 지지한다는 입장을 밝혔다</a:t>
            </a:r>
            <a:r>
              <a:rPr lang="en-US" altLang="ko-KR" sz="1100" kern="0" spc="0" dirty="0">
                <a:solidFill>
                  <a:srgbClr val="000000"/>
                </a:solidFill>
                <a:effectLst/>
                <a:latin typeface="휴먼명조"/>
                <a:ea typeface="휴먼명조"/>
              </a:rPr>
              <a:t>. </a:t>
            </a:r>
          </a:p>
          <a:p>
            <a:pPr marL="0" marR="0" indent="0" algn="just" fontAlgn="base" latinLnBrk="1">
              <a:lnSpc>
                <a:spcPct val="160000"/>
              </a:lnSpc>
              <a:spcBef>
                <a:spcPts val="0"/>
              </a:spcBef>
              <a:spcAft>
                <a:spcPts val="0"/>
              </a:spcAft>
              <a:buNone/>
            </a:pPr>
            <a:endParaRPr lang="ko-KR" altLang="en-US" sz="1100"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r>
              <a:rPr lang="ko-KR" altLang="en-US" sz="1100" kern="0" spc="0" dirty="0">
                <a:solidFill>
                  <a:srgbClr val="000000"/>
                </a:solidFill>
                <a:effectLst/>
                <a:latin typeface="휴먼명조"/>
                <a:ea typeface="휴먼명조"/>
              </a:rPr>
              <a:t>네덜란드 최대 민간보험회사 </a:t>
            </a:r>
            <a:r>
              <a:rPr lang="ko-KR" altLang="en-US" sz="1100" kern="0" spc="0" dirty="0" err="1">
                <a:solidFill>
                  <a:srgbClr val="000000"/>
                </a:solidFill>
                <a:effectLst/>
                <a:latin typeface="휴먼명조"/>
                <a:ea typeface="휴먼명조"/>
              </a:rPr>
              <a:t>아흐메아</a:t>
            </a:r>
            <a:r>
              <a:rPr lang="en-US" altLang="ko-KR" sz="1100" kern="0" spc="0" dirty="0">
                <a:solidFill>
                  <a:srgbClr val="000000"/>
                </a:solidFill>
                <a:effectLst/>
                <a:latin typeface="휴먼명조"/>
                <a:ea typeface="휴먼명조"/>
              </a:rPr>
              <a:t>(</a:t>
            </a:r>
            <a:r>
              <a:rPr lang="en-US" altLang="ko-KR" sz="1100" kern="0" spc="0" dirty="0" err="1">
                <a:solidFill>
                  <a:srgbClr val="000000"/>
                </a:solidFill>
                <a:effectLst/>
                <a:latin typeface="휴먼명조"/>
                <a:ea typeface="휴먼명조"/>
              </a:rPr>
              <a:t>Achmea</a:t>
            </a:r>
            <a:r>
              <a:rPr lang="en-US" altLang="ko-KR" sz="1100" kern="0" spc="0" dirty="0">
                <a:solidFill>
                  <a:srgbClr val="000000"/>
                </a:solidFill>
                <a:effectLst/>
                <a:latin typeface="휴먼명조"/>
                <a:ea typeface="휴먼명조"/>
              </a:rPr>
              <a:t>)</a:t>
            </a:r>
            <a:r>
              <a:rPr lang="ko-KR" altLang="en-US" sz="1100" kern="0" spc="0" dirty="0">
                <a:solidFill>
                  <a:srgbClr val="000000"/>
                </a:solidFill>
                <a:effectLst/>
                <a:latin typeface="휴먼명조"/>
                <a:ea typeface="휴먼명조"/>
              </a:rPr>
              <a:t>를 비롯한 </a:t>
            </a:r>
            <a:r>
              <a:rPr lang="en-US" altLang="ko-KR" sz="1100" kern="0" spc="0" dirty="0">
                <a:solidFill>
                  <a:srgbClr val="000000"/>
                </a:solidFill>
                <a:effectLst/>
                <a:latin typeface="휴먼명조"/>
                <a:ea typeface="휴먼명조"/>
              </a:rPr>
              <a:t>40</a:t>
            </a:r>
            <a:r>
              <a:rPr lang="ko-KR" altLang="en-US" sz="1100" kern="0" spc="0" dirty="0">
                <a:solidFill>
                  <a:srgbClr val="000000"/>
                </a:solidFill>
                <a:effectLst/>
                <a:latin typeface="휴먼명조"/>
                <a:ea typeface="휴먼명조"/>
              </a:rPr>
              <a:t>개 이상의 자산 운영사와 연기금들도 코로나</a:t>
            </a:r>
            <a:r>
              <a:rPr lang="en-US" altLang="ko-KR" sz="1100" kern="0" spc="0" dirty="0">
                <a:solidFill>
                  <a:srgbClr val="000000"/>
                </a:solidFill>
                <a:effectLst/>
                <a:latin typeface="휴먼명조"/>
                <a:ea typeface="휴먼명조"/>
              </a:rPr>
              <a:t>19 </a:t>
            </a:r>
            <a:r>
              <a:rPr lang="ko-KR" altLang="en-US" sz="1100" kern="0" spc="0" dirty="0">
                <a:solidFill>
                  <a:srgbClr val="000000"/>
                </a:solidFill>
                <a:effectLst/>
                <a:latin typeface="휴먼명조"/>
                <a:ea typeface="휴먼명조"/>
              </a:rPr>
              <a:t>대응을 위한 국제적 협력에 동참할 것을 제약회사들에게 공개적으로 요구했다</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이들은 제약업계의 핵심 역할은 진단제</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의약품</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백신을 개발하고</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이를 전 세계 모두가 감당할 수 있는 가격으로 이용할 수 있도록 하는 것임을 분명히 하고</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이러한 제약업계의 역할을 저버리고 특허권을 행사하거나</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과도한 가격을 책정하거나</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관련 연구성과를 영업비밀로 유지하거나 시장 독점권을 강화</a:t>
            </a:r>
            <a:r>
              <a:rPr lang="en-US" altLang="ko-KR" sz="1100" kern="0" spc="0" dirty="0">
                <a:solidFill>
                  <a:srgbClr val="000000"/>
                </a:solidFill>
                <a:effectLst/>
                <a:latin typeface="휴먼명조"/>
                <a:ea typeface="휴먼명조"/>
              </a:rPr>
              <a:t>(</a:t>
            </a:r>
            <a:r>
              <a:rPr lang="ko-KR" altLang="en-US" sz="1100" kern="0" spc="0" dirty="0">
                <a:solidFill>
                  <a:srgbClr val="000000"/>
                </a:solidFill>
                <a:effectLst/>
                <a:latin typeface="휴먼명조"/>
                <a:ea typeface="휴먼명조"/>
              </a:rPr>
              <a:t>희귀 의약품 지정을 받거나 하는 방법을 통해</a:t>
            </a:r>
            <a:r>
              <a:rPr lang="en-US" altLang="ko-KR" sz="1100" kern="0" spc="0" dirty="0">
                <a:solidFill>
                  <a:srgbClr val="000000"/>
                </a:solidFill>
                <a:effectLst/>
                <a:latin typeface="휴먼명조"/>
                <a:ea typeface="휴먼명조"/>
              </a:rPr>
              <a:t>)</a:t>
            </a:r>
            <a:r>
              <a:rPr lang="ko-KR" altLang="en-US" sz="1100" kern="0" spc="0" dirty="0">
                <a:solidFill>
                  <a:srgbClr val="000000"/>
                </a:solidFill>
                <a:effectLst/>
                <a:latin typeface="휴먼명조"/>
                <a:ea typeface="휴먼명조"/>
              </a:rPr>
              <a:t>하지 말 것을 요구했다</a:t>
            </a:r>
            <a:r>
              <a:rPr lang="en-US" altLang="ko-KR" sz="1100" kern="0" spc="0" dirty="0">
                <a:solidFill>
                  <a:srgbClr val="000000"/>
                </a:solidFill>
                <a:effectLst/>
                <a:latin typeface="휴먼명조"/>
                <a:ea typeface="휴먼명조"/>
              </a:rPr>
              <a:t>.</a:t>
            </a:r>
            <a:endParaRPr lang="ko-KR" altLang="en-US" sz="1100"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endParaRPr lang="en-US" altLang="ko-KR" sz="1100" kern="0" spc="0" dirty="0">
              <a:solidFill>
                <a:srgbClr val="000000"/>
              </a:solidFill>
              <a:effectLst/>
              <a:latin typeface="휴먼명조"/>
              <a:ea typeface="휴먼명조"/>
            </a:endParaRPr>
          </a:p>
          <a:p>
            <a:pPr marL="0" marR="0" indent="0" algn="just" fontAlgn="base" latinLnBrk="1">
              <a:lnSpc>
                <a:spcPct val="160000"/>
              </a:lnSpc>
              <a:spcBef>
                <a:spcPts val="0"/>
              </a:spcBef>
              <a:spcAft>
                <a:spcPts val="0"/>
              </a:spcAft>
              <a:buNone/>
            </a:pPr>
            <a:r>
              <a:rPr lang="ko-KR" altLang="en-US" sz="1100" kern="0" spc="0" dirty="0">
                <a:solidFill>
                  <a:srgbClr val="000000"/>
                </a:solidFill>
                <a:effectLst/>
                <a:latin typeface="휴먼명조"/>
                <a:ea typeface="휴먼명조"/>
              </a:rPr>
              <a:t>영국 여야 의원 </a:t>
            </a:r>
            <a:r>
              <a:rPr lang="en-US" altLang="ko-KR" sz="1100" kern="0" spc="0" dirty="0">
                <a:solidFill>
                  <a:srgbClr val="000000"/>
                </a:solidFill>
                <a:effectLst/>
                <a:latin typeface="휴먼명조"/>
                <a:ea typeface="휴먼명조"/>
              </a:rPr>
              <a:t>130</a:t>
            </a:r>
            <a:r>
              <a:rPr lang="ko-KR" altLang="en-US" sz="1100" kern="0" spc="0" dirty="0">
                <a:solidFill>
                  <a:srgbClr val="000000"/>
                </a:solidFill>
                <a:effectLst/>
                <a:latin typeface="휴먼명조"/>
                <a:ea typeface="휴먼명조"/>
              </a:rPr>
              <a:t>명이 정부에 보낸 서한</a:t>
            </a:r>
            <a:r>
              <a:rPr lang="en-US" altLang="ko-KR" sz="1100" kern="0" spc="0" dirty="0">
                <a:solidFill>
                  <a:srgbClr val="000000"/>
                </a:solidFill>
                <a:effectLst/>
                <a:latin typeface="휴먼명조"/>
                <a:ea typeface="휴먼명조"/>
              </a:rPr>
              <a:t>(Equitable access to COVID-19 diagnostics, vaccines and treatments)</a:t>
            </a:r>
            <a:r>
              <a:rPr lang="ko-KR" altLang="en-US" sz="1100" kern="0" spc="0" dirty="0">
                <a:solidFill>
                  <a:srgbClr val="000000"/>
                </a:solidFill>
                <a:effectLst/>
                <a:latin typeface="휴먼명조"/>
                <a:ea typeface="휴먼명조"/>
              </a:rPr>
              <a:t>에서 공적 자금 지원으로 개발된 백신은 누구나 이용할 수 있도록 조건을 부과해야 어느 </a:t>
            </a:r>
            <a:r>
              <a:rPr lang="ko-KR" altLang="en-US" sz="1100" kern="0" spc="0" dirty="0" err="1">
                <a:solidFill>
                  <a:srgbClr val="000000"/>
                </a:solidFill>
                <a:effectLst/>
                <a:latin typeface="휴먼명조"/>
                <a:ea typeface="휴먼명조"/>
              </a:rPr>
              <a:t>국가든</a:t>
            </a:r>
            <a:r>
              <a:rPr lang="ko-KR" altLang="en-US" sz="1100" kern="0" spc="0" dirty="0">
                <a:solidFill>
                  <a:srgbClr val="000000"/>
                </a:solidFill>
                <a:effectLst/>
                <a:latin typeface="휴먼명조"/>
                <a:ea typeface="휴먼명조"/>
              </a:rPr>
              <a:t> 이를 적절한 가격에 구입하고 합리적 비용으로 생산할 수 있어야 할 것을 요구했다</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영국 정부는 이미 </a:t>
            </a:r>
            <a:r>
              <a:rPr lang="en-US" altLang="ko-KR" sz="1100" kern="0" spc="0" dirty="0">
                <a:solidFill>
                  <a:srgbClr val="000000"/>
                </a:solidFill>
                <a:effectLst/>
                <a:latin typeface="휴먼명조"/>
                <a:ea typeface="휴먼명조"/>
              </a:rPr>
              <a:t>2</a:t>
            </a:r>
            <a:r>
              <a:rPr lang="ko-KR" altLang="en-US" sz="1100" kern="0" spc="0" dirty="0">
                <a:solidFill>
                  <a:srgbClr val="000000"/>
                </a:solidFill>
                <a:effectLst/>
                <a:latin typeface="휴먼명조"/>
                <a:ea typeface="휴먼명조"/>
              </a:rPr>
              <a:t>억 </a:t>
            </a:r>
            <a:r>
              <a:rPr lang="en-US" altLang="ko-KR" sz="1100" kern="0" spc="0" dirty="0">
                <a:solidFill>
                  <a:srgbClr val="000000"/>
                </a:solidFill>
                <a:effectLst/>
                <a:latin typeface="휴먼명조"/>
                <a:ea typeface="휴먼명조"/>
              </a:rPr>
              <a:t>5</a:t>
            </a:r>
            <a:r>
              <a:rPr lang="ko-KR" altLang="en-US" sz="1100" kern="0" spc="0" dirty="0">
                <a:solidFill>
                  <a:srgbClr val="000000"/>
                </a:solidFill>
                <a:effectLst/>
                <a:latin typeface="휴먼명조"/>
                <a:ea typeface="휴먼명조"/>
              </a:rPr>
              <a:t>천만 파운드를 백신 개발에 투자했는데 공중보건을 위한 조건을 미리 </a:t>
            </a:r>
            <a:r>
              <a:rPr lang="ko-KR" altLang="en-US" sz="1100" kern="0" spc="0" dirty="0" err="1">
                <a:solidFill>
                  <a:srgbClr val="000000"/>
                </a:solidFill>
                <a:effectLst/>
                <a:latin typeface="휴먼명조"/>
                <a:ea typeface="휴먼명조"/>
              </a:rPr>
              <a:t>달아놓지</a:t>
            </a:r>
            <a:r>
              <a:rPr lang="ko-KR" altLang="en-US" sz="1100" kern="0" spc="0" dirty="0">
                <a:solidFill>
                  <a:srgbClr val="000000"/>
                </a:solidFill>
                <a:effectLst/>
                <a:latin typeface="휴먼명조"/>
                <a:ea typeface="휴먼명조"/>
              </a:rPr>
              <a:t> 않으면 제약사들은 가격을 높게 매겨 이를 지불할 능력이 없는 사람들이 배제될 수 있다고 우려한다</a:t>
            </a:r>
            <a:r>
              <a:rPr lang="en-US" altLang="ko-KR" sz="1100" kern="0" spc="0" dirty="0">
                <a:solidFill>
                  <a:srgbClr val="000000"/>
                </a:solidFill>
                <a:effectLst/>
                <a:latin typeface="휴먼명조"/>
                <a:ea typeface="휴먼명조"/>
              </a:rPr>
              <a:t>. </a:t>
            </a:r>
            <a:r>
              <a:rPr lang="ko-KR" altLang="en-US" sz="1100" kern="0" spc="0" dirty="0">
                <a:solidFill>
                  <a:srgbClr val="000000"/>
                </a:solidFill>
                <a:effectLst/>
                <a:latin typeface="휴먼명조"/>
                <a:ea typeface="휴먼명조"/>
              </a:rPr>
              <a:t>이들은 또한 </a:t>
            </a:r>
            <a:r>
              <a:rPr lang="en-US" altLang="ko-KR" sz="1100" kern="0" spc="0" dirty="0">
                <a:solidFill>
                  <a:srgbClr val="000000"/>
                </a:solidFill>
                <a:effectLst/>
                <a:latin typeface="휴먼명조"/>
                <a:ea typeface="휴먼명조"/>
              </a:rPr>
              <a:t>WHO</a:t>
            </a:r>
            <a:r>
              <a:rPr lang="ko-KR" altLang="en-US" sz="1100" kern="0" spc="0" dirty="0">
                <a:solidFill>
                  <a:srgbClr val="000000"/>
                </a:solidFill>
                <a:effectLst/>
                <a:latin typeface="휴먼명조"/>
                <a:ea typeface="휴먼명조"/>
              </a:rPr>
              <a:t>를 통한 코로나</a:t>
            </a:r>
            <a:r>
              <a:rPr lang="en-US" altLang="ko-KR" sz="1100" kern="0" spc="0" dirty="0">
                <a:solidFill>
                  <a:srgbClr val="000000"/>
                </a:solidFill>
                <a:effectLst/>
                <a:latin typeface="휴먼명조"/>
                <a:ea typeface="휴먼명조"/>
              </a:rPr>
              <a:t>19 </a:t>
            </a:r>
            <a:r>
              <a:rPr lang="ko-KR" altLang="en-US" sz="1100" kern="0" spc="0" dirty="0">
                <a:solidFill>
                  <a:srgbClr val="000000"/>
                </a:solidFill>
                <a:effectLst/>
                <a:latin typeface="휴먼명조"/>
                <a:ea typeface="휴먼명조"/>
              </a:rPr>
              <a:t>관련 지식의 공유를 지지할 것을 영국 정부에 촉구했다</a:t>
            </a:r>
            <a:r>
              <a:rPr lang="en-US" altLang="ko-KR" sz="1100" kern="0" spc="0" dirty="0">
                <a:solidFill>
                  <a:srgbClr val="000000"/>
                </a:solidFill>
                <a:effectLst/>
                <a:latin typeface="휴먼명조"/>
                <a:ea typeface="휴먼명조"/>
              </a:rPr>
              <a:t>.</a:t>
            </a:r>
            <a:endParaRPr lang="en-US" sz="1600" dirty="0"/>
          </a:p>
        </p:txBody>
      </p:sp>
      <p:sp>
        <p:nvSpPr>
          <p:cNvPr id="4" name="슬라이드 번호 개체 틀 3">
            <a:extLst>
              <a:ext uri="{FF2B5EF4-FFF2-40B4-BE49-F238E27FC236}">
                <a16:creationId xmlns:a16="http://schemas.microsoft.com/office/drawing/2014/main" id="{EF419D8D-76ED-401F-9512-75C7365EB9A4}"/>
              </a:ext>
            </a:extLst>
          </p:cNvPr>
          <p:cNvSpPr>
            <a:spLocks noGrp="1"/>
          </p:cNvSpPr>
          <p:nvPr>
            <p:ph type="sldNum" sz="quarter" idx="12"/>
          </p:nvPr>
        </p:nvSpPr>
        <p:spPr/>
        <p:txBody>
          <a:bodyPr/>
          <a:lstStyle/>
          <a:p>
            <a:fld id="{0F5E5150-D770-414B-8549-1992D988E152}" type="slidenum">
              <a:rPr kumimoji="1" lang="ko-KR" altLang="en-US" smtClean="0"/>
              <a:t>5</a:t>
            </a:fld>
            <a:endParaRPr kumimoji="1" lang="ko-KR" altLang="en-US"/>
          </a:p>
        </p:txBody>
      </p:sp>
    </p:spTree>
    <p:extLst>
      <p:ext uri="{BB962C8B-B14F-4D97-AF65-F5344CB8AC3E}">
        <p14:creationId xmlns:p14="http://schemas.microsoft.com/office/powerpoint/2010/main" val="3215791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E609D24-7DBF-4D45-BBDF-4EBF6119EAAD}"/>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51B971A7-4BD4-4BA0-896A-4321FF5D5EAA}"/>
              </a:ext>
            </a:extLst>
          </p:cNvPr>
          <p:cNvSpPr>
            <a:spLocks noGrp="1"/>
          </p:cNvSpPr>
          <p:nvPr>
            <p:ph idx="1"/>
          </p:nvPr>
        </p:nvSpPr>
        <p:spPr>
          <a:xfrm>
            <a:off x="838200" y="1825625"/>
            <a:ext cx="10515600" cy="4351338"/>
          </a:xfrm>
        </p:spPr>
        <p:txBody>
          <a:bodyPr>
            <a:normAutofit fontScale="92500"/>
          </a:bodyPr>
          <a:lstStyle/>
          <a:p>
            <a:pPr>
              <a:buFont typeface="Courier New" panose="02070309020205020404" pitchFamily="49" charset="0"/>
              <a:buChar char="o"/>
            </a:pPr>
            <a:r>
              <a:rPr lang="en-US" sz="2400" b="1" kern="0" spc="0" dirty="0">
                <a:solidFill>
                  <a:srgbClr val="000000"/>
                </a:solidFill>
                <a:effectLst/>
                <a:latin typeface="휴먼명조"/>
                <a:ea typeface="휴먼명조"/>
              </a:rPr>
              <a:t>C-TAP (COVID-19 Technology Access Pool)</a:t>
            </a:r>
            <a:endParaRPr lang="en-US" sz="2400" b="1" kern="0" spc="0" dirty="0">
              <a:solidFill>
                <a:srgbClr val="000000"/>
              </a:solidFill>
              <a:effectLst/>
              <a:latin typeface="휴먼명조"/>
            </a:endParaRPr>
          </a:p>
          <a:p>
            <a:pPr lvl="1" algn="just" fontAlgn="base">
              <a:lnSpc>
                <a:spcPct val="160000"/>
              </a:lnSpc>
              <a:spcBef>
                <a:spcPts val="0"/>
              </a:spcBef>
            </a:pPr>
            <a:r>
              <a:rPr lang="en-US" altLang="ko-KR" sz="1800" kern="0" spc="0" dirty="0">
                <a:solidFill>
                  <a:srgbClr val="000000"/>
                </a:solidFill>
                <a:effectLst/>
                <a:latin typeface="휴먼명조"/>
                <a:ea typeface="휴먼명조"/>
              </a:rPr>
              <a:t>WHO </a:t>
            </a:r>
            <a:r>
              <a:rPr lang="ko-KR" altLang="en-US" sz="1800" kern="0" spc="0" dirty="0">
                <a:solidFill>
                  <a:srgbClr val="000000"/>
                </a:solidFill>
                <a:effectLst/>
                <a:latin typeface="휴먼명조"/>
                <a:ea typeface="휴먼명조"/>
              </a:rPr>
              <a:t>사무총장은 </a:t>
            </a:r>
            <a:r>
              <a:rPr lang="en-US" altLang="ko-KR" sz="1800" kern="0" spc="0" dirty="0">
                <a:solidFill>
                  <a:srgbClr val="000000"/>
                </a:solidFill>
                <a:effectLst/>
                <a:latin typeface="휴먼명조"/>
                <a:ea typeface="휴먼명조"/>
              </a:rPr>
              <a:t>4</a:t>
            </a:r>
            <a:r>
              <a:rPr lang="ko-KR" altLang="en-US" sz="1800" kern="0" spc="0" dirty="0">
                <a:solidFill>
                  <a:srgbClr val="000000"/>
                </a:solidFill>
                <a:effectLst/>
                <a:latin typeface="휴먼명조"/>
                <a:ea typeface="휴먼명조"/>
              </a:rPr>
              <a:t>월 </a:t>
            </a:r>
            <a:r>
              <a:rPr lang="en-US" altLang="ko-KR" sz="1800" kern="0" spc="0" dirty="0">
                <a:solidFill>
                  <a:srgbClr val="000000"/>
                </a:solidFill>
                <a:effectLst/>
                <a:latin typeface="휴먼명조"/>
                <a:ea typeface="휴먼명조"/>
              </a:rPr>
              <a:t>6</a:t>
            </a:r>
            <a:r>
              <a:rPr lang="ko-KR" altLang="en-US" sz="1800" kern="0" spc="0" dirty="0">
                <a:solidFill>
                  <a:srgbClr val="000000"/>
                </a:solidFill>
                <a:effectLst/>
                <a:latin typeface="휴먼명조"/>
                <a:ea typeface="휴먼명조"/>
              </a:rPr>
              <a:t>일 언론 브리핑에서 </a:t>
            </a:r>
            <a:r>
              <a:rPr lang="ko-KR" altLang="en-US" sz="1800" kern="0" spc="0" dirty="0" err="1">
                <a:solidFill>
                  <a:srgbClr val="000000"/>
                </a:solidFill>
                <a:effectLst/>
                <a:latin typeface="휴먼명조"/>
                <a:ea typeface="휴먼명조"/>
              </a:rPr>
              <a:t>코스타리타</a:t>
            </a:r>
            <a:r>
              <a:rPr lang="ko-KR" altLang="en-US" sz="1800" kern="0" spc="0" dirty="0">
                <a:solidFill>
                  <a:srgbClr val="000000"/>
                </a:solidFill>
                <a:effectLst/>
                <a:latin typeface="휴먼명조"/>
                <a:ea typeface="휴먼명조"/>
              </a:rPr>
              <a:t> 정부의 제안을 수용하고 코로나</a:t>
            </a:r>
            <a:r>
              <a:rPr lang="en-US" altLang="ko-KR" sz="1800" kern="0" spc="0" dirty="0">
                <a:solidFill>
                  <a:srgbClr val="000000"/>
                </a:solidFill>
                <a:effectLst/>
                <a:latin typeface="휴먼명조"/>
                <a:ea typeface="휴먼명조"/>
              </a:rPr>
              <a:t>19 </a:t>
            </a:r>
            <a:r>
              <a:rPr lang="ko-KR" altLang="en-US" sz="1800" kern="0" spc="0" dirty="0">
                <a:solidFill>
                  <a:srgbClr val="000000"/>
                </a:solidFill>
                <a:effectLst/>
                <a:latin typeface="휴먼명조"/>
                <a:ea typeface="휴먼명조"/>
              </a:rPr>
              <a:t>기술 공유 공동관리</a:t>
            </a:r>
            <a:r>
              <a:rPr lang="en-US" altLang="ko-KR" sz="1800" kern="0" spc="0" dirty="0">
                <a:solidFill>
                  <a:srgbClr val="000000"/>
                </a:solidFill>
                <a:effectLst/>
                <a:latin typeface="휴먼명조"/>
                <a:ea typeface="휴먼명조"/>
              </a:rPr>
              <a:t>(C-TAP: COVID-19 Technology Access Pool)</a:t>
            </a:r>
            <a:r>
              <a:rPr lang="ko-KR" altLang="en-US" sz="1800" kern="0" spc="0" dirty="0">
                <a:solidFill>
                  <a:srgbClr val="000000"/>
                </a:solidFill>
                <a:effectLst/>
                <a:latin typeface="휴먼명조"/>
                <a:ea typeface="휴먼명조"/>
              </a:rPr>
              <a:t>를 제안했다</a:t>
            </a:r>
            <a:r>
              <a:rPr lang="en-US" altLang="ko-KR" sz="1800" kern="0" spc="0" dirty="0">
                <a:solidFill>
                  <a:srgbClr val="000000"/>
                </a:solidFill>
                <a:effectLst/>
                <a:latin typeface="휴먼명조"/>
                <a:ea typeface="휴먼명조"/>
              </a:rPr>
              <a:t>. C-TAP</a:t>
            </a:r>
            <a:r>
              <a:rPr lang="ko-KR" altLang="en-US" sz="1800" kern="0" spc="0" dirty="0">
                <a:solidFill>
                  <a:srgbClr val="000000"/>
                </a:solidFill>
                <a:effectLst/>
                <a:latin typeface="휴먼명조"/>
                <a:ea typeface="휴먼명조"/>
              </a:rPr>
              <a:t>은 코로나</a:t>
            </a:r>
            <a:r>
              <a:rPr lang="en-US" altLang="ko-KR" sz="1800" kern="0" spc="0" dirty="0">
                <a:solidFill>
                  <a:srgbClr val="000000"/>
                </a:solidFill>
                <a:effectLst/>
                <a:latin typeface="휴먼명조"/>
                <a:ea typeface="휴먼명조"/>
              </a:rPr>
              <a:t>19 </a:t>
            </a:r>
            <a:r>
              <a:rPr lang="ko-KR" altLang="en-US" sz="1800" kern="0" spc="0" dirty="0">
                <a:solidFill>
                  <a:srgbClr val="000000"/>
                </a:solidFill>
                <a:effectLst/>
                <a:latin typeface="휴먼명조"/>
                <a:ea typeface="휴먼명조"/>
              </a:rPr>
              <a:t>보건 기술과 관련된 지식</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지적재산</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데이터를 자발적으로 나누겠다는 ‘연대행동요청</a:t>
            </a:r>
            <a:r>
              <a:rPr lang="en-US" altLang="ko-KR" sz="1800" kern="0" spc="0" dirty="0">
                <a:solidFill>
                  <a:srgbClr val="000000"/>
                </a:solidFill>
                <a:effectLst/>
                <a:latin typeface="휴먼명조"/>
                <a:ea typeface="휴먼명조"/>
              </a:rPr>
              <a:t>(Solidarity Call to Action)</a:t>
            </a:r>
            <a:r>
              <a:rPr lang="ko-KR" altLang="en-US" sz="1800" kern="0" spc="0" dirty="0">
                <a:solidFill>
                  <a:srgbClr val="000000"/>
                </a:solidFill>
                <a:effectLst/>
                <a:latin typeface="휴먼명조"/>
                <a:ea typeface="휴먼명조"/>
              </a:rPr>
              <a:t>에 따라 공유된 것들을 한군데에 모은 풀이다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이 풀은 기존의 풀과 협력하여 구현되는데</a:t>
            </a:r>
            <a:r>
              <a:rPr lang="en-US" altLang="ko-KR" sz="1800" kern="0" spc="0" dirty="0">
                <a:solidFill>
                  <a:srgbClr val="000000"/>
                </a:solidFill>
                <a:effectLst/>
                <a:latin typeface="휴먼명조"/>
                <a:ea typeface="휴먼명조"/>
              </a:rPr>
              <a:t>, MPP</a:t>
            </a:r>
            <a:r>
              <a:rPr lang="ko-KR" altLang="en-US" sz="1800" kern="0" spc="0" dirty="0">
                <a:solidFill>
                  <a:srgbClr val="000000"/>
                </a:solidFill>
                <a:effectLst/>
                <a:latin typeface="휴먼명조"/>
                <a:ea typeface="휴먼명조"/>
              </a:rPr>
              <a:t>과 </a:t>
            </a:r>
            <a:r>
              <a:rPr lang="en-US" altLang="ko-KR" sz="1800" kern="0" spc="0" dirty="0" err="1">
                <a:solidFill>
                  <a:srgbClr val="000000"/>
                </a:solidFill>
                <a:effectLst/>
                <a:latin typeface="휴먼명조"/>
                <a:ea typeface="휴먼명조"/>
              </a:rPr>
              <a:t>Unitaid</a:t>
            </a:r>
            <a:r>
              <a:rPr lang="ko-KR" altLang="en-US" sz="1800" kern="0" spc="0" dirty="0">
                <a:solidFill>
                  <a:srgbClr val="000000"/>
                </a:solidFill>
                <a:effectLst/>
                <a:latin typeface="휴먼명조"/>
                <a:ea typeface="휴먼명조"/>
              </a:rPr>
              <a:t>를 비롯하여 아래에서 설명하는 </a:t>
            </a:r>
            <a:r>
              <a:rPr lang="en-US" altLang="ko-KR" sz="1800" kern="0" spc="0" dirty="0">
                <a:solidFill>
                  <a:srgbClr val="000000"/>
                </a:solidFill>
                <a:effectLst/>
                <a:latin typeface="휴먼명조"/>
                <a:ea typeface="휴먼명조"/>
              </a:rPr>
              <a:t>Open COVID Pledge, Tech Access Partnership</a:t>
            </a:r>
            <a:r>
              <a:rPr lang="ko-KR" altLang="en-US" sz="1800" kern="0" spc="0" dirty="0">
                <a:solidFill>
                  <a:srgbClr val="000000"/>
                </a:solidFill>
                <a:effectLst/>
                <a:latin typeface="휴먼명조"/>
                <a:ea typeface="휴먼명조"/>
              </a:rPr>
              <a:t>도 포함된다</a:t>
            </a:r>
            <a:r>
              <a:rPr lang="en-US" altLang="ko-KR" sz="1800" kern="0" spc="0" dirty="0">
                <a:solidFill>
                  <a:srgbClr val="000000"/>
                </a:solidFill>
                <a:effectLst/>
                <a:latin typeface="휴먼명조"/>
                <a:ea typeface="휴먼명조"/>
              </a:rPr>
              <a:t>.</a:t>
            </a:r>
            <a:endParaRPr lang="ko-KR" altLang="en-US" sz="1800" kern="0" spc="0" dirty="0">
              <a:solidFill>
                <a:srgbClr val="000000"/>
              </a:solidFill>
              <a:effectLst/>
              <a:latin typeface="휴먼명조"/>
            </a:endParaRPr>
          </a:p>
          <a:p>
            <a:pPr lvl="1" algn="just" fontAlgn="base">
              <a:lnSpc>
                <a:spcPct val="160000"/>
              </a:lnSpc>
              <a:spcBef>
                <a:spcPts val="0"/>
              </a:spcBef>
            </a:pPr>
            <a:r>
              <a:rPr lang="ko-KR" altLang="en-US" sz="1800" kern="0" spc="0" dirty="0">
                <a:solidFill>
                  <a:srgbClr val="000000"/>
                </a:solidFill>
                <a:effectLst/>
                <a:latin typeface="휴먼명조"/>
                <a:ea typeface="휴먼명조"/>
              </a:rPr>
              <a:t>공동관리 풀은 </a:t>
            </a:r>
            <a:r>
              <a:rPr lang="en-US" altLang="ko-KR" sz="1800" u="sng" kern="0" spc="0" dirty="0">
                <a:solidFill>
                  <a:srgbClr val="0000FF"/>
                </a:solidFill>
                <a:effectLst/>
                <a:uFill>
                  <a:solidFill>
                    <a:srgbClr val="0000FF"/>
                  </a:solidFill>
                </a:uFill>
                <a:latin typeface="휴먼명조"/>
                <a:ea typeface="휴먼명조"/>
                <a:hlinkClick r:id="rId2"/>
              </a:rPr>
              <a:t>https://www.who.int/emergencies/diseases/novel-coronavirus-2019/global-research-on-novel-coronavirus-2019-ncov/covid-19-technology-access-pool/take-action-now</a:t>
            </a:r>
            <a:r>
              <a:rPr lang="ko-KR" altLang="en-US" sz="1800" u="sng" kern="0" spc="0" dirty="0">
                <a:solidFill>
                  <a:srgbClr val="0000FF"/>
                </a:solidFill>
                <a:effectLst/>
                <a:uFill>
                  <a:solidFill>
                    <a:srgbClr val="0000FF"/>
                  </a:solidFill>
                </a:uFill>
                <a:latin typeface="휴먼명조"/>
                <a:ea typeface="휴먼명조"/>
                <a:hlinkClick r:id="rId2"/>
              </a:rPr>
              <a:t>을</a:t>
            </a:r>
            <a:r>
              <a:rPr lang="ko-KR" altLang="en-US" sz="1800" kern="0" spc="0" dirty="0">
                <a:solidFill>
                  <a:srgbClr val="000000"/>
                </a:solidFill>
                <a:effectLst/>
                <a:latin typeface="휴먼명조"/>
                <a:ea typeface="휴먼명조"/>
              </a:rPr>
              <a:t> 통해 할 수 있고</a:t>
            </a:r>
            <a:r>
              <a:rPr lang="en-US" altLang="ko-KR" sz="1800" kern="0" spc="0" dirty="0">
                <a:solidFill>
                  <a:srgbClr val="000000"/>
                </a:solidFill>
                <a:effectLst/>
                <a:latin typeface="휴먼명조"/>
                <a:ea typeface="휴먼명조"/>
              </a:rPr>
              <a:t>, WHO</a:t>
            </a:r>
            <a:r>
              <a:rPr lang="ko-KR" altLang="en-US" sz="1800" kern="0" spc="0" dirty="0">
                <a:solidFill>
                  <a:srgbClr val="000000"/>
                </a:solidFill>
                <a:effectLst/>
                <a:latin typeface="휴먼명조"/>
                <a:ea typeface="휴먼명조"/>
              </a:rPr>
              <a:t>회원국 중 연대요청행동에 동참한 나라는 아직 </a:t>
            </a:r>
            <a:r>
              <a:rPr lang="en-US" altLang="ko-KR" sz="1800" kern="0" spc="0" dirty="0">
                <a:solidFill>
                  <a:srgbClr val="000000"/>
                </a:solidFill>
                <a:effectLst/>
                <a:latin typeface="휴먼명조"/>
                <a:ea typeface="휴먼명조"/>
              </a:rPr>
              <a:t>39</a:t>
            </a:r>
            <a:r>
              <a:rPr lang="ko-KR" altLang="en-US" sz="1800" kern="0" spc="0" dirty="0">
                <a:solidFill>
                  <a:srgbClr val="000000"/>
                </a:solidFill>
                <a:effectLst/>
                <a:latin typeface="휴먼명조"/>
                <a:ea typeface="휴먼명조"/>
              </a:rPr>
              <a:t>개국에 불과하다</a:t>
            </a:r>
            <a:r>
              <a:rPr lang="en-US" altLang="ko-KR" sz="1800" kern="0" spc="0" dirty="0">
                <a:solidFill>
                  <a:srgbClr val="000000"/>
                </a:solidFill>
                <a:effectLst/>
                <a:latin typeface="휴먼명조"/>
                <a:ea typeface="휴먼명조"/>
              </a:rPr>
              <a:t>.</a:t>
            </a:r>
            <a:endParaRPr lang="ko-KR" altLang="en-US" sz="1800" kern="0" spc="0" dirty="0">
              <a:solidFill>
                <a:srgbClr val="000000"/>
              </a:solidFill>
              <a:effectLst/>
              <a:latin typeface="휴먼명조"/>
            </a:endParaRPr>
          </a:p>
          <a:p>
            <a:endParaRPr lang="en-US" dirty="0"/>
          </a:p>
        </p:txBody>
      </p:sp>
      <p:sp>
        <p:nvSpPr>
          <p:cNvPr id="4" name="슬라이드 번호 개체 틀 3">
            <a:extLst>
              <a:ext uri="{FF2B5EF4-FFF2-40B4-BE49-F238E27FC236}">
                <a16:creationId xmlns:a16="http://schemas.microsoft.com/office/drawing/2014/main" id="{D1559EEA-9CAE-4837-8E17-8A3EADE02239}"/>
              </a:ext>
            </a:extLst>
          </p:cNvPr>
          <p:cNvSpPr>
            <a:spLocks noGrp="1"/>
          </p:cNvSpPr>
          <p:nvPr>
            <p:ph type="sldNum" sz="quarter" idx="12"/>
          </p:nvPr>
        </p:nvSpPr>
        <p:spPr/>
        <p:txBody>
          <a:bodyPr/>
          <a:lstStyle/>
          <a:p>
            <a:fld id="{0F5E5150-D770-414B-8549-1992D988E152}" type="slidenum">
              <a:rPr kumimoji="1" lang="ko-KR" altLang="en-US" smtClean="0"/>
              <a:t>6</a:t>
            </a:fld>
            <a:endParaRPr kumimoji="1" lang="ko-KR" altLang="en-US"/>
          </a:p>
        </p:txBody>
      </p:sp>
    </p:spTree>
    <p:extLst>
      <p:ext uri="{BB962C8B-B14F-4D97-AF65-F5344CB8AC3E}">
        <p14:creationId xmlns:p14="http://schemas.microsoft.com/office/powerpoint/2010/main" val="176339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7F2CB5D-99AE-4973-990B-056414E08002}"/>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3DD7F0DE-490A-4C4D-982A-6B20C1EB1731}"/>
              </a:ext>
            </a:extLst>
          </p:cNvPr>
          <p:cNvSpPr>
            <a:spLocks noGrp="1"/>
          </p:cNvSpPr>
          <p:nvPr>
            <p:ph idx="1"/>
          </p:nvPr>
        </p:nvSpPr>
        <p:spPr/>
        <p:txBody>
          <a:bodyPr/>
          <a:lstStyle/>
          <a:p>
            <a:pPr marL="0" marR="0" indent="0" algn="just" fontAlgn="base" latinLnBrk="1">
              <a:lnSpc>
                <a:spcPct val="160000"/>
              </a:lnSpc>
              <a:spcBef>
                <a:spcPts val="0"/>
              </a:spcBef>
              <a:spcAft>
                <a:spcPts val="0"/>
              </a:spcAft>
              <a:buNone/>
            </a:pPr>
            <a:r>
              <a:rPr lang="en-US" sz="1800" b="1" kern="0" spc="0" dirty="0">
                <a:solidFill>
                  <a:srgbClr val="000000"/>
                </a:solidFill>
                <a:effectLst/>
                <a:latin typeface="휴먼명조"/>
                <a:ea typeface="휴먼명조"/>
              </a:rPr>
              <a:t>ACT-A (Access to COVID-19 Tools (ACT) Accelerator) </a:t>
            </a:r>
            <a:r>
              <a:rPr lang="ko-KR" altLang="en-US" sz="1800" b="1" kern="0" spc="0" dirty="0">
                <a:solidFill>
                  <a:srgbClr val="000000"/>
                </a:solidFill>
                <a:effectLst/>
                <a:latin typeface="휴먼명조"/>
                <a:ea typeface="휴먼명조"/>
              </a:rPr>
              <a:t>출범</a:t>
            </a:r>
            <a:endParaRPr lang="ko-KR" altLang="en-US" sz="1800" b="1" kern="0" spc="0" dirty="0">
              <a:solidFill>
                <a:srgbClr val="000000"/>
              </a:solidFill>
              <a:effectLst/>
              <a:latin typeface="휴먼명조"/>
            </a:endParaRPr>
          </a:p>
          <a:p>
            <a:pPr marL="0" marR="0" indent="0" algn="just" fontAlgn="base" latinLnBrk="1">
              <a:lnSpc>
                <a:spcPct val="160000"/>
              </a:lnSpc>
              <a:spcBef>
                <a:spcPts val="0"/>
              </a:spcBef>
              <a:spcAft>
                <a:spcPts val="0"/>
              </a:spcAft>
              <a:buNone/>
            </a:pPr>
            <a:endParaRPr lang="en-US" altLang="ko-KR" sz="1800" kern="0" spc="0" dirty="0">
              <a:solidFill>
                <a:srgbClr val="000000"/>
              </a:solidFill>
              <a:effectLst/>
              <a:latin typeface="휴먼명조"/>
              <a:ea typeface="휴먼명조"/>
            </a:endParaRPr>
          </a:p>
          <a:p>
            <a:pPr marL="0" marR="0" indent="0" algn="just" fontAlgn="base" latinLnBrk="1">
              <a:lnSpc>
                <a:spcPct val="160000"/>
              </a:lnSpc>
              <a:spcBef>
                <a:spcPts val="0"/>
              </a:spcBef>
              <a:spcAft>
                <a:spcPts val="0"/>
              </a:spcAft>
              <a:buNone/>
            </a:pPr>
            <a:r>
              <a:rPr lang="en-US" altLang="ko-KR" sz="1800" kern="0" spc="0" dirty="0">
                <a:solidFill>
                  <a:srgbClr val="000000"/>
                </a:solidFill>
                <a:effectLst/>
                <a:latin typeface="휴먼명조"/>
                <a:ea typeface="휴먼명조"/>
              </a:rPr>
              <a:t>4</a:t>
            </a:r>
            <a:r>
              <a:rPr lang="ko-KR" altLang="en-US" sz="1800" kern="0" spc="0" dirty="0">
                <a:solidFill>
                  <a:srgbClr val="000000"/>
                </a:solidFill>
                <a:effectLst/>
                <a:latin typeface="휴먼명조"/>
                <a:ea typeface="휴먼명조"/>
              </a:rPr>
              <a:t>월 </a:t>
            </a:r>
            <a:r>
              <a:rPr lang="en-US" altLang="ko-KR" sz="1800" kern="0" spc="0" dirty="0">
                <a:solidFill>
                  <a:srgbClr val="000000"/>
                </a:solidFill>
                <a:effectLst/>
                <a:latin typeface="휴먼명조"/>
                <a:ea typeface="휴먼명조"/>
              </a:rPr>
              <a:t>24</a:t>
            </a:r>
            <a:r>
              <a:rPr lang="ko-KR" altLang="en-US" sz="1800" kern="0" spc="0" dirty="0">
                <a:solidFill>
                  <a:srgbClr val="000000"/>
                </a:solidFill>
                <a:effectLst/>
                <a:latin typeface="휴먼명조"/>
                <a:ea typeface="휴먼명조"/>
              </a:rPr>
              <a:t>일 코로나</a:t>
            </a:r>
            <a:r>
              <a:rPr lang="en-US" altLang="ko-KR" sz="1800" kern="0" spc="0" dirty="0">
                <a:solidFill>
                  <a:srgbClr val="000000"/>
                </a:solidFill>
                <a:effectLst/>
                <a:latin typeface="휴먼명조"/>
                <a:ea typeface="휴먼명조"/>
              </a:rPr>
              <a:t>19 </a:t>
            </a:r>
            <a:r>
              <a:rPr lang="ko-KR" altLang="en-US" sz="1800" kern="0" spc="0" dirty="0">
                <a:solidFill>
                  <a:srgbClr val="000000"/>
                </a:solidFill>
                <a:effectLst/>
                <a:latin typeface="휴먼명조"/>
                <a:ea typeface="휴먼명조"/>
              </a:rPr>
              <a:t>진단</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치료</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백신의 개발</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생산</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공평한 이용을 가속화하기 위한 글로벌 협력체인 </a:t>
            </a:r>
            <a:r>
              <a:rPr lang="en-US" sz="1800" kern="0" spc="0" dirty="0">
                <a:solidFill>
                  <a:srgbClr val="000000"/>
                </a:solidFill>
                <a:effectLst/>
                <a:latin typeface="휴먼명조"/>
                <a:ea typeface="휴먼명조"/>
              </a:rPr>
              <a:t>ACT-A (Access to COVID-19 Tools (ACT) Accelerator)</a:t>
            </a:r>
            <a:r>
              <a:rPr lang="ko-KR" altLang="en-US" sz="1800" kern="0" spc="0" dirty="0">
                <a:solidFill>
                  <a:srgbClr val="000000"/>
                </a:solidFill>
                <a:effectLst/>
                <a:latin typeface="휴먼명조"/>
                <a:ea typeface="휴먼명조"/>
              </a:rPr>
              <a:t>가 공식 출범했다</a:t>
            </a:r>
            <a:r>
              <a:rPr lang="en-US" altLang="ko-KR"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말 그대로 </a:t>
            </a:r>
            <a:r>
              <a:rPr lang="en-US" sz="1800" kern="0" spc="0" dirty="0">
                <a:solidFill>
                  <a:srgbClr val="000000"/>
                </a:solidFill>
                <a:effectLst/>
                <a:latin typeface="휴먼명조"/>
                <a:ea typeface="휴먼명조"/>
              </a:rPr>
              <a:t>ACT-A</a:t>
            </a:r>
            <a:r>
              <a:rPr lang="ko-KR" altLang="en-US" sz="1800" kern="0" spc="0" dirty="0">
                <a:solidFill>
                  <a:srgbClr val="000000"/>
                </a:solidFill>
                <a:effectLst/>
                <a:latin typeface="휴먼명조"/>
                <a:ea typeface="휴먼명조"/>
              </a:rPr>
              <a:t>는 의사결정기구나 새로운 조직이 아니라 협력체이다</a:t>
            </a:r>
            <a:r>
              <a:rPr lang="en-US" altLang="ko-KR" sz="1800" kern="0" spc="0" dirty="0">
                <a:solidFill>
                  <a:srgbClr val="000000"/>
                </a:solidFill>
                <a:effectLst/>
                <a:latin typeface="휴먼명조"/>
                <a:ea typeface="휴먼명조"/>
              </a:rPr>
              <a:t>. </a:t>
            </a:r>
          </a:p>
          <a:p>
            <a:pPr marL="0" marR="0" indent="0" algn="just" fontAlgn="base" latinLnBrk="1">
              <a:lnSpc>
                <a:spcPct val="160000"/>
              </a:lnSpc>
              <a:spcBef>
                <a:spcPts val="0"/>
              </a:spcBef>
              <a:spcAft>
                <a:spcPts val="0"/>
              </a:spcAft>
              <a:buNone/>
            </a:pPr>
            <a:r>
              <a:rPr lang="en-US" sz="1800" kern="0" spc="0" dirty="0">
                <a:solidFill>
                  <a:srgbClr val="000000"/>
                </a:solidFill>
                <a:effectLst/>
                <a:latin typeface="휴먼명조"/>
                <a:ea typeface="휴먼명조"/>
              </a:rPr>
              <a:t>co-host: WHO, EC, France, BMGF </a:t>
            </a:r>
            <a:r>
              <a:rPr lang="en-US" altLang="ko-KR" sz="1800" kern="0" spc="0" dirty="0">
                <a:solidFill>
                  <a:srgbClr val="000000"/>
                </a:solidFill>
                <a:effectLst/>
                <a:latin typeface="휴먼명조"/>
                <a:ea typeface="휴먼명조"/>
              </a:rPr>
              <a:t>(Bill &amp; Melinda Gates Foundation)</a:t>
            </a:r>
            <a:r>
              <a:rPr lang="en-US" sz="1800" kern="0" spc="0" dirty="0">
                <a:solidFill>
                  <a:srgbClr val="000000"/>
                </a:solidFill>
                <a:effectLst/>
                <a:latin typeface="휴먼명조"/>
                <a:ea typeface="휴먼명조"/>
              </a:rPr>
              <a:t>, </a:t>
            </a:r>
          </a:p>
          <a:p>
            <a:pPr marL="0" marR="0" indent="0" algn="just" fontAlgn="base" latinLnBrk="1">
              <a:lnSpc>
                <a:spcPct val="160000"/>
              </a:lnSpc>
              <a:spcBef>
                <a:spcPts val="0"/>
              </a:spcBef>
              <a:spcAft>
                <a:spcPts val="0"/>
              </a:spcAft>
              <a:buNone/>
            </a:pPr>
            <a:r>
              <a:rPr lang="en-US" sz="1800" kern="0" spc="0" dirty="0">
                <a:solidFill>
                  <a:srgbClr val="000000"/>
                </a:solidFill>
                <a:effectLst/>
                <a:latin typeface="휴먼명조"/>
                <a:ea typeface="휴먼명조"/>
              </a:rPr>
              <a:t>Supporting: UN SG, Heads of State/Govt, </a:t>
            </a:r>
            <a:r>
              <a:rPr lang="en-US" sz="1800" kern="0" spc="0" dirty="0" err="1">
                <a:solidFill>
                  <a:srgbClr val="000000"/>
                </a:solidFill>
                <a:effectLst/>
                <a:latin typeface="휴먼명조"/>
                <a:ea typeface="휴먼명조"/>
              </a:rPr>
              <a:t>dvcmn</a:t>
            </a:r>
            <a:r>
              <a:rPr lang="en-US" sz="1800" kern="0" spc="0" dirty="0">
                <a:solidFill>
                  <a:srgbClr val="000000"/>
                </a:solidFill>
                <a:effectLst/>
                <a:latin typeface="휴먼명조"/>
                <a:ea typeface="휴먼명조"/>
              </a:rPr>
              <a:t>, </a:t>
            </a:r>
            <a:r>
              <a:rPr lang="ko-KR" altLang="en-US" sz="1800" kern="0" spc="0" dirty="0">
                <a:solidFill>
                  <a:srgbClr val="000000"/>
                </a:solidFill>
                <a:effectLst/>
                <a:latin typeface="휴먼명조"/>
                <a:ea typeface="휴먼명조"/>
              </a:rPr>
              <a:t>글로벌 펀드</a:t>
            </a:r>
            <a:r>
              <a:rPr lang="en-US" altLang="ko-KR" sz="1800" kern="0" spc="0" dirty="0">
                <a:solidFill>
                  <a:srgbClr val="000000"/>
                </a:solidFill>
                <a:effectLst/>
                <a:latin typeface="휴먼명조"/>
                <a:ea typeface="휴먼명조"/>
              </a:rPr>
              <a:t>, </a:t>
            </a:r>
            <a:r>
              <a:rPr lang="en-US" sz="1800" kern="0" spc="0" dirty="0">
                <a:solidFill>
                  <a:srgbClr val="000000"/>
                </a:solidFill>
                <a:effectLst/>
                <a:latin typeface="휴먼명조"/>
                <a:ea typeface="휴먼명조"/>
              </a:rPr>
              <a:t>IGBA, W, CEPI, Gavi, IFPMA, UNITAID)</a:t>
            </a:r>
            <a:r>
              <a:rPr lang="ko-KR" altLang="en-US" sz="1800" kern="0" spc="0" dirty="0">
                <a:solidFill>
                  <a:srgbClr val="000000"/>
                </a:solidFill>
                <a:effectLst/>
                <a:latin typeface="휴먼명조"/>
                <a:ea typeface="휴먼명조"/>
              </a:rPr>
              <a:t>의 협력</a:t>
            </a:r>
            <a:endParaRPr lang="en-US" altLang="ko-KR" sz="1800" kern="0" spc="0" dirty="0">
              <a:solidFill>
                <a:srgbClr val="000000"/>
              </a:solidFill>
              <a:effectLst/>
              <a:latin typeface="휴먼명조"/>
              <a:ea typeface="휴먼명조"/>
            </a:endParaRPr>
          </a:p>
        </p:txBody>
      </p:sp>
      <p:sp>
        <p:nvSpPr>
          <p:cNvPr id="4" name="슬라이드 번호 개체 틀 3">
            <a:extLst>
              <a:ext uri="{FF2B5EF4-FFF2-40B4-BE49-F238E27FC236}">
                <a16:creationId xmlns:a16="http://schemas.microsoft.com/office/drawing/2014/main" id="{12918C65-5525-4ABD-AB0A-FB2338E0664B}"/>
              </a:ext>
            </a:extLst>
          </p:cNvPr>
          <p:cNvSpPr>
            <a:spLocks noGrp="1"/>
          </p:cNvSpPr>
          <p:nvPr>
            <p:ph type="sldNum" sz="quarter" idx="12"/>
          </p:nvPr>
        </p:nvSpPr>
        <p:spPr/>
        <p:txBody>
          <a:bodyPr/>
          <a:lstStyle/>
          <a:p>
            <a:fld id="{0F5E5150-D770-414B-8549-1992D988E152}" type="slidenum">
              <a:rPr kumimoji="1" lang="ko-KR" altLang="en-US" smtClean="0"/>
              <a:t>7</a:t>
            </a:fld>
            <a:endParaRPr kumimoji="1" lang="ko-KR" altLang="en-US"/>
          </a:p>
        </p:txBody>
      </p:sp>
    </p:spTree>
    <p:extLst>
      <p:ext uri="{BB962C8B-B14F-4D97-AF65-F5344CB8AC3E}">
        <p14:creationId xmlns:p14="http://schemas.microsoft.com/office/powerpoint/2010/main" val="227879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a:extLst>
              <a:ext uri="{FF2B5EF4-FFF2-40B4-BE49-F238E27FC236}">
                <a16:creationId xmlns:a16="http://schemas.microsoft.com/office/drawing/2014/main" id="{46253E45-1F19-41FD-B6AA-5C8430B82A28}"/>
              </a:ext>
            </a:extLst>
          </p:cNvPr>
          <p:cNvSpPr>
            <a:spLocks noGrp="1"/>
          </p:cNvSpPr>
          <p:nvPr>
            <p:ph type="sldNum" sz="quarter" idx="12"/>
          </p:nvPr>
        </p:nvSpPr>
        <p:spPr/>
        <p:txBody>
          <a:bodyPr/>
          <a:lstStyle/>
          <a:p>
            <a:fld id="{0F5E5150-D770-414B-8549-1992D988E152}" type="slidenum">
              <a:rPr kumimoji="1" lang="ko-KR" altLang="en-US" smtClean="0"/>
              <a:t>8</a:t>
            </a:fld>
            <a:endParaRPr kumimoji="1" lang="ko-KR" altLang="en-US"/>
          </a:p>
        </p:txBody>
      </p:sp>
      <p:pic>
        <p:nvPicPr>
          <p:cNvPr id="4" name="그림 3">
            <a:extLst>
              <a:ext uri="{FF2B5EF4-FFF2-40B4-BE49-F238E27FC236}">
                <a16:creationId xmlns:a16="http://schemas.microsoft.com/office/drawing/2014/main" id="{99DF0E46-889C-435B-B9B6-0BB4FFFABA04}"/>
              </a:ext>
            </a:extLst>
          </p:cNvPr>
          <p:cNvPicPr>
            <a:picLocks noChangeAspect="1"/>
          </p:cNvPicPr>
          <p:nvPr/>
        </p:nvPicPr>
        <p:blipFill>
          <a:blip r:embed="rId2"/>
          <a:stretch>
            <a:fillRect/>
          </a:stretch>
        </p:blipFill>
        <p:spPr>
          <a:xfrm>
            <a:off x="1479002" y="0"/>
            <a:ext cx="8503198" cy="1467719"/>
          </a:xfrm>
          <a:prstGeom prst="rect">
            <a:avLst/>
          </a:prstGeom>
        </p:spPr>
      </p:pic>
      <p:pic>
        <p:nvPicPr>
          <p:cNvPr id="5" name="그림 4">
            <a:extLst>
              <a:ext uri="{FF2B5EF4-FFF2-40B4-BE49-F238E27FC236}">
                <a16:creationId xmlns:a16="http://schemas.microsoft.com/office/drawing/2014/main" id="{CACA176B-0FCD-41BF-8902-F7C58FCB55BA}"/>
              </a:ext>
            </a:extLst>
          </p:cNvPr>
          <p:cNvPicPr>
            <a:picLocks noChangeAspect="1"/>
          </p:cNvPicPr>
          <p:nvPr/>
        </p:nvPicPr>
        <p:blipFill>
          <a:blip r:embed="rId3"/>
          <a:stretch>
            <a:fillRect/>
          </a:stretch>
        </p:blipFill>
        <p:spPr>
          <a:xfrm>
            <a:off x="2125708" y="1841109"/>
            <a:ext cx="7209785" cy="4880366"/>
          </a:xfrm>
          <a:prstGeom prst="rect">
            <a:avLst/>
          </a:prstGeom>
        </p:spPr>
      </p:pic>
    </p:spTree>
    <p:extLst>
      <p:ext uri="{BB962C8B-B14F-4D97-AF65-F5344CB8AC3E}">
        <p14:creationId xmlns:p14="http://schemas.microsoft.com/office/powerpoint/2010/main" val="170042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AB64DD6-DB36-4709-880C-F826DD5BEA1C}"/>
              </a:ext>
            </a:extLst>
          </p:cNvPr>
          <p:cNvSpPr>
            <a:spLocks noGrp="1"/>
          </p:cNvSpPr>
          <p:nvPr>
            <p:ph type="title"/>
          </p:nvPr>
        </p:nvSpPr>
        <p:spPr/>
        <p:txBody>
          <a:bodyPr/>
          <a:lstStyle/>
          <a:p>
            <a:r>
              <a:rPr lang="en-US" altLang="ko-KR" dirty="0"/>
              <a:t>[1] WHA73</a:t>
            </a:r>
            <a:r>
              <a:rPr lang="ko-KR" altLang="en-US" dirty="0"/>
              <a:t>까지의 경과</a:t>
            </a:r>
            <a:endParaRPr lang="en-US" dirty="0"/>
          </a:p>
        </p:txBody>
      </p:sp>
      <p:sp>
        <p:nvSpPr>
          <p:cNvPr id="3" name="내용 개체 틀 2">
            <a:extLst>
              <a:ext uri="{FF2B5EF4-FFF2-40B4-BE49-F238E27FC236}">
                <a16:creationId xmlns:a16="http://schemas.microsoft.com/office/drawing/2014/main" id="{BE7D2331-6428-4F4F-8437-45C32F319875}"/>
              </a:ext>
            </a:extLst>
          </p:cNvPr>
          <p:cNvSpPr>
            <a:spLocks noGrp="1"/>
          </p:cNvSpPr>
          <p:nvPr>
            <p:ph idx="1"/>
          </p:nvPr>
        </p:nvSpPr>
        <p:spPr>
          <a:xfrm>
            <a:off x="838200" y="1825625"/>
            <a:ext cx="10515600" cy="4607543"/>
          </a:xfrm>
        </p:spPr>
        <p:txBody>
          <a:bodyPr>
            <a:normAutofit fontScale="62500" lnSpcReduction="20000"/>
          </a:bodyPr>
          <a:lstStyle/>
          <a:p>
            <a:pPr>
              <a:buFont typeface="Wingdings" panose="05000000000000000000" pitchFamily="2" charset="2"/>
              <a:buChar char="q"/>
            </a:pPr>
            <a:r>
              <a:rPr lang="en-US" altLang="ko-KR" dirty="0"/>
              <a:t>ACT-Accelerator – 4 pillars</a:t>
            </a:r>
          </a:p>
          <a:p>
            <a:pPr lvl="1">
              <a:lnSpc>
                <a:spcPct val="170000"/>
              </a:lnSpc>
              <a:buFont typeface="Wingdings" panose="05000000000000000000" pitchFamily="2" charset="2"/>
              <a:buChar char="§"/>
            </a:pPr>
            <a:r>
              <a:rPr lang="ko-KR" altLang="en-US" sz="2600" b="1" dirty="0">
                <a:solidFill>
                  <a:srgbClr val="FF0000"/>
                </a:solidFill>
              </a:rPr>
              <a:t>백신</a:t>
            </a:r>
            <a:r>
              <a:rPr lang="en-US" altLang="ko-KR" sz="2600" dirty="0"/>
              <a:t>: CEPI, Gavi, WHO, 2021</a:t>
            </a:r>
            <a:r>
              <a:rPr lang="ko-KR" altLang="en-US" sz="2600" dirty="0"/>
              <a:t>년까지 </a:t>
            </a:r>
            <a:r>
              <a:rPr lang="en-US" altLang="ko-KR" sz="2600" dirty="0"/>
              <a:t>2</a:t>
            </a:r>
            <a:r>
              <a:rPr lang="ko-KR" altLang="en-US" sz="2600" dirty="0"/>
              <a:t>억 </a:t>
            </a:r>
            <a:r>
              <a:rPr lang="ko-KR" altLang="en-US" sz="2600" dirty="0" err="1"/>
              <a:t>도즈</a:t>
            </a:r>
            <a:r>
              <a:rPr lang="en-US" altLang="ko-KR" sz="2600" dirty="0"/>
              <a:t>(dose) </a:t>
            </a:r>
            <a:r>
              <a:rPr lang="ko-KR" altLang="en-US" sz="2600" dirty="0"/>
              <a:t>공급이 목표</a:t>
            </a:r>
            <a:r>
              <a:rPr lang="en-US" altLang="ko-KR" sz="2600" dirty="0"/>
              <a:t>. </a:t>
            </a:r>
            <a:r>
              <a:rPr lang="ko-KR" altLang="en-US" sz="2600" dirty="0"/>
              <a:t>백신의 </a:t>
            </a:r>
            <a:r>
              <a:rPr lang="ko-KR" altLang="en-US" sz="2600" b="1" dirty="0"/>
              <a:t>개발과 생산은 </a:t>
            </a:r>
            <a:r>
              <a:rPr lang="en-US" altLang="ko-KR" sz="2600" b="1" dirty="0"/>
              <a:t>CEPI</a:t>
            </a:r>
            <a:r>
              <a:rPr lang="ko-KR" altLang="en-US" sz="2600" dirty="0"/>
              <a:t>가 주도해 백신 </a:t>
            </a:r>
            <a:r>
              <a:rPr lang="en-US" altLang="ko-KR" sz="2600" dirty="0"/>
              <a:t>R&amp;D</a:t>
            </a:r>
            <a:r>
              <a:rPr lang="ko-KR" altLang="en-US" sz="2600" dirty="0"/>
              <a:t>와 생산에 필요한 직접 투자를 한다</a:t>
            </a:r>
            <a:r>
              <a:rPr lang="en-US" altLang="ko-KR" sz="2600" dirty="0"/>
              <a:t>(4</a:t>
            </a:r>
            <a:r>
              <a:rPr lang="ko-KR" altLang="en-US" sz="2600" dirty="0"/>
              <a:t>월 </a:t>
            </a:r>
            <a:r>
              <a:rPr lang="en-US" altLang="ko-KR" sz="2600" dirty="0"/>
              <a:t>24</a:t>
            </a:r>
            <a:r>
              <a:rPr lang="ko-KR" altLang="en-US" sz="2600" dirty="0"/>
              <a:t>일 현재 </a:t>
            </a:r>
            <a:r>
              <a:rPr lang="en-US" altLang="ko-KR" sz="2600" dirty="0"/>
              <a:t>CEPI</a:t>
            </a:r>
            <a:r>
              <a:rPr lang="ko-KR" altLang="en-US" sz="2600" dirty="0"/>
              <a:t>는 모두 </a:t>
            </a:r>
            <a:r>
              <a:rPr lang="en-US" altLang="ko-KR" sz="2600" dirty="0"/>
              <a:t>9</a:t>
            </a:r>
            <a:r>
              <a:rPr lang="ko-KR" altLang="en-US" sz="2600" dirty="0"/>
              <a:t>개 후보물질에 투자</a:t>
            </a:r>
            <a:r>
              <a:rPr lang="en-US" altLang="ko-KR" sz="2600" dirty="0"/>
              <a:t>). </a:t>
            </a:r>
            <a:r>
              <a:rPr lang="en-US" altLang="ko-KR" sz="2600" b="1" dirty="0"/>
              <a:t>WHO</a:t>
            </a:r>
            <a:r>
              <a:rPr lang="ko-KR" altLang="en-US" sz="2600" b="1" dirty="0"/>
              <a:t>는 정책과 할당</a:t>
            </a:r>
            <a:r>
              <a:rPr lang="en-US" altLang="ko-KR" sz="2600" dirty="0"/>
              <a:t>(policy and allocation)</a:t>
            </a:r>
            <a:r>
              <a:rPr lang="ko-KR" altLang="en-US" sz="2600" dirty="0"/>
              <a:t>을 담당하는데</a:t>
            </a:r>
            <a:r>
              <a:rPr lang="en-US" altLang="ko-KR" sz="2600" dirty="0"/>
              <a:t>, </a:t>
            </a:r>
            <a:r>
              <a:rPr lang="ko-KR" altLang="en-US" sz="2600" dirty="0"/>
              <a:t>전문가 전략 </a:t>
            </a:r>
            <a:r>
              <a:rPr lang="ko-KR" altLang="en-US" sz="2600" dirty="0" err="1"/>
              <a:t>자문단</a:t>
            </a:r>
            <a:r>
              <a:rPr lang="en-US" altLang="ko-KR" sz="2600" dirty="0"/>
              <a:t>(Strategic Advisory Group of Experts)</a:t>
            </a:r>
            <a:r>
              <a:rPr lang="ko-KR" altLang="en-US" sz="2600" dirty="0"/>
              <a:t>을 통해 백신 사용에 대한 글로벌 정책 권고를 하고</a:t>
            </a:r>
            <a:r>
              <a:rPr lang="en-US" altLang="ko-KR" sz="2600" dirty="0"/>
              <a:t>, </a:t>
            </a:r>
            <a:r>
              <a:rPr lang="ko-KR" altLang="en-US" sz="2600" dirty="0"/>
              <a:t>이러한 정책 권고에 기반하여 제한된 물량의 백신을 어떻게 배분할 것인지 할당 체제를 구상한다</a:t>
            </a:r>
            <a:r>
              <a:rPr lang="en-US" altLang="ko-KR" sz="2600" dirty="0"/>
              <a:t>. </a:t>
            </a:r>
            <a:r>
              <a:rPr lang="ko-KR" altLang="en-US" sz="2600" dirty="0"/>
              <a:t>백신의 </a:t>
            </a:r>
            <a:r>
              <a:rPr lang="ko-KR" altLang="en-US" sz="2600" b="1" dirty="0"/>
              <a:t>구매와 규모에 맞는 공급은 </a:t>
            </a:r>
            <a:r>
              <a:rPr lang="en-US" altLang="ko-KR" sz="2600" b="1" dirty="0"/>
              <a:t>Gavi</a:t>
            </a:r>
            <a:r>
              <a:rPr lang="ko-KR" altLang="en-US" sz="2600" dirty="0"/>
              <a:t>가 담당</a:t>
            </a:r>
            <a:r>
              <a:rPr lang="en-US" altLang="ko-KR" sz="2600" dirty="0"/>
              <a:t>. </a:t>
            </a:r>
            <a:r>
              <a:rPr lang="ko-KR" altLang="en-US" sz="2600" dirty="0"/>
              <a:t>최근에 </a:t>
            </a:r>
            <a:r>
              <a:rPr lang="en-US" altLang="ko-KR" sz="2600" dirty="0"/>
              <a:t>COVAX(COVID-19 Vaccine Global Access) Facility</a:t>
            </a:r>
            <a:r>
              <a:rPr lang="ko-KR" altLang="en-US" sz="2600" dirty="0"/>
              <a:t>와 </a:t>
            </a:r>
            <a:r>
              <a:rPr lang="en-US" altLang="ko-KR" sz="2600" dirty="0"/>
              <a:t>COVAX AMC (Advance Market Commitment) </a:t>
            </a:r>
            <a:r>
              <a:rPr lang="ko-KR" altLang="en-US" sz="2600" dirty="0"/>
              <a:t>발표</a:t>
            </a:r>
            <a:r>
              <a:rPr lang="en-US" altLang="ko-KR" sz="2600" dirty="0"/>
              <a:t>.</a:t>
            </a:r>
          </a:p>
          <a:p>
            <a:pPr lvl="1">
              <a:lnSpc>
                <a:spcPct val="170000"/>
              </a:lnSpc>
              <a:buFont typeface="Wingdings" panose="05000000000000000000" pitchFamily="2" charset="2"/>
              <a:buChar char="§"/>
            </a:pPr>
            <a:r>
              <a:rPr lang="ko-KR" altLang="en-US" sz="2600" b="1" dirty="0">
                <a:solidFill>
                  <a:srgbClr val="FF0000"/>
                </a:solidFill>
              </a:rPr>
              <a:t>치료제</a:t>
            </a:r>
            <a:r>
              <a:rPr lang="en-US" altLang="ko-KR" sz="2600" dirty="0"/>
              <a:t>: </a:t>
            </a:r>
            <a:r>
              <a:rPr lang="en-US" altLang="ko-KR" sz="2600" dirty="0" err="1"/>
              <a:t>Wellcome</a:t>
            </a:r>
            <a:r>
              <a:rPr lang="en-US" altLang="ko-KR" sz="2600" dirty="0"/>
              <a:t> Trust, UNITAID aiming at developing and distributing 245 million course of treatment to low and middle-income countries (LMICs) by mid-2021</a:t>
            </a:r>
          </a:p>
          <a:p>
            <a:pPr lvl="1">
              <a:lnSpc>
                <a:spcPct val="170000"/>
              </a:lnSpc>
              <a:buFont typeface="Wingdings" panose="05000000000000000000" pitchFamily="2" charset="2"/>
              <a:buChar char="§"/>
            </a:pPr>
            <a:r>
              <a:rPr lang="ko-KR" altLang="en-US" sz="2600" b="1" dirty="0">
                <a:solidFill>
                  <a:srgbClr val="FF0000"/>
                </a:solidFill>
              </a:rPr>
              <a:t>진단제</a:t>
            </a:r>
            <a:r>
              <a:rPr lang="en-US" altLang="ko-KR" sz="2600" dirty="0"/>
              <a:t>: Global Fund, FIND, aiming at providing 500 million of tests in LMICs by mid-2021.</a:t>
            </a:r>
          </a:p>
          <a:p>
            <a:pPr lvl="1">
              <a:lnSpc>
                <a:spcPct val="170000"/>
              </a:lnSpc>
              <a:buFont typeface="Wingdings" panose="05000000000000000000" pitchFamily="2" charset="2"/>
              <a:buChar char="§"/>
            </a:pPr>
            <a:r>
              <a:rPr lang="en-US" altLang="ko-KR" sz="2600" b="1" dirty="0">
                <a:solidFill>
                  <a:srgbClr val="FF0000"/>
                </a:solidFill>
              </a:rPr>
              <a:t>Health System Connector</a:t>
            </a:r>
            <a:r>
              <a:rPr lang="en-US" altLang="ko-KR" sz="2600" dirty="0"/>
              <a:t>: World Bank, Global Fund. </a:t>
            </a:r>
            <a:r>
              <a:rPr lang="ko-KR" altLang="en-US" sz="2600" dirty="0"/>
              <a:t>백신</a:t>
            </a:r>
            <a:r>
              <a:rPr lang="en-US" altLang="ko-KR" sz="2600" dirty="0"/>
              <a:t>, </a:t>
            </a:r>
            <a:r>
              <a:rPr lang="ko-KR" altLang="en-US" sz="2600" dirty="0"/>
              <a:t>치료제</a:t>
            </a:r>
            <a:r>
              <a:rPr lang="en-US" altLang="ko-KR" sz="2600" dirty="0"/>
              <a:t>, </a:t>
            </a:r>
            <a:r>
              <a:rPr lang="ko-KR" altLang="en-US" sz="2600" dirty="0"/>
              <a:t>진단제가 필요한 사람들에게 제공될 수 있도록 활동</a:t>
            </a:r>
            <a:endParaRPr lang="en-US" sz="2600" dirty="0"/>
          </a:p>
        </p:txBody>
      </p:sp>
      <p:sp>
        <p:nvSpPr>
          <p:cNvPr id="4" name="슬라이드 번호 개체 틀 3">
            <a:extLst>
              <a:ext uri="{FF2B5EF4-FFF2-40B4-BE49-F238E27FC236}">
                <a16:creationId xmlns:a16="http://schemas.microsoft.com/office/drawing/2014/main" id="{506026CF-28C3-451B-AD39-D670943E6A9B}"/>
              </a:ext>
            </a:extLst>
          </p:cNvPr>
          <p:cNvSpPr>
            <a:spLocks noGrp="1"/>
          </p:cNvSpPr>
          <p:nvPr>
            <p:ph type="sldNum" sz="quarter" idx="12"/>
          </p:nvPr>
        </p:nvSpPr>
        <p:spPr/>
        <p:txBody>
          <a:bodyPr/>
          <a:lstStyle/>
          <a:p>
            <a:fld id="{0F5E5150-D770-414B-8549-1992D988E152}" type="slidenum">
              <a:rPr kumimoji="1" lang="ko-KR" altLang="en-US" smtClean="0"/>
              <a:t>9</a:t>
            </a:fld>
            <a:endParaRPr kumimoji="1" lang="ko-KR" altLang="en-US"/>
          </a:p>
        </p:txBody>
      </p:sp>
    </p:spTree>
    <p:extLst>
      <p:ext uri="{BB962C8B-B14F-4D97-AF65-F5344CB8AC3E}">
        <p14:creationId xmlns:p14="http://schemas.microsoft.com/office/powerpoint/2010/main" val="2320289351"/>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1060</TotalTime>
  <Words>5782</Words>
  <Application>Microsoft Office PowerPoint</Application>
  <PresentationFormat>와이드스크린</PresentationFormat>
  <Paragraphs>249</Paragraphs>
  <Slides>41</Slides>
  <Notes>0</Notes>
  <HiddenSlides>0</HiddenSlides>
  <MMClips>0</MMClips>
  <ScaleCrop>false</ScaleCrop>
  <HeadingPairs>
    <vt:vector size="6" baseType="variant">
      <vt:variant>
        <vt:lpstr>사용한 글꼴</vt:lpstr>
      </vt:variant>
      <vt:variant>
        <vt:i4>12</vt:i4>
      </vt:variant>
      <vt:variant>
        <vt:lpstr>테마</vt:lpstr>
      </vt:variant>
      <vt:variant>
        <vt:i4>1</vt:i4>
      </vt:variant>
      <vt:variant>
        <vt:lpstr>슬라이드 제목</vt:lpstr>
      </vt:variant>
      <vt:variant>
        <vt:i4>41</vt:i4>
      </vt:variant>
    </vt:vector>
  </HeadingPairs>
  <TitlesOfParts>
    <vt:vector size="54" baseType="lpstr">
      <vt:lpstr>Apple Braille</vt:lpstr>
      <vt:lpstr>HCI Poppy</vt:lpstr>
      <vt:lpstr>T3</vt:lpstr>
      <vt:lpstr>T7</vt:lpstr>
      <vt:lpstr>맑은 고딕</vt:lpstr>
      <vt:lpstr>함초롬바탕</vt:lpstr>
      <vt:lpstr>휴먼명조</vt:lpstr>
      <vt:lpstr>Arial</vt:lpstr>
      <vt:lpstr>Calibri</vt:lpstr>
      <vt:lpstr>Courier New</vt:lpstr>
      <vt:lpstr>Times New Roman</vt:lpstr>
      <vt:lpstr>Wingdings</vt:lpstr>
      <vt:lpstr>Office 테마</vt:lpstr>
      <vt:lpstr>소외된 인권의 재발견:  코로나19와 과학문화권</vt:lpstr>
      <vt:lpstr>목차</vt:lpstr>
      <vt:lpstr>[1] 코로나19 위기 극복과 기술∙지식의  공유∙협력 방안</vt:lpstr>
      <vt:lpstr>[1] WHA73까지의 경과</vt:lpstr>
      <vt:lpstr>[1] WHA73까지의 경과</vt:lpstr>
      <vt:lpstr>[1] WHA73까지의 경과</vt:lpstr>
      <vt:lpstr>[1] WHA73까지의 경과</vt:lpstr>
      <vt:lpstr>PowerPoint 프레젠테이션</vt:lpstr>
      <vt:lpstr>[1] WHA73까지의 경과</vt:lpstr>
      <vt:lpstr>[1] WHA73까지의 경과</vt:lpstr>
      <vt:lpstr>[1] WHA73까지의 경과</vt:lpstr>
      <vt:lpstr>[1] WHA73까지의 경과</vt:lpstr>
      <vt:lpstr>[1] WHA73 이후의 상황</vt:lpstr>
      <vt:lpstr>[1] WHA73 이후의 상황</vt:lpstr>
      <vt:lpstr>[1] WHA73 이후의 상황</vt:lpstr>
      <vt:lpstr>[1] WHA73 이후의 상황</vt:lpstr>
      <vt:lpstr>[1] 자발적 공유</vt:lpstr>
      <vt:lpstr>[2] 과학문화권의 내용과 함의</vt:lpstr>
      <vt:lpstr>[2] 과학문화권의 내용</vt:lpstr>
      <vt:lpstr>[2] 과학문화권 - 저자의 권리</vt:lpstr>
      <vt:lpstr>[2] 과학문화권-저자의 권리</vt:lpstr>
      <vt:lpstr>[2] 과학문화권-저자의 권리</vt:lpstr>
      <vt:lpstr>[2] 문화생활에 참여할 권리</vt:lpstr>
      <vt:lpstr>[2] 과학권</vt:lpstr>
      <vt:lpstr>[2] 과학권 - 일반논평 25호</vt:lpstr>
      <vt:lpstr>[2] 과학권 - 일반논평 25호</vt:lpstr>
      <vt:lpstr>[2] 과학권 - 일반논평 25호 – 지재권</vt:lpstr>
      <vt:lpstr>[3] 과학문화권을 통한 지재권의 재구성</vt:lpstr>
      <vt:lpstr>[3] 과학문화권을 통한 지재권의 재구성</vt:lpstr>
      <vt:lpstr>[3] 과학문화권을 통한 지재권의 재구성</vt:lpstr>
      <vt:lpstr>[3] 과학문화권을 통한 지재권의 재구성</vt:lpstr>
      <vt:lpstr>[4] 지식 생산 방식의 전환</vt:lpstr>
      <vt:lpstr>[4] 지식 생산 방식의 전환</vt:lpstr>
      <vt:lpstr>[4] 지식 생산 방식의 전환</vt:lpstr>
      <vt:lpstr>[4] 지식 생산 방식의 전환</vt:lpstr>
      <vt:lpstr>[4] 지식 생산 방식의 전환</vt:lpstr>
      <vt:lpstr>[4] 지식 생산 방식의 전환</vt:lpstr>
      <vt:lpstr>PowerPoint 프레젠테이션</vt:lpstr>
      <vt:lpstr>PowerPoint 프레젠테이션</vt:lpstr>
      <vt:lpstr>[4] 지식 생산 방식의 전환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코로나19, 지식 커먼즈와 지재권의 대응</dc:title>
  <dc:creator>Heesob Nam</dc:creator>
  <cp:lastModifiedBy>권 미란</cp:lastModifiedBy>
  <cp:revision>42</cp:revision>
  <dcterms:created xsi:type="dcterms:W3CDTF">2020-05-19T07:54:51Z</dcterms:created>
  <dcterms:modified xsi:type="dcterms:W3CDTF">2023-01-08T03:30:29Z</dcterms:modified>
</cp:coreProperties>
</file>