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Nuni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Nunito-bold.fntdata"/><Relationship Id="rId16" Type="http://schemas.openxmlformats.org/officeDocument/2006/relationships/font" Target="fonts/Nunito-regular.fntdata"/><Relationship Id="rId5" Type="http://schemas.openxmlformats.org/officeDocument/2006/relationships/notesMaster" Target="notesMasters/notesMaster1.xml"/><Relationship Id="rId19" Type="http://schemas.openxmlformats.org/officeDocument/2006/relationships/font" Target="fonts/Nunito-boldItalic.fntdata"/><Relationship Id="rId6" Type="http://schemas.openxmlformats.org/officeDocument/2006/relationships/slide" Target="slides/slide1.xml"/><Relationship Id="rId18" Type="http://schemas.openxmlformats.org/officeDocument/2006/relationships/font" Target="fonts/Nuni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906fc3e5b9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906fc3e5b9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9060cce311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9060cce311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9060cce311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9060cce311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9060cce311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9060cce311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9060cce311_0_2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9060cce311_0_2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9060cce311_0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9060cce311_0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9060cce311_0_2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9060cce311_0_2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906fc3e5b9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906fc3e5b9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906fc3e5b9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906fc3e5b9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lvl1pPr lvl="0" algn="ctr">
              <a:spcBef>
                <a:spcPts val="0"/>
              </a:spcBef>
              <a:spcAft>
                <a:spcPts val="0"/>
              </a:spcAft>
              <a:buSzPts val="3000"/>
              <a:buNone/>
              <a:defRPr b="1"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550700"/>
            <a:ext cx="7505700" cy="2888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ko"/>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49528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ko"/>
              <a:t>창작 노동 보호를 위한 저작권법 개정안</a:t>
            </a:r>
            <a:endParaRPr/>
          </a:p>
        </p:txBody>
      </p:sp>
      <p:sp>
        <p:nvSpPr>
          <p:cNvPr id="129" name="Google Shape;129;p13"/>
          <p:cNvSpPr txBox="1"/>
          <p:nvPr>
            <p:ph idx="1" type="subTitle"/>
          </p:nvPr>
        </p:nvSpPr>
        <p:spPr>
          <a:xfrm>
            <a:off x="1858700" y="3413149"/>
            <a:ext cx="5361300" cy="612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ko"/>
              <a:t>2020. 8. 13. </a:t>
            </a:r>
            <a:br>
              <a:rPr lang="ko"/>
            </a:br>
            <a:r>
              <a:rPr lang="ko"/>
              <a:t>남희섭 (지식연구소 공방)</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ko"/>
              <a:t>입법례 - 국제인권조약</a:t>
            </a:r>
            <a:endParaRPr/>
          </a:p>
        </p:txBody>
      </p:sp>
      <p:sp>
        <p:nvSpPr>
          <p:cNvPr id="183" name="Google Shape;183;p22"/>
          <p:cNvSpPr txBox="1"/>
          <p:nvPr>
            <p:ph idx="1" type="body"/>
          </p:nvPr>
        </p:nvSpPr>
        <p:spPr>
          <a:xfrm>
            <a:off x="819150" y="1550700"/>
            <a:ext cx="7505700" cy="288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ko"/>
              <a:t>저자의 권리(author’s right): </a:t>
            </a:r>
            <a:r>
              <a:rPr lang="ko"/>
              <a:t>세계인권선언 제27조 제2항과 사회권 규약(A 규약) 제15조(1)(c)는 저자의 정신적 물질적 이익의 보호를 인권의 하나로 명시.</a:t>
            </a:r>
            <a:endParaRPr/>
          </a:p>
          <a:p>
            <a:pPr indent="0" lvl="0" marL="0" rtl="0" algn="l">
              <a:spcBef>
                <a:spcPts val="1600"/>
              </a:spcBef>
              <a:spcAft>
                <a:spcPts val="0"/>
              </a:spcAft>
              <a:buNone/>
            </a:pPr>
            <a:r>
              <a:rPr lang="ko"/>
              <a:t>유엔 문화권 특별보고관은 2014년 과학 문화권과 저작권 정책에 관한 보고서29)에서 창작자에게 사후보상청구권과 같은 권리를 도입할 것을 권고하였다. 이 보고서는 예술 작품으로 생계를 유지하려는 대부분의 예술가들은 기업들과 저작권 이용허락 협상을 하여 작품을 상업화해야 하는데, 계약 당사자간 협상력 불균형으로 인해 기업들이 대부분의 이익을 가져가고 예술가들의 몫은 줄어들기 때문에 저작권 정책으로 이를 보완해 한다고 한다(보고서 단락 43). 이를 위한 유력한 방안으로 저작권 회복(copyright reversion)을 제시하는데, 저작권 회복의 입법례로 창작자에게사후보상 청구권을 인정하는 것을 들고 있다(보고서 단락 44).</a:t>
            </a:r>
            <a:endParaRPr/>
          </a:p>
          <a:p>
            <a:pPr indent="0" lvl="0" marL="0" rtl="0" algn="ctr">
              <a:spcBef>
                <a:spcPts val="1600"/>
              </a:spcBef>
              <a:spcAft>
                <a:spcPts val="0"/>
              </a:spcAft>
              <a:buNone/>
            </a:pPr>
            <a:r>
              <a:rPr b="1" lang="ko"/>
              <a:t>/끝/</a:t>
            </a:r>
            <a:endParaRPr b="1"/>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ko"/>
              <a:t>저작권 계약의 불공정 실태 (1)</a:t>
            </a:r>
            <a:endParaRPr/>
          </a:p>
        </p:txBody>
      </p:sp>
      <p:sp>
        <p:nvSpPr>
          <p:cNvPr id="135" name="Google Shape;135;p14"/>
          <p:cNvSpPr txBox="1"/>
          <p:nvPr>
            <p:ph idx="1" type="body"/>
          </p:nvPr>
        </p:nvSpPr>
        <p:spPr>
          <a:xfrm>
            <a:off x="819150" y="1550700"/>
            <a:ext cx="7505700" cy="288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ko" sz="1500"/>
              <a:t>개별 사례들</a:t>
            </a:r>
            <a:endParaRPr b="1" sz="1500"/>
          </a:p>
          <a:p>
            <a:pPr indent="-323850" lvl="0" marL="457200" rtl="0" algn="l">
              <a:spcBef>
                <a:spcPts val="1600"/>
              </a:spcBef>
              <a:spcAft>
                <a:spcPts val="0"/>
              </a:spcAft>
              <a:buSzPts val="1500"/>
              <a:buChar char="●"/>
            </a:pPr>
            <a:r>
              <a:rPr lang="ko" sz="1500"/>
              <a:t>백희나 작가의 &lt;구름빵&gt;</a:t>
            </a:r>
            <a:endParaRPr sz="1500"/>
          </a:p>
          <a:p>
            <a:pPr indent="-323850" lvl="0" marL="457200" rtl="0" algn="l">
              <a:spcBef>
                <a:spcPts val="0"/>
              </a:spcBef>
              <a:spcAft>
                <a:spcPts val="0"/>
              </a:spcAft>
              <a:buSzPts val="1500"/>
              <a:buChar char="●"/>
            </a:pPr>
            <a:r>
              <a:rPr lang="ko" sz="1500"/>
              <a:t>조용필의 저작권 일부 양도 &lt;창밖의 여자&gt;, </a:t>
            </a:r>
            <a:r>
              <a:rPr lang="ko" sz="1500">
                <a:solidFill>
                  <a:srgbClr val="000000"/>
                </a:solidFill>
                <a:latin typeface="Arial"/>
                <a:ea typeface="Arial"/>
                <a:cs typeface="Arial"/>
                <a:sym typeface="Arial"/>
              </a:rPr>
              <a:t>&lt;단발머리&gt;, &lt;촛불&gt;, &lt;고추잠자리&gt;, &lt;여행을 떠나요&gt; 등 31곡 - 지구레코드사 임재우 사장</a:t>
            </a:r>
            <a:endParaRPr sz="1500">
              <a:solidFill>
                <a:srgbClr val="000000"/>
              </a:solidFill>
              <a:latin typeface="Arial"/>
              <a:ea typeface="Arial"/>
              <a:cs typeface="Arial"/>
              <a:sym typeface="Arial"/>
            </a:endParaRPr>
          </a:p>
          <a:p>
            <a:pPr indent="-323850" lvl="0" marL="457200" rtl="0" algn="l">
              <a:spcBef>
                <a:spcPts val="0"/>
              </a:spcBef>
              <a:spcAft>
                <a:spcPts val="0"/>
              </a:spcAft>
              <a:buClr>
                <a:srgbClr val="000000"/>
              </a:buClr>
              <a:buSzPts val="1500"/>
              <a:buFont typeface="Arial"/>
              <a:buChar char="●"/>
            </a:pPr>
            <a:r>
              <a:rPr lang="ko" sz="1500">
                <a:solidFill>
                  <a:srgbClr val="000000"/>
                </a:solidFill>
                <a:latin typeface="Arial"/>
                <a:ea typeface="Arial"/>
                <a:cs typeface="Arial"/>
                <a:sym typeface="Arial"/>
              </a:rPr>
              <a:t>레진코믹스 대표의 웹툰작가 지망생 저작권 갈취 사건</a:t>
            </a:r>
            <a:endParaRPr sz="1500">
              <a:solidFill>
                <a:srgbClr val="000000"/>
              </a:solidFill>
              <a:latin typeface="Arial"/>
              <a:ea typeface="Arial"/>
              <a:cs typeface="Arial"/>
              <a:sym typeface="Arial"/>
            </a:endParaRPr>
          </a:p>
          <a:p>
            <a:pPr indent="-323850" lvl="0" marL="457200" rtl="0" algn="l">
              <a:spcBef>
                <a:spcPts val="0"/>
              </a:spcBef>
              <a:spcAft>
                <a:spcPts val="0"/>
              </a:spcAft>
              <a:buClr>
                <a:srgbClr val="000000"/>
              </a:buClr>
              <a:buSzPts val="1500"/>
              <a:buFont typeface="Arial"/>
              <a:buChar char="●"/>
            </a:pPr>
            <a:r>
              <a:rPr lang="ko" sz="1500">
                <a:solidFill>
                  <a:srgbClr val="000000"/>
                </a:solidFill>
                <a:latin typeface="Arial"/>
                <a:ea typeface="Arial"/>
                <a:cs typeface="Arial"/>
                <a:sym typeface="Arial"/>
              </a:rPr>
              <a:t>고 박환성 피디와 EBS 사이의 저작권 계약</a:t>
            </a:r>
            <a:endParaRPr sz="1500">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ko"/>
              <a:t>저작권 계약의 불공정 실태 (2)</a:t>
            </a:r>
            <a:endParaRPr/>
          </a:p>
        </p:txBody>
      </p:sp>
      <p:sp>
        <p:nvSpPr>
          <p:cNvPr id="141" name="Google Shape;141;p15"/>
          <p:cNvSpPr txBox="1"/>
          <p:nvPr>
            <p:ph idx="1" type="body"/>
          </p:nvPr>
        </p:nvSpPr>
        <p:spPr>
          <a:xfrm>
            <a:off x="819150" y="1317800"/>
            <a:ext cx="7505700" cy="3361800"/>
          </a:xfrm>
          <a:prstGeom prst="rect">
            <a:avLst/>
          </a:prstGeom>
          <a:ln cap="flat" cmpd="sng" w="9525">
            <a:solidFill>
              <a:srgbClr val="98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ko">
                <a:solidFill>
                  <a:srgbClr val="000000"/>
                </a:solidFill>
                <a:latin typeface="Arial"/>
                <a:ea typeface="Arial"/>
                <a:cs typeface="Arial"/>
                <a:sym typeface="Arial"/>
              </a:rPr>
              <a:t>한국콘텐츠진흥원의 2019년 보고서 “</a:t>
            </a:r>
            <a:r>
              <a:rPr b="1" lang="ko">
                <a:solidFill>
                  <a:srgbClr val="000000"/>
                </a:solidFill>
                <a:latin typeface="Arial"/>
                <a:ea typeface="Arial"/>
                <a:cs typeface="Arial"/>
                <a:sym typeface="Arial"/>
              </a:rPr>
              <a:t>콘텐츠산업 공정상생 생태계 조성전략 연구</a:t>
            </a:r>
            <a:r>
              <a:rPr lang="ko">
                <a:solidFill>
                  <a:srgbClr val="000000"/>
                </a:solidFill>
                <a:latin typeface="Arial"/>
                <a:ea typeface="Arial"/>
                <a:cs typeface="Arial"/>
                <a:sym typeface="Arial"/>
              </a:rPr>
              <a:t>”</a:t>
            </a:r>
            <a:endParaRPr>
              <a:solidFill>
                <a:srgbClr val="000000"/>
              </a:solidFill>
              <a:latin typeface="Arial"/>
              <a:ea typeface="Arial"/>
              <a:cs typeface="Arial"/>
              <a:sym typeface="Arial"/>
            </a:endParaRPr>
          </a:p>
          <a:p>
            <a:pPr indent="0" lvl="0" marL="0" rtl="0" algn="l">
              <a:spcBef>
                <a:spcPts val="1600"/>
              </a:spcBef>
              <a:spcAft>
                <a:spcPts val="0"/>
              </a:spcAft>
              <a:buNone/>
            </a:pPr>
            <a:r>
              <a:rPr lang="ko">
                <a:solidFill>
                  <a:srgbClr val="000000"/>
                </a:solidFill>
                <a:latin typeface="Arial"/>
                <a:ea typeface="Arial"/>
                <a:cs typeface="Arial"/>
                <a:sym typeface="Arial"/>
              </a:rPr>
              <a:t>2018년 10월부터 11월까지 약 2개월에 걸쳐(보고서 22면), 1,002개의 사업체와 655명의 프리랜서를 대상으로(보고서 24면), 8개 창작 분야(출판, 웹툰/만화, 음악, 게임, 영화, 애니, 방송, 캐릭터)에 대해 조사 ⇒</a:t>
            </a:r>
            <a:r>
              <a:rPr lang="ko">
                <a:solidFill>
                  <a:srgbClr val="980000"/>
                </a:solidFill>
                <a:latin typeface="Arial"/>
                <a:ea typeface="Arial"/>
                <a:cs typeface="Arial"/>
                <a:sym typeface="Arial"/>
              </a:rPr>
              <a:t> </a:t>
            </a:r>
            <a:r>
              <a:rPr b="1" lang="ko">
                <a:solidFill>
                  <a:srgbClr val="980000"/>
                </a:solidFill>
                <a:latin typeface="Arial"/>
                <a:ea typeface="Arial"/>
                <a:cs typeface="Arial"/>
                <a:sym typeface="Arial"/>
              </a:rPr>
              <a:t>불공정 피해 경험률</a:t>
            </a:r>
            <a:br>
              <a:rPr lang="ko">
                <a:solidFill>
                  <a:srgbClr val="000000"/>
                </a:solidFill>
                <a:latin typeface="Arial"/>
                <a:ea typeface="Arial"/>
                <a:cs typeface="Arial"/>
                <a:sym typeface="Arial"/>
              </a:rPr>
            </a:br>
            <a:r>
              <a:rPr lang="ko">
                <a:solidFill>
                  <a:srgbClr val="000000"/>
                </a:solidFill>
                <a:latin typeface="Arial"/>
                <a:ea typeface="Arial"/>
                <a:cs typeface="Arial"/>
                <a:sym typeface="Arial"/>
              </a:rPr>
              <a:t>⦁ 출판 작가: 95% (보고서 73면)</a:t>
            </a:r>
            <a:br>
              <a:rPr lang="ko">
                <a:solidFill>
                  <a:srgbClr val="000000"/>
                </a:solidFill>
                <a:latin typeface="Arial"/>
                <a:ea typeface="Arial"/>
                <a:cs typeface="Arial"/>
                <a:sym typeface="Arial"/>
              </a:rPr>
            </a:br>
            <a:r>
              <a:rPr lang="ko">
                <a:solidFill>
                  <a:srgbClr val="000000"/>
                </a:solidFill>
                <a:latin typeface="Arial"/>
                <a:ea typeface="Arial"/>
                <a:cs typeface="Arial"/>
                <a:sym typeface="Arial"/>
              </a:rPr>
              <a:t>⦁ 웹툰/만화 개인 창작자: 98% (보고서 129면)</a:t>
            </a:r>
            <a:br>
              <a:rPr lang="ko">
                <a:solidFill>
                  <a:srgbClr val="000000"/>
                </a:solidFill>
                <a:latin typeface="Arial"/>
                <a:ea typeface="Arial"/>
                <a:cs typeface="Arial"/>
                <a:sym typeface="Arial"/>
              </a:rPr>
            </a:br>
            <a:r>
              <a:rPr lang="ko">
                <a:solidFill>
                  <a:srgbClr val="000000"/>
                </a:solidFill>
                <a:latin typeface="Arial"/>
                <a:ea typeface="Arial"/>
                <a:cs typeface="Arial"/>
                <a:sym typeface="Arial"/>
              </a:rPr>
              <a:t>⦁ 음악 분야 개인 창작자: 92% (보고서 178면)</a:t>
            </a:r>
            <a:br>
              <a:rPr lang="ko">
                <a:solidFill>
                  <a:srgbClr val="000000"/>
                </a:solidFill>
                <a:latin typeface="Arial"/>
                <a:ea typeface="Arial"/>
                <a:cs typeface="Arial"/>
                <a:sym typeface="Arial"/>
              </a:rPr>
            </a:br>
            <a:r>
              <a:rPr lang="ko">
                <a:solidFill>
                  <a:srgbClr val="000000"/>
                </a:solidFill>
                <a:latin typeface="Arial"/>
                <a:ea typeface="Arial"/>
                <a:cs typeface="Arial"/>
                <a:sym typeface="Arial"/>
              </a:rPr>
              <a:t>⦁ 게임 분야 기업에 재직 중인 디자인/아트/애니메이터: 91.3%, 개발자: 100%, 기획자: 100% (보고서 224면)</a:t>
            </a:r>
            <a:br>
              <a:rPr lang="ko">
                <a:solidFill>
                  <a:srgbClr val="000000"/>
                </a:solidFill>
                <a:latin typeface="Arial"/>
                <a:ea typeface="Arial"/>
                <a:cs typeface="Arial"/>
                <a:sym typeface="Arial"/>
              </a:rPr>
            </a:br>
            <a:r>
              <a:rPr lang="ko">
                <a:solidFill>
                  <a:srgbClr val="000000"/>
                </a:solidFill>
                <a:latin typeface="Arial"/>
                <a:ea typeface="Arial"/>
                <a:cs typeface="Arial"/>
                <a:sym typeface="Arial"/>
              </a:rPr>
              <a:t>⦁ 영화 분야 작가: 81%, 스태프: 100% (보고서 262면)</a:t>
            </a:r>
            <a:br>
              <a:rPr lang="ko">
                <a:solidFill>
                  <a:srgbClr val="000000"/>
                </a:solidFill>
                <a:latin typeface="Arial"/>
                <a:ea typeface="Arial"/>
                <a:cs typeface="Arial"/>
                <a:sym typeface="Arial"/>
              </a:rPr>
            </a:br>
            <a:r>
              <a:rPr lang="ko">
                <a:solidFill>
                  <a:srgbClr val="000000"/>
                </a:solidFill>
                <a:latin typeface="Arial"/>
                <a:ea typeface="Arial"/>
                <a:cs typeface="Arial"/>
                <a:sym typeface="Arial"/>
              </a:rPr>
              <a:t>⦁ 애니메이션 작가: 75%, 기획 및 디자인 62% (보고서 320면)</a:t>
            </a:r>
            <a:br>
              <a:rPr lang="ko">
                <a:solidFill>
                  <a:srgbClr val="000000"/>
                </a:solidFill>
                <a:latin typeface="Arial"/>
                <a:ea typeface="Arial"/>
                <a:cs typeface="Arial"/>
                <a:sym typeface="Arial"/>
              </a:rPr>
            </a:br>
            <a:r>
              <a:rPr lang="ko">
                <a:solidFill>
                  <a:srgbClr val="000000"/>
                </a:solidFill>
                <a:latin typeface="Arial"/>
                <a:ea typeface="Arial"/>
                <a:cs typeface="Arial"/>
                <a:sym typeface="Arial"/>
              </a:rPr>
              <a:t>⦁ 방송 분야 작가: 98.9%, 독립피디: 60.9%, 실연자: 98.0%, 방송스태프: 70.9% (보고서 369면)</a:t>
            </a:r>
            <a:br>
              <a:rPr lang="ko">
                <a:solidFill>
                  <a:srgbClr val="000000"/>
                </a:solidFill>
                <a:latin typeface="Arial"/>
                <a:ea typeface="Arial"/>
                <a:cs typeface="Arial"/>
                <a:sym typeface="Arial"/>
              </a:rPr>
            </a:br>
            <a:r>
              <a:rPr lang="ko">
                <a:solidFill>
                  <a:srgbClr val="000000"/>
                </a:solidFill>
                <a:latin typeface="Arial"/>
                <a:ea typeface="Arial"/>
                <a:cs typeface="Arial"/>
                <a:sym typeface="Arial"/>
              </a:rPr>
              <a:t>⦁ 캐릭터 분야 재직자: 26.3% (보고서 410면)</a:t>
            </a:r>
            <a:endParaRPr>
              <a:solidFill>
                <a:srgbClr val="000000"/>
              </a:solidFill>
              <a:latin typeface="Arial"/>
              <a:ea typeface="Arial"/>
              <a:cs typeface="Arial"/>
              <a:sym typeface="Arial"/>
            </a:endParaRPr>
          </a:p>
          <a:p>
            <a:pPr indent="0" lvl="0" marL="0" rtl="0" algn="l">
              <a:spcBef>
                <a:spcPts val="1600"/>
              </a:spcBef>
              <a:spcAft>
                <a:spcPts val="1600"/>
              </a:spcAft>
              <a:buNone/>
            </a:pPr>
            <a:r>
              <a:t/>
            </a:r>
            <a:endParaRPr>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ko"/>
              <a:t>현행 저작권법의 태도</a:t>
            </a:r>
            <a:endParaRPr b="1"/>
          </a:p>
        </p:txBody>
      </p:sp>
      <p:sp>
        <p:nvSpPr>
          <p:cNvPr id="147" name="Google Shape;147;p16"/>
          <p:cNvSpPr txBox="1"/>
          <p:nvPr>
            <p:ph idx="1" type="body"/>
          </p:nvPr>
        </p:nvSpPr>
        <p:spPr>
          <a:xfrm>
            <a:off x="819150" y="1550700"/>
            <a:ext cx="7505700" cy="288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ko"/>
              <a:t>🔺 </a:t>
            </a:r>
            <a:r>
              <a:rPr b="1" lang="ko"/>
              <a:t>사적자치의 원칙 - 계약자유의 원칙</a:t>
            </a:r>
            <a:endParaRPr b="1"/>
          </a:p>
          <a:p>
            <a:pPr indent="-304800" lvl="0" marL="457200" rtl="0" algn="l">
              <a:spcBef>
                <a:spcPts val="1600"/>
              </a:spcBef>
              <a:spcAft>
                <a:spcPts val="0"/>
              </a:spcAft>
              <a:buClr>
                <a:srgbClr val="000000"/>
              </a:buClr>
              <a:buSzPts val="1200"/>
              <a:buFont typeface="Gulim"/>
              <a:buChar char="●"/>
            </a:pPr>
            <a:r>
              <a:rPr b="1" lang="ko" sz="1200">
                <a:solidFill>
                  <a:srgbClr val="000000"/>
                </a:solidFill>
                <a:highlight>
                  <a:srgbClr val="FFFFFF"/>
                </a:highlight>
                <a:latin typeface="Gulim"/>
                <a:ea typeface="Gulim"/>
                <a:cs typeface="Gulim"/>
                <a:sym typeface="Gulim"/>
              </a:rPr>
              <a:t>제45조(저작재산권의 양도)</a:t>
            </a:r>
            <a:r>
              <a:rPr lang="ko" sz="1200">
                <a:solidFill>
                  <a:srgbClr val="000000"/>
                </a:solidFill>
                <a:highlight>
                  <a:srgbClr val="FFFFFF"/>
                </a:highlight>
                <a:latin typeface="Gulim"/>
                <a:ea typeface="Gulim"/>
                <a:cs typeface="Gulim"/>
                <a:sym typeface="Gulim"/>
              </a:rPr>
              <a:t> ①저작재산권은 전부 또는 일부를 양도할 수 있다.</a:t>
            </a:r>
            <a:endParaRPr sz="1200">
              <a:solidFill>
                <a:srgbClr val="000000"/>
              </a:solidFill>
              <a:highlight>
                <a:srgbClr val="FFFFFF"/>
              </a:highlight>
              <a:latin typeface="Gulim"/>
              <a:ea typeface="Gulim"/>
              <a:cs typeface="Gulim"/>
              <a:sym typeface="Gulim"/>
            </a:endParaRPr>
          </a:p>
          <a:p>
            <a:pPr indent="-304800" lvl="0" marL="457200" rtl="0" algn="l">
              <a:spcBef>
                <a:spcPts val="0"/>
              </a:spcBef>
              <a:spcAft>
                <a:spcPts val="0"/>
              </a:spcAft>
              <a:buClr>
                <a:srgbClr val="000000"/>
              </a:buClr>
              <a:buSzPts val="1200"/>
              <a:buFont typeface="Gulim"/>
              <a:buChar char="●"/>
            </a:pPr>
            <a:r>
              <a:rPr b="1" lang="ko" sz="1200">
                <a:solidFill>
                  <a:srgbClr val="000000"/>
                </a:solidFill>
                <a:highlight>
                  <a:srgbClr val="FFFFFF"/>
                </a:highlight>
                <a:latin typeface="Gulim"/>
                <a:ea typeface="Gulim"/>
                <a:cs typeface="Gulim"/>
                <a:sym typeface="Gulim"/>
              </a:rPr>
              <a:t>제46조(저작물의 이용허락)</a:t>
            </a:r>
            <a:r>
              <a:rPr lang="ko" sz="1200">
                <a:solidFill>
                  <a:srgbClr val="000000"/>
                </a:solidFill>
                <a:highlight>
                  <a:srgbClr val="FFFFFF"/>
                </a:highlight>
                <a:latin typeface="Gulim"/>
                <a:ea typeface="Gulim"/>
                <a:cs typeface="Gulim"/>
                <a:sym typeface="Gulim"/>
              </a:rPr>
              <a:t> ①저작재산권자는 다른 사람에게 그 저작물의 이용을 허락할 수 있다.</a:t>
            </a:r>
            <a:endParaRPr sz="1200">
              <a:solidFill>
                <a:srgbClr val="000000"/>
              </a:solidFill>
              <a:highlight>
                <a:srgbClr val="FFFFFF"/>
              </a:highlight>
              <a:latin typeface="Gulim"/>
              <a:ea typeface="Gulim"/>
              <a:cs typeface="Gulim"/>
              <a:sym typeface="Gulim"/>
            </a:endParaRPr>
          </a:p>
          <a:p>
            <a:pPr indent="0" lvl="0" marL="0" rtl="0" algn="l">
              <a:spcBef>
                <a:spcPts val="1600"/>
              </a:spcBef>
              <a:spcAft>
                <a:spcPts val="0"/>
              </a:spcAft>
              <a:buNone/>
            </a:pPr>
            <a:r>
              <a:rPr b="1" lang="ko"/>
              <a:t>🔺 </a:t>
            </a:r>
            <a:r>
              <a:rPr b="1" lang="ko">
                <a:solidFill>
                  <a:srgbClr val="444444"/>
                </a:solidFill>
                <a:highlight>
                  <a:srgbClr val="FFFFFF"/>
                </a:highlight>
                <a:latin typeface="Gulim"/>
                <a:ea typeface="Gulim"/>
                <a:cs typeface="Gulim"/>
                <a:sym typeface="Gulim"/>
              </a:rPr>
              <a:t>계약자유의 원칙 제한</a:t>
            </a:r>
            <a:endParaRPr b="1">
              <a:solidFill>
                <a:srgbClr val="444444"/>
              </a:solidFill>
              <a:highlight>
                <a:srgbClr val="FFFFFF"/>
              </a:highlight>
              <a:latin typeface="Gulim"/>
              <a:ea typeface="Gulim"/>
              <a:cs typeface="Gulim"/>
              <a:sym typeface="Gulim"/>
            </a:endParaRPr>
          </a:p>
          <a:p>
            <a:pPr indent="-304800" lvl="0" marL="457200" rtl="0" algn="l">
              <a:spcBef>
                <a:spcPts val="1600"/>
              </a:spcBef>
              <a:spcAft>
                <a:spcPts val="0"/>
              </a:spcAft>
              <a:buClr>
                <a:srgbClr val="000000"/>
              </a:buClr>
              <a:buSzPts val="1200"/>
              <a:buFont typeface="Gulim"/>
              <a:buChar char="●"/>
            </a:pPr>
            <a:r>
              <a:rPr lang="ko" sz="1200">
                <a:solidFill>
                  <a:srgbClr val="000000"/>
                </a:solidFill>
                <a:highlight>
                  <a:srgbClr val="FFFFFF"/>
                </a:highlight>
                <a:latin typeface="Gulim"/>
                <a:ea typeface="Gulim"/>
                <a:cs typeface="Gulim"/>
                <a:sym typeface="Gulim"/>
              </a:rPr>
              <a:t>제45조 제2항 (저작재산권 전부 양도의 경우 특약이 없으면 2차적저작물 작성권은 양도되지 않는 것으로 추정)</a:t>
            </a:r>
            <a:endParaRPr sz="1200">
              <a:solidFill>
                <a:srgbClr val="000000"/>
              </a:solidFill>
              <a:highlight>
                <a:srgbClr val="FFFFFF"/>
              </a:highlight>
              <a:latin typeface="Gulim"/>
              <a:ea typeface="Gulim"/>
              <a:cs typeface="Gulim"/>
              <a:sym typeface="Gulim"/>
            </a:endParaRPr>
          </a:p>
          <a:p>
            <a:pPr indent="-304800" lvl="0" marL="457200" rtl="0" algn="l">
              <a:spcBef>
                <a:spcPts val="0"/>
              </a:spcBef>
              <a:spcAft>
                <a:spcPts val="0"/>
              </a:spcAft>
              <a:buClr>
                <a:srgbClr val="000000"/>
              </a:buClr>
              <a:buSzPts val="1200"/>
              <a:buFont typeface="Gulim"/>
              <a:buChar char="●"/>
            </a:pPr>
            <a:r>
              <a:rPr lang="ko" sz="1200">
                <a:solidFill>
                  <a:srgbClr val="000000"/>
                </a:solidFill>
                <a:latin typeface="Arial"/>
                <a:ea typeface="Arial"/>
                <a:cs typeface="Arial"/>
                <a:sym typeface="Arial"/>
              </a:rPr>
              <a:t>배타적발행권이나 출판권을 설정한 경우, 발행 또는 출판 의무를 부과(</a:t>
            </a:r>
            <a:r>
              <a:rPr lang="ko" sz="1200">
                <a:solidFill>
                  <a:srgbClr val="000000"/>
                </a:solidFill>
                <a:highlight>
                  <a:srgbClr val="FFFFFF"/>
                </a:highlight>
                <a:latin typeface="Gulim"/>
                <a:ea typeface="Gulim"/>
                <a:cs typeface="Gulim"/>
                <a:sym typeface="Gulim"/>
              </a:rPr>
              <a:t>제58조 제63조의2)</a:t>
            </a:r>
            <a:endParaRPr sz="1200">
              <a:solidFill>
                <a:srgbClr val="000000"/>
              </a:solidFill>
              <a:highlight>
                <a:srgbClr val="FFFFFF"/>
              </a:highlight>
              <a:latin typeface="Gulim"/>
              <a:ea typeface="Gulim"/>
              <a:cs typeface="Gulim"/>
              <a:sym typeface="Gulim"/>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ko"/>
              <a:t>저작권법 개정안</a:t>
            </a:r>
            <a:endParaRPr/>
          </a:p>
        </p:txBody>
      </p:sp>
      <p:sp>
        <p:nvSpPr>
          <p:cNvPr id="153" name="Google Shape;153;p17"/>
          <p:cNvSpPr txBox="1"/>
          <p:nvPr>
            <p:ph idx="1" type="body"/>
          </p:nvPr>
        </p:nvSpPr>
        <p:spPr>
          <a:xfrm>
            <a:off x="819150" y="1550700"/>
            <a:ext cx="7505700" cy="288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ko" sz="1400"/>
              <a:t>저작권 계약의 공정성을 담보하기 위해, 저작권 계약에 </a:t>
            </a:r>
            <a:r>
              <a:rPr lang="ko" sz="1400"/>
              <a:t>(1) </a:t>
            </a:r>
            <a:r>
              <a:rPr lang="ko" sz="1400"/>
              <a:t>사전에 개입·조정하는 조항과 (2) 사후에 개입·조정하는 조항 신설.</a:t>
            </a:r>
            <a:endParaRPr sz="1400"/>
          </a:p>
          <a:p>
            <a:pPr indent="0" lvl="0" marL="0" rtl="0" algn="l">
              <a:spcBef>
                <a:spcPts val="1600"/>
              </a:spcBef>
              <a:spcAft>
                <a:spcPts val="0"/>
              </a:spcAft>
              <a:buNone/>
            </a:pPr>
            <a:r>
              <a:rPr b="1" lang="ko" sz="1400">
                <a:solidFill>
                  <a:srgbClr val="000000"/>
                </a:solidFill>
                <a:latin typeface="Arial"/>
                <a:ea typeface="Arial"/>
                <a:cs typeface="Arial"/>
                <a:sym typeface="Arial"/>
              </a:rPr>
              <a:t>(1) 사전 조정 방안</a:t>
            </a:r>
            <a:endParaRPr b="1" sz="1400">
              <a:solidFill>
                <a:srgbClr val="000000"/>
              </a:solidFill>
              <a:latin typeface="Arial"/>
              <a:ea typeface="Arial"/>
              <a:cs typeface="Arial"/>
              <a:sym typeface="Arial"/>
            </a:endParaRPr>
          </a:p>
          <a:p>
            <a:pPr indent="-317500" lvl="0" marL="457200" rtl="0" algn="l">
              <a:spcBef>
                <a:spcPts val="1600"/>
              </a:spcBef>
              <a:spcAft>
                <a:spcPts val="0"/>
              </a:spcAft>
              <a:buClr>
                <a:srgbClr val="000000"/>
              </a:buClr>
              <a:buSzPts val="1400"/>
              <a:buFont typeface="Arial"/>
              <a:buChar char="●"/>
            </a:pPr>
            <a:r>
              <a:rPr lang="ko" sz="1400">
                <a:solidFill>
                  <a:srgbClr val="000000"/>
                </a:solidFill>
                <a:latin typeface="Arial"/>
                <a:ea typeface="Arial"/>
                <a:cs typeface="Arial"/>
                <a:sym typeface="Arial"/>
              </a:rPr>
              <a:t>장래 창작에 대한 포괄적 양도와 포괄적 이용허락 금지(안 제46조의2).</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ko" sz="1400" strike="sngStrike">
                <a:solidFill>
                  <a:srgbClr val="000000"/>
                </a:solidFill>
                <a:latin typeface="Arial"/>
                <a:ea typeface="Arial"/>
                <a:cs typeface="Arial"/>
                <a:sym typeface="Arial"/>
              </a:rPr>
              <a:t>저작권 양도 계약의 경우 저작재산권 종류별로 특정하여 계약하도록 함</a:t>
            </a:r>
            <a:r>
              <a:rPr lang="ko" sz="1400">
                <a:solidFill>
                  <a:srgbClr val="000000"/>
                </a:solidFill>
                <a:latin typeface="Arial"/>
                <a:ea typeface="Arial"/>
                <a:cs typeface="Arial"/>
                <a:sym typeface="Arial"/>
              </a:rPr>
              <a:t>(안 제46조의3 제2항)</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ko" sz="1400">
                <a:solidFill>
                  <a:srgbClr val="000000"/>
                </a:solidFill>
                <a:latin typeface="Arial"/>
                <a:ea typeface="Arial"/>
                <a:cs typeface="Arial"/>
                <a:sym typeface="Arial"/>
              </a:rPr>
              <a:t>대가의 지급없는 저작권 양도는 무효로 한다(안 제46조의3 제4항).</a:t>
            </a:r>
            <a:endParaRPr sz="1400">
              <a:solidFill>
                <a:srgbClr val="000000"/>
              </a:solidFill>
              <a:latin typeface="Arial"/>
              <a:ea typeface="Arial"/>
              <a:cs typeface="Arial"/>
              <a:sym typeface="Aria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ko"/>
              <a:t>저작권법 개정안</a:t>
            </a:r>
            <a:endParaRPr/>
          </a:p>
        </p:txBody>
      </p:sp>
      <p:sp>
        <p:nvSpPr>
          <p:cNvPr id="159" name="Google Shape;159;p18"/>
          <p:cNvSpPr txBox="1"/>
          <p:nvPr>
            <p:ph idx="1" type="body"/>
          </p:nvPr>
        </p:nvSpPr>
        <p:spPr>
          <a:xfrm>
            <a:off x="819150" y="1550700"/>
            <a:ext cx="7505700" cy="288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ko" sz="1400">
                <a:solidFill>
                  <a:srgbClr val="000000"/>
                </a:solidFill>
                <a:latin typeface="Arial"/>
                <a:ea typeface="Arial"/>
                <a:cs typeface="Arial"/>
                <a:sym typeface="Arial"/>
              </a:rPr>
              <a:t>(2) 사후 조정 방안</a:t>
            </a:r>
            <a:endParaRPr b="1" sz="1400">
              <a:solidFill>
                <a:srgbClr val="000000"/>
              </a:solidFill>
              <a:latin typeface="Arial"/>
              <a:ea typeface="Arial"/>
              <a:cs typeface="Arial"/>
              <a:sym typeface="Arial"/>
            </a:endParaRPr>
          </a:p>
          <a:p>
            <a:pPr indent="-317500" lvl="0" marL="457200" rtl="0" algn="l">
              <a:spcBef>
                <a:spcPts val="1600"/>
              </a:spcBef>
              <a:spcAft>
                <a:spcPts val="0"/>
              </a:spcAft>
              <a:buClr>
                <a:srgbClr val="000000"/>
              </a:buClr>
              <a:buSzPts val="1400"/>
              <a:buFont typeface="Arial"/>
              <a:buChar char="●"/>
            </a:pPr>
            <a:r>
              <a:rPr lang="ko" sz="1400">
                <a:solidFill>
                  <a:srgbClr val="000000"/>
                </a:solidFill>
                <a:latin typeface="Arial"/>
                <a:ea typeface="Arial"/>
                <a:cs typeface="Arial"/>
                <a:sym typeface="Arial"/>
              </a:rPr>
              <a:t>장래 창작의 양도와 미지의 이용방법에 대한 이용허락에 대해서는 기간(5년) 경과로 인한 해지권 보장(안 제46조의2 제2항).</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ko" sz="1400">
                <a:solidFill>
                  <a:srgbClr val="000000"/>
                </a:solidFill>
                <a:latin typeface="Arial"/>
                <a:ea typeface="Arial"/>
                <a:cs typeface="Arial"/>
                <a:sym typeface="Arial"/>
              </a:rPr>
              <a:t>계약 해석의 원칙으로 저작자에게 유리한 추정 원칙 도입(안 제46조의3 제3항).</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ko" sz="1400">
                <a:solidFill>
                  <a:srgbClr val="000000"/>
                </a:solidFill>
                <a:latin typeface="Arial"/>
                <a:ea typeface="Arial"/>
                <a:cs typeface="Arial"/>
                <a:sym typeface="Arial"/>
              </a:rPr>
              <a:t>저작자에 대한 정당한 보상 청구권 도입(안 제46조의4).</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ko" sz="1400">
                <a:solidFill>
                  <a:srgbClr val="000000"/>
                </a:solidFill>
                <a:latin typeface="Arial"/>
                <a:ea typeface="Arial"/>
                <a:cs typeface="Arial"/>
                <a:sym typeface="Arial"/>
              </a:rPr>
              <a:t>저작권 양수인과 이용허락 받은 자에게 저작권료 내역 등에 관한 정보를 저작자에게 제공하도록 하는 투명성 조항 도입(안 제46조의5).</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b="1" lang="ko" sz="1400" u="sng">
                <a:solidFill>
                  <a:srgbClr val="000000"/>
                </a:solidFill>
                <a:latin typeface="Arial"/>
                <a:ea typeface="Arial"/>
                <a:cs typeface="Arial"/>
                <a:sym typeface="Arial"/>
              </a:rPr>
              <a:t>실태 조사</a:t>
            </a:r>
            <a:r>
              <a:rPr lang="ko" sz="1400">
                <a:solidFill>
                  <a:srgbClr val="000000"/>
                </a:solidFill>
                <a:latin typeface="Arial"/>
                <a:ea typeface="Arial"/>
                <a:cs typeface="Arial"/>
                <a:sym typeface="Arial"/>
              </a:rPr>
              <a:t>: 문체부가 정당한 보상, 투명성 관련 실태와 해외 사례를 조사하여 국회에 매년 보고하도록 하는 조항 신설 검토</a:t>
            </a:r>
            <a:endParaRPr sz="1400">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ko"/>
              <a:t>입법례 - EU</a:t>
            </a:r>
            <a:endParaRPr/>
          </a:p>
        </p:txBody>
      </p:sp>
      <p:sp>
        <p:nvSpPr>
          <p:cNvPr id="165" name="Google Shape;165;p19"/>
          <p:cNvSpPr txBox="1"/>
          <p:nvPr>
            <p:ph idx="1" type="body"/>
          </p:nvPr>
        </p:nvSpPr>
        <p:spPr>
          <a:xfrm>
            <a:off x="819150" y="1550700"/>
            <a:ext cx="7505700" cy="3130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ko"/>
              <a:t>유럽연합 디지털단일시장 저자권 지침(2019년 6월 7일 발효)</a:t>
            </a:r>
            <a:endParaRPr/>
          </a:p>
          <a:p>
            <a:pPr indent="-311150" lvl="0" marL="457200" rtl="0" algn="l">
              <a:spcBef>
                <a:spcPts val="1600"/>
              </a:spcBef>
              <a:spcAft>
                <a:spcPts val="0"/>
              </a:spcAft>
              <a:buSzPts val="1300"/>
              <a:buChar char="●"/>
            </a:pPr>
            <a:r>
              <a:rPr b="1" lang="ko"/>
              <a:t>제3장</a:t>
            </a:r>
            <a:r>
              <a:rPr lang="ko"/>
              <a:t> “Fair remuneration in exploitation contracts of authors and performers”</a:t>
            </a:r>
            <a:endParaRPr/>
          </a:p>
          <a:p>
            <a:pPr indent="-311150" lvl="0" marL="457200" rtl="0" algn="l">
              <a:spcBef>
                <a:spcPts val="0"/>
              </a:spcBef>
              <a:spcAft>
                <a:spcPts val="0"/>
              </a:spcAft>
              <a:buSzPts val="1300"/>
              <a:buChar char="●"/>
            </a:pPr>
            <a:r>
              <a:rPr b="1" lang="ko"/>
              <a:t>제18조</a:t>
            </a:r>
            <a:r>
              <a:rPr lang="ko"/>
              <a:t>: 저자와 실연가가 저작권을 양도하였거나 이용허락한 경우 적절하고 합당한 보상을 받을 권리의 보장을 회원국의 의무로 규정</a:t>
            </a:r>
            <a:endParaRPr/>
          </a:p>
          <a:p>
            <a:pPr indent="-311150" lvl="0" marL="457200" rtl="0" algn="l">
              <a:spcBef>
                <a:spcPts val="0"/>
              </a:spcBef>
              <a:spcAft>
                <a:spcPts val="0"/>
              </a:spcAft>
              <a:buSzPts val="1300"/>
              <a:buChar char="●"/>
            </a:pPr>
            <a:r>
              <a:rPr b="1" lang="ko"/>
              <a:t>제19조</a:t>
            </a:r>
            <a:r>
              <a:rPr lang="ko"/>
              <a:t>: 공정한 보상을 실질적으로 보장하기 위한 투명성 조항 → 저작물의 이용현황과 수익에 대해 창작자가 정기적으로 통지를 받거나 정보 제공을 요청할 수 있음.</a:t>
            </a:r>
            <a:endParaRPr/>
          </a:p>
          <a:p>
            <a:pPr indent="-311150" lvl="0" marL="457200" rtl="0" algn="l">
              <a:spcBef>
                <a:spcPts val="0"/>
              </a:spcBef>
              <a:spcAft>
                <a:spcPts val="0"/>
              </a:spcAft>
              <a:buSzPts val="1300"/>
              <a:buChar char="●"/>
            </a:pPr>
            <a:r>
              <a:rPr b="1" lang="ko"/>
              <a:t>제20조</a:t>
            </a:r>
            <a:r>
              <a:rPr lang="ko"/>
              <a:t>:  창작자는 저작권 계약 당시의 보상이 창작물의 이용으로부터 발생한 수입과 균형이 맞지 않을 정도로 낮은 경우에는 계약 상대방에게 적절하고 공정한 추가 보상(additional, appropriate and fair remuneration)을 요구할 권한을 가짐.</a:t>
            </a:r>
            <a:endParaRPr/>
          </a:p>
          <a:p>
            <a:pPr indent="-311150" lvl="0" marL="457200" rtl="0" algn="l">
              <a:spcBef>
                <a:spcPts val="0"/>
              </a:spcBef>
              <a:spcAft>
                <a:spcPts val="0"/>
              </a:spcAft>
              <a:buSzPts val="1300"/>
              <a:buChar char="●"/>
            </a:pPr>
            <a:r>
              <a:rPr b="1" lang="ko"/>
              <a:t>제21조</a:t>
            </a:r>
            <a:r>
              <a:rPr lang="ko"/>
              <a:t>: 투명성 조항과 추가 보상 청구권 관련 대체적 분쟁해결 절차(ADR).</a:t>
            </a:r>
            <a:endParaRPr/>
          </a:p>
          <a:p>
            <a:pPr indent="-311150" lvl="0" marL="457200" rtl="0" algn="l">
              <a:spcBef>
                <a:spcPts val="0"/>
              </a:spcBef>
              <a:spcAft>
                <a:spcPts val="0"/>
              </a:spcAft>
              <a:buSzPts val="1300"/>
              <a:buChar char="●"/>
            </a:pPr>
            <a:r>
              <a:rPr b="1" lang="ko"/>
              <a:t>제22조</a:t>
            </a:r>
            <a:r>
              <a:rPr lang="ko"/>
              <a:t>: 저작권 양도, 독점 이용허락 후 저작물이 제대로 활용되지 않으면 창작자는 저작권 계약을 해지할 권한을 가짐</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ko"/>
              <a:t>입법례 - 유럽</a:t>
            </a:r>
            <a:endParaRPr/>
          </a:p>
        </p:txBody>
      </p:sp>
      <p:sp>
        <p:nvSpPr>
          <p:cNvPr id="171" name="Google Shape;171;p20"/>
          <p:cNvSpPr txBox="1"/>
          <p:nvPr>
            <p:ph idx="1" type="body"/>
          </p:nvPr>
        </p:nvSpPr>
        <p:spPr>
          <a:xfrm>
            <a:off x="819150" y="1550700"/>
            <a:ext cx="7505700" cy="288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ko"/>
              <a:t>저작권 계약의 사전 개입과 관련하여, 대부분의 유럽국가는 계약 당시에 알 수 있거나 예측가능한 이용형태로 저작권 계약을 제한하며, 일정한 형식적 요건을 따르도록 함. </a:t>
            </a:r>
            <a:endParaRPr/>
          </a:p>
          <a:p>
            <a:pPr indent="0" lvl="0" marL="0" rtl="0" algn="l">
              <a:spcBef>
                <a:spcPts val="1600"/>
              </a:spcBef>
              <a:spcAft>
                <a:spcPts val="0"/>
              </a:spcAft>
              <a:buNone/>
            </a:pPr>
            <a:r>
              <a:rPr lang="ko"/>
              <a:t>저작권 계약의 사후 개입과 관련하여, 벨기에, 프랑스, 그리스, 독일, 이탈리아, 포르투갈, 스페인은 저작권법에 공정한 보상을 저작자에게 보장하는 규정을 두고 있으며, 독일은 가장 두터운 창작자 보호 규정을 두고 있음.</a:t>
            </a:r>
            <a:endParaRPr/>
          </a:p>
          <a:p>
            <a:pPr indent="0" lvl="0" marL="0" rtl="0" algn="l">
              <a:spcBef>
                <a:spcPts val="1600"/>
              </a:spcBef>
              <a:spcAft>
                <a:spcPts val="0"/>
              </a:spcAft>
              <a:buNone/>
            </a:pPr>
            <a:r>
              <a:rPr lang="ko"/>
              <a:t>네덜란드 2015년 사후 보상청구권 도입,</a:t>
            </a:r>
            <a:endParaRPr/>
          </a:p>
          <a:p>
            <a:pPr indent="0" lvl="0" marL="0" rtl="0" algn="l">
              <a:spcBef>
                <a:spcPts val="1600"/>
              </a:spcBef>
              <a:spcAft>
                <a:spcPts val="1600"/>
              </a:spcAft>
              <a:buNone/>
            </a:pPr>
            <a:r>
              <a:rPr lang="ko"/>
              <a:t>노르웨이 2018년 7월 개정 저작권법에 공정한 보상 청구권 도입</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819150" y="604050"/>
            <a:ext cx="7505700" cy="5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ko"/>
              <a:t>입법례 - 영미, 캐나다</a:t>
            </a:r>
            <a:endParaRPr/>
          </a:p>
        </p:txBody>
      </p:sp>
      <p:sp>
        <p:nvSpPr>
          <p:cNvPr id="177" name="Google Shape;177;p21"/>
          <p:cNvSpPr txBox="1"/>
          <p:nvPr>
            <p:ph idx="1" type="body"/>
          </p:nvPr>
        </p:nvSpPr>
        <p:spPr>
          <a:xfrm>
            <a:off x="819150" y="1550700"/>
            <a:ext cx="7505700" cy="288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ko"/>
              <a:t>원상회복권(reversion right): </a:t>
            </a:r>
            <a:r>
              <a:rPr lang="ko">
                <a:solidFill>
                  <a:srgbClr val="000000"/>
                </a:solidFill>
                <a:latin typeface="Arial"/>
                <a:ea typeface="Arial"/>
                <a:cs typeface="Arial"/>
                <a:sym typeface="Arial"/>
              </a:rPr>
              <a:t>사정변경 여부를 묻지 않고 일정한 기간만 경과하면 저작물에 관한 모든 권리가 저자에게 원상회복되도록 한다는 점에서 저작권 계약에 대해서는 사적자치의 원칙을 처음부터 배제했다고 평가할 수 있음.</a:t>
            </a:r>
            <a:endParaRPr/>
          </a:p>
          <a:p>
            <a:pPr indent="0" lvl="0" marL="0" rtl="0" algn="l">
              <a:spcBef>
                <a:spcPts val="1600"/>
              </a:spcBef>
              <a:spcAft>
                <a:spcPts val="0"/>
              </a:spcAft>
              <a:buNone/>
            </a:pPr>
            <a:r>
              <a:rPr lang="ko">
                <a:solidFill>
                  <a:srgbClr val="000000"/>
                </a:solidFill>
                <a:latin typeface="Arial"/>
                <a:ea typeface="Arial"/>
                <a:cs typeface="Arial"/>
                <a:sym typeface="Arial"/>
              </a:rPr>
              <a:t>영국은 최초의 저작권법(앤 여왕법)에서 창작자에게 원상회복권을 인정했고, 지금은 캐나다, 미얀마, 에스와티니 왕국, 터크스 케이커스 제도의 법률에만 남아 있음.</a:t>
            </a:r>
            <a:endParaRPr>
              <a:solidFill>
                <a:srgbClr val="000000"/>
              </a:solidFill>
              <a:latin typeface="Arial"/>
              <a:ea typeface="Arial"/>
              <a:cs typeface="Arial"/>
              <a:sym typeface="Arial"/>
            </a:endParaRPr>
          </a:p>
          <a:p>
            <a:pPr indent="0" lvl="0" marL="0" rtl="0" algn="l">
              <a:spcBef>
                <a:spcPts val="1600"/>
              </a:spcBef>
              <a:spcAft>
                <a:spcPts val="0"/>
              </a:spcAft>
              <a:buNone/>
            </a:pPr>
            <a:r>
              <a:rPr lang="ko">
                <a:solidFill>
                  <a:srgbClr val="000000"/>
                </a:solidFill>
                <a:latin typeface="Arial"/>
                <a:ea typeface="Arial"/>
                <a:cs typeface="Arial"/>
                <a:sym typeface="Arial"/>
              </a:rPr>
              <a:t>미국은 1976년 개정 저작권법에서 종료권(termination right) 도입. 저작권 양도 후 35년이 지나면 창작자는 양도 계약을 종료시킬 수 있음.</a:t>
            </a:r>
            <a:endParaRPr>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